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wdp" ContentType="image/vnd.ms-photo"/>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8" r:id="rId5"/>
    <p:sldId id="259" r:id="rId6"/>
    <p:sldId id="260" r:id="rId7"/>
    <p:sldId id="289" r:id="rId8"/>
    <p:sldId id="288" r:id="rId9"/>
    <p:sldId id="290" r:id="rId10"/>
    <p:sldId id="319" r:id="rId11"/>
    <p:sldId id="320" r:id="rId12"/>
    <p:sldId id="321" r:id="rId13"/>
    <p:sldId id="322" r:id="rId14"/>
    <p:sldId id="350" r:id="rId15"/>
    <p:sldId id="351" r:id="rId16"/>
    <p:sldId id="352" r:id="rId17"/>
    <p:sldId id="284" r:id="rId18"/>
    <p:sldId id="354" r:id="rId19"/>
    <p:sldId id="355" r:id="rId20"/>
    <p:sldId id="356" r:id="rId21"/>
    <p:sldId id="357" r:id="rId22"/>
    <p:sldId id="358" r:id="rId23"/>
    <p:sldId id="285" r:id="rId24"/>
    <p:sldId id="360" r:id="rId25"/>
    <p:sldId id="361" r:id="rId26"/>
    <p:sldId id="362" r:id="rId27"/>
    <p:sldId id="363" r:id="rId28"/>
    <p:sldId id="364" r:id="rId29"/>
    <p:sldId id="286" r:id="rId30"/>
    <p:sldId id="365" r:id="rId31"/>
    <p:sldId id="366" r:id="rId32"/>
    <p:sldId id="367" r:id="rId33"/>
    <p:sldId id="368" r:id="rId34"/>
    <p:sldId id="369" r:id="rId35"/>
    <p:sldId id="395" r:id="rId36"/>
    <p:sldId id="396" r:id="rId37"/>
    <p:sldId id="397" r:id="rId38"/>
    <p:sldId id="287" r:id="rId39"/>
    <p:sldId id="261" r:id="rId40"/>
    <p:sldId id="398" r:id="rId41"/>
    <p:sldId id="399" r:id="rId42"/>
    <p:sldId id="400" r:id="rId43"/>
    <p:sldId id="401" r:id="rId44"/>
    <p:sldId id="402" r:id="rId45"/>
    <p:sldId id="403" r:id="rId46"/>
    <p:sldId id="404" r:id="rId47"/>
    <p:sldId id="429" r:id="rId48"/>
    <p:sldId id="430" r:id="rId49"/>
    <p:sldId id="431" r:id="rId50"/>
    <p:sldId id="283" r:id="rId5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05F2C04-C923-438B-8C0F-E0CD2BADF298}">
      <wppc:fontMis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6.vml.rels><?xml version="1.0" encoding="UTF-8" standalone="yes"?>
<Relationships xmlns="http://schemas.openxmlformats.org/package/2006/relationships"><Relationship Id="rId4" Type="http://schemas.openxmlformats.org/officeDocument/2006/relationships/image" Target="../media/image48.wmf"/><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9.vml.rels><?xml version="1.0" encoding="UTF-8" standalone="yes"?>
<Relationships xmlns="http://schemas.openxmlformats.org/package/2006/relationships"><Relationship Id="rId4" Type="http://schemas.openxmlformats.org/officeDocument/2006/relationships/image" Target="../media/image57.wmf"/><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1</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4</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4</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4</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4</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吸引子能够吸引包含其在内的足够小的开集中的所有轨迹，这与保面映射相不容。</a:t>
            </a:r>
            <a:endParaRPr lang="zh-CN" altLang="en-US"/>
          </a:p>
        </p:txBody>
      </p:sp>
      <p:sp>
        <p:nvSpPr>
          <p:cNvPr id="4" name="灯片编号占位符 3"/>
          <p:cNvSpPr>
            <a:spLocks noGrp="1"/>
          </p:cNvSpPr>
          <p:nvPr>
            <p:ph type="sldNum" sz="quarter" idx="10"/>
          </p:nvPr>
        </p:nvSpPr>
        <p:spPr/>
        <p:txBody>
          <a:bodyPr/>
          <a:lstStyle/>
          <a:p>
            <a:r>
              <a:rPr lang="en-US" altLang="zh-CN"/>
              <a:t>4</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给出推导过程</a:t>
            </a:r>
            <a:endParaRPr lang="zh-CN" altLang="en-US"/>
          </a:p>
        </p:txBody>
      </p:sp>
      <p:sp>
        <p:nvSpPr>
          <p:cNvPr id="4" name="灯片编号占位符 3"/>
          <p:cNvSpPr>
            <a:spLocks noGrp="1"/>
          </p:cNvSpPr>
          <p:nvPr>
            <p:ph type="sldNum" sz="quarter" idx="10"/>
          </p:nvPr>
        </p:nvSpPr>
        <p:spPr/>
        <p:txBody>
          <a:bodyPr/>
          <a:lstStyle/>
          <a:p>
            <a:r>
              <a:rPr lang="en-US" altLang="zh-CN"/>
              <a:t>4</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4</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4</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4</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稳定流形(stable manifold)是微分动力系统的基本概念，它是微分动力系统研究的重要内容。稳定与不稳定流形是动力系统的不动点或周期轨附近当时间趋于无穷时会趋于该轨的点的集合。按时间趋于正无穷或负无穷可分别得到稳定流形和不稳定流形。稳定与不稳定流形的概念可以从不动点或周期轨推广到任意一点，从而得到双曲集的重要概念</a:t>
            </a:r>
            <a:endParaRPr lang="zh-CN" altLang="en-US"/>
          </a:p>
        </p:txBody>
      </p:sp>
      <p:sp>
        <p:nvSpPr>
          <p:cNvPr id="4" name="灯片编号占位符 3"/>
          <p:cNvSpPr>
            <a:spLocks noGrp="1"/>
          </p:cNvSpPr>
          <p:nvPr>
            <p:ph type="sldNum" sz="quarter" idx="10"/>
          </p:nvPr>
        </p:nvSpPr>
        <p:spPr/>
        <p:txBody>
          <a:bodyPr/>
          <a:lstStyle/>
          <a:p>
            <a:r>
              <a:rPr lang="en-US" altLang="zh-CN"/>
              <a:t>4</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4</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4</a:t>
            </a: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4</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4</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4</a:t>
            </a: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a:t>
            </a: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1．时空微观有序而宏观无序：平衡态是熵最大状态即最无序状态，是分子水平上的无序，微观上的无序；混沌只有在远离平衡态下才会出现，是由一种时空宏观有序的耗散结构失去稳定性而出现的宏观上无序的现象。</a:t>
            </a:r>
            <a:endParaRPr lang="zh-CN" altLang="en-US"/>
          </a:p>
          <a:p>
            <a:r>
              <a:rPr lang="zh-CN" altLang="en-US"/>
              <a:t>2．局域不稳定而整体稳定：对孤立体系而言，平衡态是稳定的状态；化学混沌是体系远离平衡条件，处于非平衡态的非线性区，是一种无序的均匀态，在局域范围内不稳定而整体稳定。这使得混沌运动具有某种“随机性”，也就是表象上看到的混沌运动“混乱的”重要原因。</a:t>
            </a:r>
            <a:endParaRPr lang="zh-CN" altLang="en-US"/>
          </a:p>
          <a:p>
            <a:r>
              <a:rPr lang="zh-CN" altLang="en-US"/>
              <a:t>3．灵敏初条件：真实的化学过程初始条件的微弱差异，会引起结果巨大不同的化学混沌过程。即化学混沌对初始条件是敏感的，因此称为灵敏初条件。用天文气象的“蝴蝶效应”来形象地比喻就是：在北京城上空一只小蝴蝶飞翔时搅动了空气，就会在某时于纽约形成狂风暴雨。</a:t>
            </a:r>
            <a:endParaRPr lang="zh-CN" altLang="en-US"/>
          </a:p>
          <a:p>
            <a:r>
              <a:rPr lang="zh-CN" altLang="en-US"/>
              <a:t>4．分数维的空间结构：分数维即为非整数维。欧几里德几何是整数维的，而自然界绝大部分是分数维的结构。例如：海岸线的长度，取决于测量时所用尺的长度大小，如用的尺越小，可测量到更多曲折的地方。海岸线的长度是无限可分的，混沌的空间结构也是无限可分的</a:t>
            </a:r>
            <a:endParaRPr lang="zh-CN" altLang="en-US"/>
          </a:p>
        </p:txBody>
      </p:sp>
      <p:sp>
        <p:nvSpPr>
          <p:cNvPr id="4" name="灯片编号占位符 3"/>
          <p:cNvSpPr>
            <a:spLocks noGrp="1"/>
          </p:cNvSpPr>
          <p:nvPr>
            <p:ph type="sldNum" sz="quarter" idx="10"/>
          </p:nvPr>
        </p:nvSpPr>
        <p:spPr/>
        <p:txBody>
          <a:bodyPr/>
          <a:lstStyle/>
          <a:p>
            <a:r>
              <a:rPr lang="en-US" altLang="zh-CN"/>
              <a:t>4</a:t>
            </a:r>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4</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4</a:t>
            </a:r>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4</a:t>
            </a:r>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分析混沌系统的两大标准方法：吸引子重构和庞加莱截面</a:t>
            </a:r>
            <a:endParaRPr lang="zh-CN" altLang="en-US"/>
          </a:p>
        </p:txBody>
      </p:sp>
      <p:sp>
        <p:nvSpPr>
          <p:cNvPr id="4" name="灯片编号占位符 3"/>
          <p:cNvSpPr>
            <a:spLocks noGrp="1"/>
          </p:cNvSpPr>
          <p:nvPr>
            <p:ph type="sldNum" sz="quarter" idx="10"/>
          </p:nvPr>
        </p:nvSpPr>
        <p:spPr/>
        <p:txBody>
          <a:bodyPr/>
          <a:lstStyle/>
          <a:p>
            <a:r>
              <a:rPr lang="en-US" altLang="zh-CN"/>
              <a:t>4</a:t>
            </a:r>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4</a:t>
            </a:r>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4</a:t>
            </a:r>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4</a:t>
            </a:r>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原则上，吸引子重构能够区分出低维的混沌与噪声：随着嵌入维数的增加，相关维数的计算超出了计算混沌的水平，但噪声不断增加。</a:t>
            </a:r>
            <a:endParaRPr lang="zh-CN" altLang="en-US"/>
          </a:p>
          <a:p>
            <a:r>
              <a:rPr lang="zh-CN" altLang="en-US"/>
              <a:t>用该技术，去研究股票，脑电波，心率或者太阳黑子中的混沌。</a:t>
            </a:r>
            <a:endParaRPr lang="zh-CN" altLang="en-US"/>
          </a:p>
        </p:txBody>
      </p:sp>
      <p:sp>
        <p:nvSpPr>
          <p:cNvPr id="4" name="灯片编号占位符 3"/>
          <p:cNvSpPr>
            <a:spLocks noGrp="1"/>
          </p:cNvSpPr>
          <p:nvPr>
            <p:ph type="sldNum" sz="quarter" idx="10"/>
          </p:nvPr>
        </p:nvSpPr>
        <p:spPr/>
        <p:txBody>
          <a:bodyPr/>
          <a:lstStyle/>
          <a:p>
            <a:r>
              <a:rPr lang="en-US" altLang="zh-CN"/>
              <a:t>4</a:t>
            </a:r>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a:t>
            </a:r>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4</a:t>
            </a:r>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将一根细长的钢梁夹在刚性的框架中，上端固定。底座上的两个永久磁铁将钢梁往相反的方向啦。磁铁的磁性很强，使钢梁弯向任意一边。每种情况都是局部稳定的。这些弯曲的状态由对应着不稳定平衡点的能量壁垒分开，而在不稳定平衡点处，钢梁是直的，位于两磁铁的中间位置。</a:t>
            </a:r>
            <a:endParaRPr lang="zh-CN" altLang="en-US"/>
          </a:p>
        </p:txBody>
      </p:sp>
      <p:sp>
        <p:nvSpPr>
          <p:cNvPr id="4" name="灯片编号占位符 3"/>
          <p:cNvSpPr>
            <a:spLocks noGrp="1"/>
          </p:cNvSpPr>
          <p:nvPr>
            <p:ph type="sldNum" sz="quarter" idx="10"/>
          </p:nvPr>
        </p:nvSpPr>
        <p:spPr/>
        <p:txBody>
          <a:bodyPr/>
          <a:lstStyle/>
          <a:p>
            <a:r>
              <a:rPr lang="en-US" altLang="zh-CN"/>
              <a:t>4</a:t>
            </a:r>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如果摇晃很微弱粒子将保持在井的底部附近轻微振动；对于强振动，粒子晃动的距离变得更大。我们可以想象在井的底部至少有两种稳定振荡，一种是小幅度的、低能的振荡，另一种是大幅度的、高能的振荡。</a:t>
            </a:r>
            <a:endParaRPr lang="zh-CN" altLang="en-US"/>
          </a:p>
          <a:p>
            <a:r>
              <a:rPr lang="zh-CN" altLang="en-US"/>
              <a:t>我们也可以预见到一个似乎很复杂的中间状态，如果粒子没有足够的能量爬到峰的顶部，并且强迫力和阻尼能平衡这个系统使之处在不确定的状态，那么粒子可能有时以一种方式下降，有时以另一种方式下降，这取决于强迫力作用的精确时间，这种情况下似乎存在混沌。</a:t>
            </a:r>
            <a:endParaRPr lang="zh-CN" altLang="en-US"/>
          </a:p>
        </p:txBody>
      </p:sp>
      <p:sp>
        <p:nvSpPr>
          <p:cNvPr id="4" name="灯片编号占位符 3"/>
          <p:cNvSpPr>
            <a:spLocks noGrp="1"/>
          </p:cNvSpPr>
          <p:nvPr>
            <p:ph type="sldNum" sz="quarter" idx="10"/>
          </p:nvPr>
        </p:nvSpPr>
        <p:spPr/>
        <p:txBody>
          <a:bodyPr/>
          <a:lstStyle/>
          <a:p>
            <a:r>
              <a:rPr lang="en-US" altLang="zh-CN"/>
              <a:t>4</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a:t>
            </a:r>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4</a:t>
            </a:r>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4</a:t>
            </a:r>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4</a:t>
            </a:r>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4</a:t>
            </a:r>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4</a:t>
            </a:r>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4</a:t>
            </a:r>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F=0.25,</a:t>
            </a:r>
            <a:r>
              <a:rPr lang="zh-CN" altLang="en-US"/>
              <a:t>初始条件</a:t>
            </a:r>
            <a:r>
              <a:rPr lang="en-US" altLang="zh-CN"/>
              <a:t>(x,y)=(0.2,0.1),</a:t>
            </a:r>
            <a:r>
              <a:rPr lang="zh-CN" altLang="en-US"/>
              <a:t>经过瞬态混沌后，方程的解趋向于周期状态且</a:t>
            </a:r>
            <a:r>
              <a:rPr lang="en-US" altLang="zh-CN"/>
              <a:t>x&gt;0</a:t>
            </a:r>
            <a:r>
              <a:rPr lang="zh-CN" altLang="en-US"/>
              <a:t>。物理上，这个解描述了一个粒子在沉到右边底部之前，在驼峰上来回几次振荡，但是如果将</a:t>
            </a:r>
            <a:r>
              <a:rPr lang="en-US" altLang="zh-CN"/>
              <a:t>x</a:t>
            </a:r>
            <a:r>
              <a:rPr lang="zh-CN" altLang="en-US"/>
              <a:t>初值稍稍改为</a:t>
            </a:r>
            <a:r>
              <a:rPr lang="en-US" altLang="zh-CN"/>
              <a:t>0.195</a:t>
            </a:r>
            <a:r>
              <a:rPr lang="zh-CN" altLang="en-US"/>
              <a:t>，最终粒子会在左边振荡。书上是在</a:t>
            </a:r>
            <a:r>
              <a:rPr lang="en-US" altLang="zh-CN"/>
              <a:t>0.195</a:t>
            </a:r>
            <a:r>
              <a:rPr lang="zh-CN" altLang="en-US"/>
              <a:t>，可我是在</a:t>
            </a:r>
            <a:r>
              <a:rPr lang="en-US" altLang="zh-CN"/>
              <a:t>0.205</a:t>
            </a:r>
            <a:r>
              <a:rPr lang="zh-CN" altLang="en-US"/>
              <a:t>发现的</a:t>
            </a:r>
            <a:endParaRPr lang="zh-CN" altLang="en-US"/>
          </a:p>
        </p:txBody>
      </p:sp>
      <p:sp>
        <p:nvSpPr>
          <p:cNvPr id="4" name="灯片编号占位符 3"/>
          <p:cNvSpPr>
            <a:spLocks noGrp="1"/>
          </p:cNvSpPr>
          <p:nvPr>
            <p:ph type="sldNum" sz="quarter" idx="10"/>
          </p:nvPr>
        </p:nvSpPr>
        <p:spPr/>
        <p:txBody>
          <a:bodyPr/>
          <a:lstStyle/>
          <a:p>
            <a:r>
              <a:rPr lang="en-US" altLang="zh-CN"/>
              <a:t>4</a:t>
            </a:r>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4</a:t>
            </a:r>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吸引子就是一个系统最后的归宿。</a:t>
            </a:r>
            <a:endParaRPr lang="zh-CN" altLang="en-US"/>
          </a:p>
          <a:p>
            <a:r>
              <a:rPr lang="zh-CN" altLang="en-US"/>
              <a:t>举几个简单例子更易于说明问题。一个被踢出去的足球在空中飞了一段距离之后，掉到地上，又在草地上滚了一会儿，然后静止停在地上，如果没有其他情况发生，静止不动就是它的最后归属。因此，这段足球运动的吸引子，是它的相空间中的一个固定点。</a:t>
            </a:r>
            <a:endParaRPr lang="zh-CN" altLang="en-US"/>
          </a:p>
          <a:p>
            <a:r>
              <a:rPr lang="zh-CN" altLang="en-US"/>
              <a:t>人造卫星离开地面被发射出去之后，最后进入预定的轨道，绕着地球作二维周期运动，它和地球近似构成的二体系统的吸引子便是一个椭圆。</a:t>
            </a:r>
            <a:endParaRPr lang="zh-CN" altLang="en-US"/>
          </a:p>
        </p:txBody>
      </p:sp>
      <p:sp>
        <p:nvSpPr>
          <p:cNvPr id="4" name="灯片编号占位符 3"/>
          <p:cNvSpPr>
            <a:spLocks noGrp="1"/>
          </p:cNvSpPr>
          <p:nvPr>
            <p:ph type="sldNum" sz="quarter" idx="10"/>
          </p:nvPr>
        </p:nvSpPr>
        <p:spPr/>
        <p:txBody>
          <a:bodyPr/>
          <a:lstStyle/>
          <a:p>
            <a:r>
              <a:rPr lang="en-US" altLang="zh-CN"/>
              <a:t>4</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不动点对应平衡，极限环对应周期运动环面对应准周期运动</a:t>
            </a:r>
            <a:endParaRPr lang="zh-CN" altLang="en-US"/>
          </a:p>
        </p:txBody>
      </p:sp>
      <p:sp>
        <p:nvSpPr>
          <p:cNvPr id="4" name="灯片编号占位符 3"/>
          <p:cNvSpPr>
            <a:spLocks noGrp="1"/>
          </p:cNvSpPr>
          <p:nvPr>
            <p:ph type="sldNum" sz="quarter" idx="10"/>
          </p:nvPr>
        </p:nvSpPr>
        <p:spPr/>
        <p:txBody>
          <a:bodyPr/>
          <a:lstStyle/>
          <a:p>
            <a:r>
              <a:rPr lang="en-US" altLang="zh-CN"/>
              <a:t>4</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4</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4</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该图展示的过程自动形成了对初始条件的敏感依赖。假设面团中有一小团具有食物色素，代表着附近的初始点条件，经过一系列压扁、拉伸、折叠再放回的许多次迭代后颜色会布满整个面团。</a:t>
            </a:r>
            <a:endParaRPr lang="zh-CN" altLang="en-US"/>
          </a:p>
          <a:p>
            <a:endParaRPr lang="zh-CN" altLang="en-US"/>
          </a:p>
        </p:txBody>
      </p:sp>
      <p:sp>
        <p:nvSpPr>
          <p:cNvPr id="4" name="灯片编号占位符 3"/>
          <p:cNvSpPr>
            <a:spLocks noGrp="1"/>
          </p:cNvSpPr>
          <p:nvPr>
            <p:ph type="sldNum" sz="quarter" idx="10"/>
          </p:nvPr>
        </p:nvSpPr>
        <p:spPr/>
        <p:txBody>
          <a:bodyPr/>
          <a:lstStyle/>
          <a:p>
            <a:r>
              <a:rPr lang="en-US" altLang="zh-CN"/>
              <a:t>4</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oleObject" Target="../embeddings/oleObject2.bin"/><Relationship Id="rId8" Type="http://schemas.openxmlformats.org/officeDocument/2006/relationships/image" Target="../media/image13.wmf"/><Relationship Id="rId7" Type="http://schemas.openxmlformats.org/officeDocument/2006/relationships/oleObject" Target="../embeddings/oleObject1.bin"/><Relationship Id="rId6" Type="http://schemas.openxmlformats.org/officeDocument/2006/relationships/image" Target="../media/image12.png"/><Relationship Id="rId5" Type="http://schemas.microsoft.com/office/2007/relationships/hdphoto" Target="../media/image4.wdp"/><Relationship Id="rId4" Type="http://schemas.openxmlformats.org/officeDocument/2006/relationships/image" Target="../media/image3.png"/><Relationship Id="rId3" Type="http://schemas.openxmlformats.org/officeDocument/2006/relationships/tags" Target="../tags/tag15.xml"/><Relationship Id="rId2" Type="http://schemas.openxmlformats.org/officeDocument/2006/relationships/tags" Target="../tags/tag14.xml"/><Relationship Id="rId13" Type="http://schemas.openxmlformats.org/officeDocument/2006/relationships/notesSlide" Target="../notesSlides/notesSlide10.xml"/><Relationship Id="rId12" Type="http://schemas.openxmlformats.org/officeDocument/2006/relationships/vmlDrawing" Target="../drawings/vmlDrawing1.vml"/><Relationship Id="rId11" Type="http://schemas.openxmlformats.org/officeDocument/2006/relationships/slideLayout" Target="../slideLayouts/slideLayout1.xml"/><Relationship Id="rId10" Type="http://schemas.openxmlformats.org/officeDocument/2006/relationships/image" Target="../media/image14.wmf"/><Relationship Id="rId1" Type="http://schemas.openxmlformats.org/officeDocument/2006/relationships/tags" Target="../tags/tag13.xml"/></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11.xml"/><Relationship Id="rId8" Type="http://schemas.openxmlformats.org/officeDocument/2006/relationships/slideLayout" Target="../slideLayouts/slideLayout1.xml"/><Relationship Id="rId7" Type="http://schemas.openxmlformats.org/officeDocument/2006/relationships/image" Target="../media/image16.png"/><Relationship Id="rId6" Type="http://schemas.openxmlformats.org/officeDocument/2006/relationships/image" Target="../media/image15.png"/><Relationship Id="rId5" Type="http://schemas.microsoft.com/office/2007/relationships/hdphoto" Target="../media/image4.wdp"/><Relationship Id="rId4" Type="http://schemas.openxmlformats.org/officeDocument/2006/relationships/image" Target="../media/image3.png"/><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s>
</file>

<file path=ppt/slides/_rels/slide12.xml.rels><?xml version="1.0" encoding="UTF-8" standalone="yes"?>
<Relationships xmlns="http://schemas.openxmlformats.org/package/2006/relationships"><Relationship Id="rId9" Type="http://schemas.openxmlformats.org/officeDocument/2006/relationships/image" Target="../media/image18.wmf"/><Relationship Id="rId8" Type="http://schemas.openxmlformats.org/officeDocument/2006/relationships/oleObject" Target="../embeddings/oleObject4.bin"/><Relationship Id="rId7" Type="http://schemas.openxmlformats.org/officeDocument/2006/relationships/image" Target="../media/image17.wmf"/><Relationship Id="rId6" Type="http://schemas.openxmlformats.org/officeDocument/2006/relationships/oleObject" Target="../embeddings/oleObject3.bin"/><Relationship Id="rId5" Type="http://schemas.microsoft.com/office/2007/relationships/hdphoto" Target="../media/image4.wdp"/><Relationship Id="rId4" Type="http://schemas.openxmlformats.org/officeDocument/2006/relationships/image" Target="../media/image3.png"/><Relationship Id="rId3" Type="http://schemas.openxmlformats.org/officeDocument/2006/relationships/tags" Target="../tags/tag21.xml"/><Relationship Id="rId2" Type="http://schemas.openxmlformats.org/officeDocument/2006/relationships/tags" Target="../tags/tag20.xml"/><Relationship Id="rId14" Type="http://schemas.openxmlformats.org/officeDocument/2006/relationships/notesSlide" Target="../notesSlides/notesSlide12.xml"/><Relationship Id="rId13" Type="http://schemas.openxmlformats.org/officeDocument/2006/relationships/vmlDrawing" Target="../drawings/vmlDrawing2.vml"/><Relationship Id="rId12" Type="http://schemas.openxmlformats.org/officeDocument/2006/relationships/slideLayout" Target="../slideLayouts/slideLayout1.xml"/><Relationship Id="rId11" Type="http://schemas.openxmlformats.org/officeDocument/2006/relationships/image" Target="../media/image19.png"/><Relationship Id="rId10" Type="http://schemas.openxmlformats.org/officeDocument/2006/relationships/oleObject" Target="../embeddings/oleObject5.bin"/><Relationship Id="rId1" Type="http://schemas.openxmlformats.org/officeDocument/2006/relationships/tags" Target="../tags/tag19.xml"/></Relationships>
</file>

<file path=ppt/slides/_rels/slide13.xml.rels><?xml version="1.0" encoding="UTF-8" standalone="yes"?>
<Relationships xmlns="http://schemas.openxmlformats.org/package/2006/relationships"><Relationship Id="rId9" Type="http://schemas.openxmlformats.org/officeDocument/2006/relationships/image" Target="../media/image22.wmf"/><Relationship Id="rId8" Type="http://schemas.openxmlformats.org/officeDocument/2006/relationships/oleObject" Target="../embeddings/oleObject6.bin"/><Relationship Id="rId7" Type="http://schemas.openxmlformats.org/officeDocument/2006/relationships/image" Target="../media/image21.png"/><Relationship Id="rId6" Type="http://schemas.openxmlformats.org/officeDocument/2006/relationships/image" Target="../media/image20.png"/><Relationship Id="rId5" Type="http://schemas.microsoft.com/office/2007/relationships/hdphoto" Target="../media/image4.wdp"/><Relationship Id="rId4" Type="http://schemas.openxmlformats.org/officeDocument/2006/relationships/image" Target="../media/image3.png"/><Relationship Id="rId3" Type="http://schemas.openxmlformats.org/officeDocument/2006/relationships/tags" Target="../tags/tag24.xml"/><Relationship Id="rId2" Type="http://schemas.openxmlformats.org/officeDocument/2006/relationships/tags" Target="../tags/tag23.xml"/><Relationship Id="rId15" Type="http://schemas.openxmlformats.org/officeDocument/2006/relationships/notesSlide" Target="../notesSlides/notesSlide13.xml"/><Relationship Id="rId14" Type="http://schemas.openxmlformats.org/officeDocument/2006/relationships/vmlDrawing" Target="../drawings/vmlDrawing3.vml"/><Relationship Id="rId13" Type="http://schemas.openxmlformats.org/officeDocument/2006/relationships/slideLayout" Target="../slideLayouts/slideLayout1.xml"/><Relationship Id="rId12" Type="http://schemas.openxmlformats.org/officeDocument/2006/relationships/oleObject" Target="../embeddings/oleObject8.bin"/><Relationship Id="rId11" Type="http://schemas.openxmlformats.org/officeDocument/2006/relationships/image" Target="../media/image23.wmf"/><Relationship Id="rId10" Type="http://schemas.openxmlformats.org/officeDocument/2006/relationships/oleObject" Target="../embeddings/oleObject7.bin"/><Relationship Id="rId1" Type="http://schemas.openxmlformats.org/officeDocument/2006/relationships/tags" Target="../tags/tag22.xml"/></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1.xml"/><Relationship Id="rId5" Type="http://schemas.microsoft.com/office/2007/relationships/hdphoto" Target="../media/image4.wdp"/><Relationship Id="rId4" Type="http://schemas.openxmlformats.org/officeDocument/2006/relationships/image" Target="../media/image3.png"/><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9" Type="http://schemas.openxmlformats.org/officeDocument/2006/relationships/notesSlide" Target="../notesSlides/notesSlide16.xml"/><Relationship Id="rId8" Type="http://schemas.openxmlformats.org/officeDocument/2006/relationships/slideLayout" Target="../slideLayouts/slideLayout1.xml"/><Relationship Id="rId7" Type="http://schemas.openxmlformats.org/officeDocument/2006/relationships/image" Target="../media/image25.png"/><Relationship Id="rId6" Type="http://schemas.openxmlformats.org/officeDocument/2006/relationships/image" Target="../media/image24.png"/><Relationship Id="rId5" Type="http://schemas.microsoft.com/office/2007/relationships/hdphoto" Target="../media/image4.wdp"/><Relationship Id="rId4" Type="http://schemas.openxmlformats.org/officeDocument/2006/relationships/image" Target="../media/image3.png"/><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1.xml"/><Relationship Id="rId6" Type="http://schemas.microsoft.com/office/2007/relationships/hdphoto" Target="../media/image4.wdp"/><Relationship Id="rId5" Type="http://schemas.openxmlformats.org/officeDocument/2006/relationships/image" Target="../media/image3.png"/><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image" Target="../media/image26.png"/></Relationships>
</file>

<file path=ppt/slides/_rels/slide18.xml.rels><?xml version="1.0" encoding="UTF-8" standalone="yes"?>
<Relationships xmlns="http://schemas.openxmlformats.org/package/2006/relationships"><Relationship Id="rId9" Type="http://schemas.openxmlformats.org/officeDocument/2006/relationships/image" Target="../media/image29.png"/><Relationship Id="rId8" Type="http://schemas.openxmlformats.org/officeDocument/2006/relationships/image" Target="../media/image28.png"/><Relationship Id="rId7" Type="http://schemas.openxmlformats.org/officeDocument/2006/relationships/image" Target="../media/image27.wmf"/><Relationship Id="rId6" Type="http://schemas.openxmlformats.org/officeDocument/2006/relationships/oleObject" Target="../embeddings/oleObject9.bin"/><Relationship Id="rId5" Type="http://schemas.microsoft.com/office/2007/relationships/hdphoto" Target="../media/image4.wdp"/><Relationship Id="rId4" Type="http://schemas.openxmlformats.org/officeDocument/2006/relationships/image" Target="../media/image3.png"/><Relationship Id="rId3" Type="http://schemas.openxmlformats.org/officeDocument/2006/relationships/tags" Target="../tags/tag36.xml"/><Relationship Id="rId2" Type="http://schemas.openxmlformats.org/officeDocument/2006/relationships/tags" Target="../tags/tag35.xml"/><Relationship Id="rId12" Type="http://schemas.openxmlformats.org/officeDocument/2006/relationships/notesSlide" Target="../notesSlides/notesSlide18.xml"/><Relationship Id="rId11" Type="http://schemas.openxmlformats.org/officeDocument/2006/relationships/vmlDrawing" Target="../drawings/vmlDrawing4.vml"/><Relationship Id="rId10" Type="http://schemas.openxmlformats.org/officeDocument/2006/relationships/slideLayout" Target="../slideLayouts/slideLayout1.xml"/><Relationship Id="rId1" Type="http://schemas.openxmlformats.org/officeDocument/2006/relationships/tags" Target="../tags/tag34.xml"/></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slideLayout" Target="../slideLayouts/slideLayout1.xml"/><Relationship Id="rId6" Type="http://schemas.openxmlformats.org/officeDocument/2006/relationships/image" Target="../media/image30.png"/><Relationship Id="rId5" Type="http://schemas.microsoft.com/office/2007/relationships/hdphoto" Target="../media/image4.wdp"/><Relationship Id="rId4" Type="http://schemas.openxmlformats.org/officeDocument/2006/relationships/image" Target="../media/image3.png"/><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20.xml"/><Relationship Id="rId7" Type="http://schemas.openxmlformats.org/officeDocument/2006/relationships/slideLayout" Target="../slideLayouts/slideLayout1.xml"/><Relationship Id="rId6" Type="http://schemas.openxmlformats.org/officeDocument/2006/relationships/image" Target="../media/image31.png"/><Relationship Id="rId5" Type="http://schemas.microsoft.com/office/2007/relationships/hdphoto" Target="../media/image4.wdp"/><Relationship Id="rId4" Type="http://schemas.openxmlformats.org/officeDocument/2006/relationships/image" Target="../media/image3.png"/><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9" Type="http://schemas.openxmlformats.org/officeDocument/2006/relationships/notesSlide" Target="../notesSlides/notesSlide22.xml"/><Relationship Id="rId8" Type="http://schemas.openxmlformats.org/officeDocument/2006/relationships/slideLayout" Target="../slideLayouts/slideLayout1.xml"/><Relationship Id="rId7" Type="http://schemas.openxmlformats.org/officeDocument/2006/relationships/image" Target="../media/image33.png"/><Relationship Id="rId6" Type="http://schemas.openxmlformats.org/officeDocument/2006/relationships/image" Target="../media/image32.png"/><Relationship Id="rId5" Type="http://schemas.microsoft.com/office/2007/relationships/hdphoto" Target="../media/image4.wdp"/><Relationship Id="rId4" Type="http://schemas.openxmlformats.org/officeDocument/2006/relationships/image" Target="../media/image3.png"/><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3.xml"/><Relationship Id="rId7" Type="http://schemas.openxmlformats.org/officeDocument/2006/relationships/slideLayout" Target="../slideLayouts/slideLayout1.xml"/><Relationship Id="rId6" Type="http://schemas.openxmlformats.org/officeDocument/2006/relationships/image" Target="../media/image34.png"/><Relationship Id="rId5" Type="http://schemas.microsoft.com/office/2007/relationships/hdphoto" Target="../media/image4.wdp"/><Relationship Id="rId4" Type="http://schemas.openxmlformats.org/officeDocument/2006/relationships/image" Target="../media/image3.png"/><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tags" Target="../tags/tag46.xml"/></Relationships>
</file>

<file path=ppt/slides/_rels/slide24.xml.rels><?xml version="1.0" encoding="UTF-8" standalone="yes"?>
<Relationships xmlns="http://schemas.openxmlformats.org/package/2006/relationships"><Relationship Id="rId9" Type="http://schemas.openxmlformats.org/officeDocument/2006/relationships/notesSlide" Target="../notesSlides/notesSlide24.xml"/><Relationship Id="rId8" Type="http://schemas.openxmlformats.org/officeDocument/2006/relationships/slideLayout" Target="../slideLayouts/slideLayout1.xml"/><Relationship Id="rId7" Type="http://schemas.openxmlformats.org/officeDocument/2006/relationships/image" Target="../media/image36.png"/><Relationship Id="rId6" Type="http://schemas.openxmlformats.org/officeDocument/2006/relationships/image" Target="../media/image35.png"/><Relationship Id="rId5" Type="http://schemas.microsoft.com/office/2007/relationships/hdphoto" Target="../media/image4.wdp"/><Relationship Id="rId4" Type="http://schemas.openxmlformats.org/officeDocument/2006/relationships/image" Target="../media/image3.png"/><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5.xml"/><Relationship Id="rId7" Type="http://schemas.openxmlformats.org/officeDocument/2006/relationships/slideLayout" Target="../slideLayouts/slideLayout1.xml"/><Relationship Id="rId6" Type="http://schemas.openxmlformats.org/officeDocument/2006/relationships/image" Target="../media/image37.png"/><Relationship Id="rId5" Type="http://schemas.microsoft.com/office/2007/relationships/hdphoto" Target="../media/image4.wdp"/><Relationship Id="rId4" Type="http://schemas.openxmlformats.org/officeDocument/2006/relationships/image" Target="../media/image3.png"/><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6.xml"/><Relationship Id="rId7" Type="http://schemas.openxmlformats.org/officeDocument/2006/relationships/slideLayout" Target="../slideLayouts/slideLayout1.xml"/><Relationship Id="rId6" Type="http://schemas.openxmlformats.org/officeDocument/2006/relationships/image" Target="../media/image38.png"/><Relationship Id="rId5" Type="http://schemas.microsoft.com/office/2007/relationships/hdphoto" Target="../media/image4.wdp"/><Relationship Id="rId4" Type="http://schemas.openxmlformats.org/officeDocument/2006/relationships/image" Target="../media/image3.png"/><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9" Type="http://schemas.openxmlformats.org/officeDocument/2006/relationships/notesSlide" Target="../notesSlides/notesSlide28.xml"/><Relationship Id="rId8" Type="http://schemas.openxmlformats.org/officeDocument/2006/relationships/slideLayout" Target="../slideLayouts/slideLayout1.xml"/><Relationship Id="rId7" Type="http://schemas.openxmlformats.org/officeDocument/2006/relationships/image" Target="../media/image39.jpeg"/><Relationship Id="rId6" Type="http://schemas.openxmlformats.org/officeDocument/2006/relationships/tags" Target="../tags/tag61.xml"/><Relationship Id="rId5" Type="http://schemas.microsoft.com/office/2007/relationships/hdphoto" Target="../media/image4.wdp"/><Relationship Id="rId4" Type="http://schemas.openxmlformats.org/officeDocument/2006/relationships/image" Target="../media/image3.png"/><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s>
</file>

<file path=ppt/slides/_rels/slide29.xml.rels><?xml version="1.0" encoding="UTF-8" standalone="yes"?>
<Relationships xmlns="http://schemas.openxmlformats.org/package/2006/relationships"><Relationship Id="rId9" Type="http://schemas.openxmlformats.org/officeDocument/2006/relationships/notesSlide" Target="../notesSlides/notesSlide29.xml"/><Relationship Id="rId8" Type="http://schemas.openxmlformats.org/officeDocument/2006/relationships/slideLayout" Target="../slideLayouts/slideLayout1.xml"/><Relationship Id="rId7" Type="http://schemas.openxmlformats.org/officeDocument/2006/relationships/image" Target="../media/image40.png"/><Relationship Id="rId6" Type="http://schemas.openxmlformats.org/officeDocument/2006/relationships/tags" Target="../tags/tag65.xml"/><Relationship Id="rId5" Type="http://schemas.microsoft.com/office/2007/relationships/hdphoto" Target="../media/image4.wdp"/><Relationship Id="rId4" Type="http://schemas.openxmlformats.org/officeDocument/2006/relationships/image" Target="../media/image3.png"/><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tags" Target="../tags/tag62.xml"/></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6.jpeg"/><Relationship Id="rId3" Type="http://schemas.openxmlformats.org/officeDocument/2006/relationships/image" Target="../media/image5.jpeg"/><Relationship Id="rId2" Type="http://schemas.microsoft.com/office/2007/relationships/hdphoto" Target="../media/image4.wdp"/><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9" Type="http://schemas.openxmlformats.org/officeDocument/2006/relationships/notesSlide" Target="../notesSlides/notesSlide30.xml"/><Relationship Id="rId8" Type="http://schemas.openxmlformats.org/officeDocument/2006/relationships/slideLayout" Target="../slideLayouts/slideLayout1.xml"/><Relationship Id="rId7" Type="http://schemas.openxmlformats.org/officeDocument/2006/relationships/tags" Target="../tags/tag69.xml"/><Relationship Id="rId6" Type="http://schemas.microsoft.com/office/2007/relationships/hdphoto" Target="../media/image4.wdp"/><Relationship Id="rId5" Type="http://schemas.openxmlformats.org/officeDocument/2006/relationships/image" Target="../media/image3.png"/><Relationship Id="rId4" Type="http://schemas.openxmlformats.org/officeDocument/2006/relationships/tags" Target="../tags/tag68.xml"/><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image" Target="../media/image41.png"/></Relationships>
</file>

<file path=ppt/slides/_rels/slide31.xml.rels><?xml version="1.0" encoding="UTF-8" standalone="yes"?>
<Relationships xmlns="http://schemas.openxmlformats.org/package/2006/relationships"><Relationship Id="rId9" Type="http://schemas.openxmlformats.org/officeDocument/2006/relationships/image" Target="../media/image43.wmf"/><Relationship Id="rId8" Type="http://schemas.openxmlformats.org/officeDocument/2006/relationships/oleObject" Target="../embeddings/oleObject10.bin"/><Relationship Id="rId7" Type="http://schemas.openxmlformats.org/officeDocument/2006/relationships/image" Target="../media/image42.png"/><Relationship Id="rId6" Type="http://schemas.openxmlformats.org/officeDocument/2006/relationships/tags" Target="../tags/tag73.xml"/><Relationship Id="rId5" Type="http://schemas.microsoft.com/office/2007/relationships/hdphoto" Target="../media/image4.wdp"/><Relationship Id="rId4" Type="http://schemas.openxmlformats.org/officeDocument/2006/relationships/image" Target="../media/image3.png"/><Relationship Id="rId3" Type="http://schemas.openxmlformats.org/officeDocument/2006/relationships/tags" Target="../tags/tag72.xml"/><Relationship Id="rId2" Type="http://schemas.openxmlformats.org/officeDocument/2006/relationships/tags" Target="../tags/tag71.xml"/><Relationship Id="rId14" Type="http://schemas.openxmlformats.org/officeDocument/2006/relationships/notesSlide" Target="../notesSlides/notesSlide31.xml"/><Relationship Id="rId13" Type="http://schemas.openxmlformats.org/officeDocument/2006/relationships/vmlDrawing" Target="../drawings/vmlDrawing5.vml"/><Relationship Id="rId12" Type="http://schemas.openxmlformats.org/officeDocument/2006/relationships/slideLayout" Target="../slideLayouts/slideLayout1.xml"/><Relationship Id="rId11" Type="http://schemas.openxmlformats.org/officeDocument/2006/relationships/oleObject" Target="../embeddings/oleObject12.bin"/><Relationship Id="rId10" Type="http://schemas.openxmlformats.org/officeDocument/2006/relationships/oleObject" Target="../embeddings/oleObject11.bin"/><Relationship Id="rId1" Type="http://schemas.openxmlformats.org/officeDocument/2006/relationships/tags" Target="../tags/tag70.xml"/></Relationships>
</file>

<file path=ppt/slides/_rels/slide32.xml.rels><?xml version="1.0" encoding="UTF-8" standalone="yes"?>
<Relationships xmlns="http://schemas.openxmlformats.org/package/2006/relationships"><Relationship Id="rId9" Type="http://schemas.openxmlformats.org/officeDocument/2006/relationships/image" Target="../media/image45.wmf"/><Relationship Id="rId8" Type="http://schemas.openxmlformats.org/officeDocument/2006/relationships/oleObject" Target="../embeddings/oleObject13.bin"/><Relationship Id="rId7" Type="http://schemas.openxmlformats.org/officeDocument/2006/relationships/tags" Target="../tags/tag77.xml"/><Relationship Id="rId6" Type="http://schemas.microsoft.com/office/2007/relationships/hdphoto" Target="../media/image4.wdp"/><Relationship Id="rId5" Type="http://schemas.openxmlformats.org/officeDocument/2006/relationships/image" Target="../media/image3.png"/><Relationship Id="rId4" Type="http://schemas.openxmlformats.org/officeDocument/2006/relationships/tags" Target="../tags/tag76.xml"/><Relationship Id="rId3" Type="http://schemas.openxmlformats.org/officeDocument/2006/relationships/tags" Target="../tags/tag75.xml"/><Relationship Id="rId21" Type="http://schemas.openxmlformats.org/officeDocument/2006/relationships/notesSlide" Target="../notesSlides/notesSlide32.xml"/><Relationship Id="rId20" Type="http://schemas.openxmlformats.org/officeDocument/2006/relationships/vmlDrawing" Target="../drawings/vmlDrawing6.vml"/><Relationship Id="rId2" Type="http://schemas.openxmlformats.org/officeDocument/2006/relationships/tags" Target="../tags/tag74.xml"/><Relationship Id="rId19" Type="http://schemas.openxmlformats.org/officeDocument/2006/relationships/slideLayout" Target="../slideLayouts/slideLayout1.xml"/><Relationship Id="rId18" Type="http://schemas.openxmlformats.org/officeDocument/2006/relationships/image" Target="../media/image48.wmf"/><Relationship Id="rId17" Type="http://schemas.openxmlformats.org/officeDocument/2006/relationships/oleObject" Target="../embeddings/oleObject18.bin"/><Relationship Id="rId16" Type="http://schemas.openxmlformats.org/officeDocument/2006/relationships/image" Target="../media/image47.wmf"/><Relationship Id="rId15" Type="http://schemas.openxmlformats.org/officeDocument/2006/relationships/oleObject" Target="../embeddings/oleObject17.bin"/><Relationship Id="rId14" Type="http://schemas.openxmlformats.org/officeDocument/2006/relationships/oleObject" Target="../embeddings/oleObject16.bin"/><Relationship Id="rId13" Type="http://schemas.openxmlformats.org/officeDocument/2006/relationships/image" Target="../media/image46.wmf"/><Relationship Id="rId12" Type="http://schemas.openxmlformats.org/officeDocument/2006/relationships/oleObject" Target="../embeddings/oleObject15.bin"/><Relationship Id="rId11" Type="http://schemas.openxmlformats.org/officeDocument/2006/relationships/image" Target="../media/image42.png"/><Relationship Id="rId10" Type="http://schemas.openxmlformats.org/officeDocument/2006/relationships/oleObject" Target="../embeddings/oleObject14.bin"/><Relationship Id="rId1" Type="http://schemas.openxmlformats.org/officeDocument/2006/relationships/image" Target="../media/image44.png"/></Relationships>
</file>

<file path=ppt/slides/_rels/slide33.xml.rels><?xml version="1.0" encoding="UTF-8" standalone="yes"?>
<Relationships xmlns="http://schemas.openxmlformats.org/package/2006/relationships"><Relationship Id="rId9" Type="http://schemas.openxmlformats.org/officeDocument/2006/relationships/notesSlide" Target="../notesSlides/notesSlide33.xml"/><Relationship Id="rId8" Type="http://schemas.openxmlformats.org/officeDocument/2006/relationships/slideLayout" Target="../slideLayouts/slideLayout1.xml"/><Relationship Id="rId7" Type="http://schemas.openxmlformats.org/officeDocument/2006/relationships/image" Target="../media/image49.png"/><Relationship Id="rId6" Type="http://schemas.openxmlformats.org/officeDocument/2006/relationships/tags" Target="../tags/tag81.xml"/><Relationship Id="rId5" Type="http://schemas.microsoft.com/office/2007/relationships/hdphoto" Target="../media/image4.wdp"/><Relationship Id="rId4" Type="http://schemas.openxmlformats.org/officeDocument/2006/relationships/image" Target="../media/image3.png"/><Relationship Id="rId3" Type="http://schemas.openxmlformats.org/officeDocument/2006/relationships/tags" Target="../tags/tag80.xml"/><Relationship Id="rId2" Type="http://schemas.openxmlformats.org/officeDocument/2006/relationships/tags" Target="../tags/tag79.xml"/><Relationship Id="rId1" Type="http://schemas.openxmlformats.org/officeDocument/2006/relationships/tags" Target="../tags/tag78.xml"/></Relationships>
</file>

<file path=ppt/slides/_rels/slide34.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45.wmf"/><Relationship Id="rId7" Type="http://schemas.openxmlformats.org/officeDocument/2006/relationships/oleObject" Target="../embeddings/oleObject19.bin"/><Relationship Id="rId6" Type="http://schemas.openxmlformats.org/officeDocument/2006/relationships/tags" Target="../tags/tag85.xml"/><Relationship Id="rId5" Type="http://schemas.microsoft.com/office/2007/relationships/hdphoto" Target="../media/image4.wdp"/><Relationship Id="rId4" Type="http://schemas.openxmlformats.org/officeDocument/2006/relationships/image" Target="../media/image3.png"/><Relationship Id="rId3" Type="http://schemas.openxmlformats.org/officeDocument/2006/relationships/tags" Target="../tags/tag84.xml"/><Relationship Id="rId2" Type="http://schemas.openxmlformats.org/officeDocument/2006/relationships/tags" Target="../tags/tag83.xml"/><Relationship Id="rId11" Type="http://schemas.openxmlformats.org/officeDocument/2006/relationships/notesSlide" Target="../notesSlides/notesSlide34.xml"/><Relationship Id="rId10" Type="http://schemas.openxmlformats.org/officeDocument/2006/relationships/vmlDrawing" Target="../drawings/vmlDrawing7.vml"/><Relationship Id="rId1" Type="http://schemas.openxmlformats.org/officeDocument/2006/relationships/tags" Target="../tags/tag82.xml"/></Relationships>
</file>

<file path=ppt/slides/_rels/slide35.xml.rels><?xml version="1.0" encoding="UTF-8" standalone="yes"?>
<Relationships xmlns="http://schemas.openxmlformats.org/package/2006/relationships"><Relationship Id="rId9" Type="http://schemas.openxmlformats.org/officeDocument/2006/relationships/image" Target="../media/image50.png"/><Relationship Id="rId8" Type="http://schemas.openxmlformats.org/officeDocument/2006/relationships/image" Target="../media/image45.wmf"/><Relationship Id="rId7" Type="http://schemas.openxmlformats.org/officeDocument/2006/relationships/oleObject" Target="../embeddings/oleObject20.bin"/><Relationship Id="rId6" Type="http://schemas.openxmlformats.org/officeDocument/2006/relationships/tags" Target="../tags/tag89.xml"/><Relationship Id="rId5" Type="http://schemas.microsoft.com/office/2007/relationships/hdphoto" Target="../media/image4.wdp"/><Relationship Id="rId4" Type="http://schemas.openxmlformats.org/officeDocument/2006/relationships/image" Target="../media/image3.png"/><Relationship Id="rId3" Type="http://schemas.openxmlformats.org/officeDocument/2006/relationships/tags" Target="../tags/tag88.xml"/><Relationship Id="rId2" Type="http://schemas.openxmlformats.org/officeDocument/2006/relationships/tags" Target="../tags/tag87.xml"/><Relationship Id="rId12" Type="http://schemas.openxmlformats.org/officeDocument/2006/relationships/notesSlide" Target="../notesSlides/notesSlide35.xml"/><Relationship Id="rId11" Type="http://schemas.openxmlformats.org/officeDocument/2006/relationships/vmlDrawing" Target="../drawings/vmlDrawing8.vml"/><Relationship Id="rId10" Type="http://schemas.openxmlformats.org/officeDocument/2006/relationships/slideLayout" Target="../slideLayouts/slideLayout1.xml"/><Relationship Id="rId1" Type="http://schemas.openxmlformats.org/officeDocument/2006/relationships/tags" Target="../tags/tag8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1.xml"/><Relationship Id="rId2" Type="http://schemas.microsoft.com/office/2007/relationships/hdphoto" Target="../media/image4.wdp"/><Relationship Id="rId1" Type="http://schemas.openxmlformats.org/officeDocument/2006/relationships/image" Target="../media/image3.png"/></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1.xml"/><Relationship Id="rId3" Type="http://schemas.openxmlformats.org/officeDocument/2006/relationships/image" Target="../media/image51.png"/><Relationship Id="rId2" Type="http://schemas.microsoft.com/office/2007/relationships/hdphoto" Target="../media/image4.wdp"/><Relationship Id="rId1" Type="http://schemas.openxmlformats.org/officeDocument/2006/relationships/image" Target="../media/image3.png"/></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1.xml"/><Relationship Id="rId3" Type="http://schemas.openxmlformats.org/officeDocument/2006/relationships/image" Target="../media/image52.png"/><Relationship Id="rId2" Type="http://schemas.microsoft.com/office/2007/relationships/hdphoto" Target="../media/image4.wdp"/><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9" Type="http://schemas.openxmlformats.org/officeDocument/2006/relationships/image" Target="../media/image56.wmf"/><Relationship Id="rId8" Type="http://schemas.openxmlformats.org/officeDocument/2006/relationships/oleObject" Target="../embeddings/oleObject23.bin"/><Relationship Id="rId7" Type="http://schemas.openxmlformats.org/officeDocument/2006/relationships/image" Target="../media/image55.wmf"/><Relationship Id="rId6" Type="http://schemas.openxmlformats.org/officeDocument/2006/relationships/oleObject" Target="../embeddings/oleObject22.bin"/><Relationship Id="rId5" Type="http://schemas.openxmlformats.org/officeDocument/2006/relationships/image" Target="../media/image54.wmf"/><Relationship Id="rId4" Type="http://schemas.openxmlformats.org/officeDocument/2006/relationships/oleObject" Target="../embeddings/oleObject21.bin"/><Relationship Id="rId3" Type="http://schemas.openxmlformats.org/officeDocument/2006/relationships/image" Target="../media/image53.png"/><Relationship Id="rId2" Type="http://schemas.microsoft.com/office/2007/relationships/hdphoto" Target="../media/image4.wdp"/><Relationship Id="rId14" Type="http://schemas.openxmlformats.org/officeDocument/2006/relationships/notesSlide" Target="../notesSlides/notesSlide40.xml"/><Relationship Id="rId13" Type="http://schemas.openxmlformats.org/officeDocument/2006/relationships/vmlDrawing" Target="../drawings/vmlDrawing9.vml"/><Relationship Id="rId12" Type="http://schemas.openxmlformats.org/officeDocument/2006/relationships/slideLayout" Target="../slideLayouts/slideLayout1.xml"/><Relationship Id="rId11" Type="http://schemas.openxmlformats.org/officeDocument/2006/relationships/image" Target="../media/image57.wmf"/><Relationship Id="rId10" Type="http://schemas.openxmlformats.org/officeDocument/2006/relationships/oleObject" Target="../embeddings/oleObject24.bin"/><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1.xml"/><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image" Target="../media/image58.png"/></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1.xml"/><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image" Target="../media/image59.png"/></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43.xml"/><Relationship Id="rId4" Type="http://schemas.openxmlformats.org/officeDocument/2006/relationships/slideLayout" Target="../slideLayouts/slideLayout1.xml"/><Relationship Id="rId3" Type="http://schemas.openxmlformats.org/officeDocument/2006/relationships/image" Target="../media/image60.png"/><Relationship Id="rId2" Type="http://schemas.microsoft.com/office/2007/relationships/hdphoto" Target="../media/image4.wdp"/><Relationship Id="rId1" Type="http://schemas.openxmlformats.org/officeDocument/2006/relationships/image" Target="../media/image3.png"/></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1.xml"/><Relationship Id="rId3" Type="http://schemas.openxmlformats.org/officeDocument/2006/relationships/image" Target="../media/image61.png"/><Relationship Id="rId2" Type="http://schemas.microsoft.com/office/2007/relationships/hdphoto" Target="../media/image4.wdp"/><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1.xml"/><Relationship Id="rId3" Type="http://schemas.openxmlformats.org/officeDocument/2006/relationships/image" Target="../media/image62.png"/><Relationship Id="rId2" Type="http://schemas.microsoft.com/office/2007/relationships/hdphoto" Target="../media/image4.wdp"/><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1.xml"/><Relationship Id="rId3" Type="http://schemas.openxmlformats.org/officeDocument/2006/relationships/image" Target="../media/image63.png"/><Relationship Id="rId2" Type="http://schemas.microsoft.com/office/2007/relationships/hdphoto" Target="../media/image4.wdp"/><Relationship Id="rId1" Type="http://schemas.openxmlformats.org/officeDocument/2006/relationships/image" Target="../media/image3.png"/></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47.xml"/><Relationship Id="rId4" Type="http://schemas.openxmlformats.org/officeDocument/2006/relationships/slideLayout" Target="../slideLayouts/slideLayout1.xml"/><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image" Target="../media/image64.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1.xml"/><Relationship Id="rId5" Type="http://schemas.microsoft.com/office/2007/relationships/hdphoto" Target="../media/image4.wdp"/><Relationship Id="rId4" Type="http://schemas.openxmlformats.org/officeDocument/2006/relationships/image" Target="../media/image3.png"/><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xml"/><Relationship Id="rId3" Type="http://schemas.openxmlformats.org/officeDocument/2006/relationships/image" Target="../media/image8.png"/><Relationship Id="rId2" Type="http://schemas.microsoft.com/office/2007/relationships/hdphoto" Target="../media/image4.wdp"/><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1.xml"/><Relationship Id="rId6" Type="http://schemas.openxmlformats.org/officeDocument/2006/relationships/image" Target="../media/image9.GIF"/><Relationship Id="rId5" Type="http://schemas.microsoft.com/office/2007/relationships/hdphoto" Target="../media/image4.wdp"/><Relationship Id="rId4" Type="http://schemas.openxmlformats.org/officeDocument/2006/relationships/image" Target="../media/image3.png"/><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1.xml"/><Relationship Id="rId6" Type="http://schemas.openxmlformats.org/officeDocument/2006/relationships/image" Target="../media/image10.png"/><Relationship Id="rId5" Type="http://schemas.microsoft.com/office/2007/relationships/hdphoto" Target="../media/image4.wdp"/><Relationship Id="rId4" Type="http://schemas.openxmlformats.org/officeDocument/2006/relationships/image" Target="../media/image3.png"/><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1.xml"/><Relationship Id="rId6" Type="http://schemas.openxmlformats.org/officeDocument/2006/relationships/image" Target="../media/image11.png"/><Relationship Id="rId5" Type="http://schemas.microsoft.com/office/2007/relationships/hdphoto" Target="../media/image4.wdp"/><Relationship Id="rId4" Type="http://schemas.openxmlformats.org/officeDocument/2006/relationships/image" Target="../media/image3.png"/><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92155" y="3429001"/>
            <a:ext cx="11207690" cy="9220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5400" dirty="0">
                <a:solidFill>
                  <a:srgbClr val="1C4372"/>
                </a:solidFill>
                <a:latin typeface="微软雅黑" panose="020B0503020204020204" pitchFamily="34" charset="-122"/>
                <a:ea typeface="微软雅黑" panose="020B0503020204020204" pitchFamily="34" charset="-122"/>
              </a:rPr>
              <a:t>奇怪吸引子</a:t>
            </a:r>
            <a:endParaRPr lang="zh-CN" altLang="en-US" sz="5400" dirty="0">
              <a:solidFill>
                <a:srgbClr val="1C4372"/>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0" y="-34478"/>
            <a:ext cx="12192000" cy="3126320"/>
            <a:chOff x="0" y="-34478"/>
            <a:chExt cx="12192000" cy="3126320"/>
          </a:xfrm>
        </p:grpSpPr>
        <p:sp>
          <p:nvSpPr>
            <p:cNvPr id="4" name="矩形 3"/>
            <p:cNvSpPr/>
            <p:nvPr/>
          </p:nvSpPr>
          <p:spPr>
            <a:xfrm>
              <a:off x="0" y="-34478"/>
              <a:ext cx="12192000" cy="1979691"/>
            </a:xfrm>
            <a:prstGeom prst="rect">
              <a:avLst/>
            </a:prstGeom>
            <a:solidFill>
              <a:srgbClr val="1C43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p:cNvPicPr>
              <a:picLocks noChangeAspect="1"/>
            </p:cNvPicPr>
            <p:nvPr/>
          </p:nvPicPr>
          <p:blipFill rotWithShape="1">
            <a:blip r:embed="rId1">
              <a:extLst>
                <a:ext uri="{28A0092B-C50C-407E-A947-70E740481C1C}">
                  <a14:useLocalDpi xmlns:a14="http://schemas.microsoft.com/office/drawing/2010/main" val="0"/>
                </a:ext>
              </a:extLst>
            </a:blip>
            <a:srcRect l="11058" t="11058" r="11058" b="11058"/>
            <a:stretch>
              <a:fillRect/>
            </a:stretch>
          </p:blipFill>
          <p:spPr>
            <a:xfrm>
              <a:off x="4949370" y="798584"/>
              <a:ext cx="2293260" cy="2293258"/>
            </a:xfrm>
            <a:prstGeom prst="rect">
              <a:avLst/>
            </a:prstGeom>
            <a:effectLst>
              <a:outerShdw blurRad="63500" dist="38100" dir="2700000" algn="tl" rotWithShape="0">
                <a:prstClr val="black">
                  <a:alpha val="40000"/>
                </a:prstClr>
              </a:outerShdw>
            </a:effectLst>
          </p:spPr>
        </p:pic>
      </p:grpSp>
      <p:grpSp>
        <p:nvGrpSpPr>
          <p:cNvPr id="5" name="组合 4"/>
          <p:cNvGrpSpPr/>
          <p:nvPr/>
        </p:nvGrpSpPr>
        <p:grpSpPr>
          <a:xfrm>
            <a:off x="2849218" y="4943736"/>
            <a:ext cx="6493564" cy="1201666"/>
            <a:chOff x="2849217" y="5341831"/>
            <a:chExt cx="6493564" cy="1201666"/>
          </a:xfrm>
        </p:grpSpPr>
        <p:sp>
          <p:nvSpPr>
            <p:cNvPr id="11" name="文本框 10"/>
            <p:cNvSpPr txBox="1"/>
            <p:nvPr/>
          </p:nvSpPr>
          <p:spPr>
            <a:xfrm>
              <a:off x="2849217" y="5726252"/>
              <a:ext cx="6493564" cy="817245"/>
            </a:xfrm>
            <a:prstGeom prst="roundRect">
              <a:avLst/>
            </a:prstGeom>
            <a:no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rgbClr val="1C4372"/>
                  </a:solidFill>
                  <a:latin typeface="微软雅黑" panose="020B0503020204020204" pitchFamily="34" charset="-122"/>
                  <a:ea typeface="微软雅黑" panose="020B0503020204020204" pitchFamily="34" charset="-122"/>
                </a:rPr>
                <a:t>西北工业大学航天学院</a:t>
              </a:r>
              <a:endParaRPr lang="zh-CN" altLang="en-US" sz="2400" dirty="0">
                <a:solidFill>
                  <a:srgbClr val="1C4372"/>
                </a:solidFill>
                <a:latin typeface="微软雅黑" panose="020B0503020204020204" pitchFamily="34" charset="-122"/>
                <a:ea typeface="微软雅黑" panose="020B0503020204020204" pitchFamily="34" charset="-122"/>
              </a:endParaRPr>
            </a:p>
            <a:p>
              <a:pPr algn="ctr"/>
              <a:endParaRPr lang="zh-CN" altLang="en-US" dirty="0">
                <a:solidFill>
                  <a:srgbClr val="1C4372"/>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4893480" y="5341831"/>
              <a:ext cx="2405039" cy="510191"/>
            </a:xfrm>
            <a:prstGeom prst="roundRect">
              <a:avLst/>
            </a:prstGeom>
            <a:no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rgbClr val="1C4372"/>
                  </a:solidFill>
                  <a:latin typeface="微软雅黑" panose="020B0503020204020204" pitchFamily="34" charset="-122"/>
                  <a:ea typeface="微软雅黑" panose="020B0503020204020204" pitchFamily="34" charset="-122"/>
                </a:rPr>
                <a:t>主讲人：魏壹</a:t>
              </a:r>
              <a:endParaRPr lang="zh-CN" altLang="en-US" dirty="0">
                <a:solidFill>
                  <a:srgbClr val="1C4372"/>
                </a:solidFill>
                <a:latin typeface="微软雅黑" panose="020B0503020204020204" pitchFamily="34" charset="-122"/>
                <a:ea typeface="微软雅黑" panose="020B0503020204020204" pitchFamily="34" charset="-122"/>
              </a:endParaRPr>
            </a:p>
          </p:txBody>
        </p:sp>
      </p:grpSp>
      <p:sp>
        <p:nvSpPr>
          <p:cNvPr id="3" name="灯片编号占位符 2"/>
          <p:cNvSpPr>
            <a:spLocks noGrp="1"/>
          </p:cNvSpPr>
          <p:nvPr>
            <p:ph type="sldNum" sz="quarter" idx="12"/>
          </p:nvPr>
        </p:nvSpPr>
        <p:spPr/>
        <p:txBody>
          <a:bodyPr/>
          <a:lstStyle/>
          <a:p>
            <a:fld id="{2111E15B-4652-4570-B762-7367D91DB9A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10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fill="hold"/>
                                        <p:tgtEl>
                                          <p:spTgt spid="5"/>
                                        </p:tgtEl>
                                        <p:attrNameLst>
                                          <p:attrName>ppt_x</p:attrName>
                                        </p:attrNameLst>
                                      </p:cBhvr>
                                      <p:tavLst>
                                        <p:tav tm="0">
                                          <p:val>
                                            <p:strVal val="0-#ppt_w/2"/>
                                          </p:val>
                                        </p:tav>
                                        <p:tav tm="100000">
                                          <p:val>
                                            <p:strVal val="#ppt_x"/>
                                          </p:val>
                                        </p:tav>
                                      </p:tavLst>
                                    </p:anim>
                                    <p:anim calcmode="lin" valueType="num">
                                      <p:cBhvr additive="base">
                                        <p:cTn id="18" dur="2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nvCxnSpPr>
        <p:spPr>
          <a:xfrm>
            <a:off x="342900" y="816622"/>
            <a:ext cx="11506200" cy="0"/>
          </a:xfrm>
          <a:prstGeom prst="line">
            <a:avLst/>
          </a:prstGeom>
          <a:ln w="28575">
            <a:solidFill>
              <a:srgbClr val="1C4372"/>
            </a:solidFill>
          </a:ln>
        </p:spPr>
        <p:style>
          <a:lnRef idx="1">
            <a:schemeClr val="accent1"/>
          </a:lnRef>
          <a:fillRef idx="0">
            <a:schemeClr val="accent1"/>
          </a:fillRef>
          <a:effectRef idx="0">
            <a:schemeClr val="accent1"/>
          </a:effectRef>
          <a:fontRef idx="minor">
            <a:schemeClr val="tx1"/>
          </a:fontRef>
        </p:style>
      </p:cxnSp>
      <p:sp>
        <p:nvSpPr>
          <p:cNvPr id="19" name="矩形 18"/>
          <p:cNvSpPr/>
          <p:nvPr>
            <p:custDataLst>
              <p:tags r:id="rId1"/>
            </p:custDataLst>
          </p:nvPr>
        </p:nvSpPr>
        <p:spPr>
          <a:xfrm>
            <a:off x="245948" y="0"/>
            <a:ext cx="5517543" cy="845185"/>
          </a:xfrm>
          <a:prstGeom prst="rect">
            <a:avLst/>
          </a:prstGeom>
        </p:spPr>
        <p:txBody>
          <a:bodyPr wrap="square">
            <a:spAutoFit/>
          </a:bodyPr>
          <a:lstStyle/>
          <a:p>
            <a:pPr>
              <a:lnSpc>
                <a:spcPct val="175000"/>
              </a:lnSpc>
            </a:pPr>
            <a:r>
              <a:rPr lang="en-US" altLang="zh-CN" sz="2800" dirty="0">
                <a:solidFill>
                  <a:srgbClr val="1C4372"/>
                </a:solidFill>
                <a:latin typeface="微软雅黑" panose="020B0503020204020204" pitchFamily="34" charset="-122"/>
                <a:ea typeface="微软雅黑" panose="020B0503020204020204" pitchFamily="34" charset="-122"/>
              </a:rPr>
              <a:t>01.</a:t>
            </a:r>
            <a:r>
              <a:rPr lang="zh-CN" altLang="en-US" sz="2800" dirty="0">
                <a:solidFill>
                  <a:srgbClr val="1C4372"/>
                </a:solidFill>
                <a:latin typeface="微软雅黑" panose="020B0503020204020204" pitchFamily="34" charset="-122"/>
                <a:ea typeface="微软雅黑" panose="020B0503020204020204" pitchFamily="34" charset="-122"/>
              </a:rPr>
              <a:t>简例</a:t>
            </a:r>
            <a:r>
              <a:rPr lang="en-US" altLang="zh-CN" sz="2800" dirty="0">
                <a:solidFill>
                  <a:srgbClr val="1C4372"/>
                </a:solidFill>
                <a:latin typeface="微软雅黑" panose="020B0503020204020204" pitchFamily="34" charset="-122"/>
                <a:ea typeface="微软雅黑" panose="020B0503020204020204" pitchFamily="34" charset="-122"/>
              </a:rPr>
              <a:t>-</a:t>
            </a:r>
            <a:r>
              <a:rPr lang="zh-CN" altLang="en-US" sz="2800" dirty="0">
                <a:solidFill>
                  <a:srgbClr val="1C4372"/>
                </a:solidFill>
                <a:latin typeface="微软雅黑" panose="020B0503020204020204" pitchFamily="34" charset="-122"/>
                <a:ea typeface="微软雅黑" panose="020B0503020204020204" pitchFamily="34" charset="-122"/>
              </a:rPr>
              <a:t>面包师映射</a:t>
            </a:r>
            <a:endParaRPr lang="zh-CN" altLang="en-US" sz="2800" dirty="0">
              <a:solidFill>
                <a:srgbClr val="1C4372"/>
              </a:solidFill>
              <a:latin typeface="微软雅黑" panose="020B0503020204020204" pitchFamily="34" charset="-122"/>
              <a:ea typeface="微软雅黑" panose="020B0503020204020204" pitchFamily="34" charset="-122"/>
            </a:endParaRPr>
          </a:p>
        </p:txBody>
      </p:sp>
      <p:sp>
        <p:nvSpPr>
          <p:cNvPr id="20" name="文本框 19"/>
          <p:cNvSpPr txBox="1"/>
          <p:nvPr>
            <p:custDataLst>
              <p:tags r:id="rId2"/>
            </p:custDataLst>
          </p:nvPr>
        </p:nvSpPr>
        <p:spPr>
          <a:xfrm>
            <a:off x="245948" y="790581"/>
            <a:ext cx="5022106" cy="337184"/>
          </a:xfrm>
          <a:prstGeom prst="snip1Rect">
            <a:avLst>
              <a:gd name="adj" fmla="val 0"/>
            </a:avLst>
          </a:prstGeom>
          <a:noFill/>
          <a:ln w="28575">
            <a:noFill/>
          </a:ln>
        </p:spPr>
        <p:txBody>
          <a:bodyPr wrap="square" rtlCol="0">
            <a:spAutoFit/>
          </a:bodyPr>
          <a:lstStyle/>
          <a:p>
            <a:r>
              <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rPr>
              <a:t>SIMPLEST EXAMPLES</a:t>
            </a:r>
            <a:endPar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endParaRPr>
          </a:p>
        </p:txBody>
      </p:sp>
      <p:pic>
        <p:nvPicPr>
          <p:cNvPr id="45" name="图片 44"/>
          <p:cNvPicPr>
            <a:picLocks noChangeAspect="1"/>
          </p:cNvPicPr>
          <p:nvPr>
            <p:custDataLst>
              <p:tags r:id="rId3"/>
            </p:custDataLst>
          </p:nvPr>
        </p:nvPicPr>
        <p:blipFill>
          <a:blip r:embed="rId4" cstate="hqprint">
            <a:clrChange>
              <a:clrFrom>
                <a:srgbClr val="FFFFFF"/>
              </a:clrFrom>
              <a:clrTo>
                <a:srgbClr val="FFFFFF">
                  <a:alpha val="0"/>
                </a:srgbClr>
              </a:clrTo>
            </a:clrChange>
            <a:duotone>
              <a:prstClr val="black"/>
              <a:srgbClr val="1C4372">
                <a:tint val="45000"/>
                <a:satMod val="400000"/>
              </a:srgbClr>
            </a:duotone>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tretch>
            <a:fillRect/>
          </a:stretch>
        </p:blipFill>
        <p:spPr>
          <a:xfrm>
            <a:off x="8349319" y="73944"/>
            <a:ext cx="3842681" cy="872054"/>
          </a:xfrm>
          <a:prstGeom prst="rect">
            <a:avLst/>
          </a:prstGeom>
        </p:spPr>
      </p:pic>
      <p:sp>
        <p:nvSpPr>
          <p:cNvPr id="2" name="文本框 1"/>
          <p:cNvSpPr txBox="1"/>
          <p:nvPr/>
        </p:nvSpPr>
        <p:spPr>
          <a:xfrm>
            <a:off x="991812" y="1367737"/>
            <a:ext cx="10362045" cy="460375"/>
          </a:xfrm>
          <a:prstGeom prst="rect">
            <a:avLst/>
          </a:prstGeom>
          <a:noFill/>
        </p:spPr>
        <p:txBody>
          <a:bodyPr wrap="square" rtlCol="0">
            <a:spAutoFit/>
          </a:bodyPr>
          <a:lstStyle/>
          <a:p>
            <a:r>
              <a:rPr lang="zh-CN" altLang="en-US" sz="2400" dirty="0">
                <a:solidFill>
                  <a:srgbClr val="1C4372"/>
                </a:solidFill>
                <a:latin typeface="微软雅黑" panose="020B0503020204020204" pitchFamily="34" charset="-122"/>
                <a:ea typeface="微软雅黑" panose="020B0503020204020204" pitchFamily="34" charset="-122"/>
              </a:rPr>
              <a:t>下图更详细的展示了</a:t>
            </a:r>
            <a:r>
              <a:rPr lang="en-US" altLang="zh-CN" sz="2400" dirty="0">
                <a:solidFill>
                  <a:srgbClr val="1C4372"/>
                </a:solidFill>
                <a:latin typeface="微软雅黑" panose="020B0503020204020204" pitchFamily="34" charset="-122"/>
                <a:ea typeface="微软雅黑" panose="020B0503020204020204" pitchFamily="34" charset="-122"/>
              </a:rPr>
              <a:t>“</a:t>
            </a:r>
            <a:r>
              <a:rPr lang="zh-CN" altLang="en-US" sz="2400" dirty="0">
                <a:solidFill>
                  <a:srgbClr val="1C4372"/>
                </a:solidFill>
                <a:latin typeface="微软雅黑" panose="020B0503020204020204" pitchFamily="34" charset="-122"/>
                <a:ea typeface="微软雅黑" panose="020B0503020204020204" pitchFamily="34" charset="-122"/>
              </a:rPr>
              <a:t>糕点映射</a:t>
            </a:r>
            <a:r>
              <a:rPr lang="en-US" altLang="zh-CN" sz="2400" dirty="0">
                <a:solidFill>
                  <a:srgbClr val="1C4372"/>
                </a:solidFill>
                <a:latin typeface="微软雅黑" panose="020B0503020204020204" pitchFamily="34" charset="-122"/>
                <a:ea typeface="微软雅黑" panose="020B0503020204020204" pitchFamily="34" charset="-122"/>
              </a:rPr>
              <a:t>”</a:t>
            </a:r>
            <a:r>
              <a:rPr lang="zh-CN" sz="2400" dirty="0">
                <a:solidFill>
                  <a:srgbClr val="1C4372"/>
                </a:solidFill>
                <a:latin typeface="微软雅黑" panose="020B0503020204020204" pitchFamily="34" charset="-122"/>
                <a:ea typeface="微软雅黑" panose="020B0503020204020204" pitchFamily="34" charset="-122"/>
              </a:rPr>
              <a:t>。</a:t>
            </a:r>
            <a:endParaRPr lang="zh-CN" altLang="en-US" sz="2400" dirty="0">
              <a:solidFill>
                <a:srgbClr val="1C4372"/>
              </a:solidFill>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2"/>
          </p:nvPr>
        </p:nvSpPr>
        <p:spPr/>
        <p:txBody>
          <a:bodyPr/>
          <a:lstStyle/>
          <a:p>
            <a:fld id="{2111E15B-4652-4570-B762-7367D91DB9AE}" type="slidenum">
              <a:rPr lang="zh-CN" altLang="en-US" smtClean="0"/>
            </a:fld>
            <a:endParaRPr lang="zh-CN" altLang="en-US"/>
          </a:p>
        </p:txBody>
      </p:sp>
      <p:sp>
        <p:nvSpPr>
          <p:cNvPr id="4" name="文本框 3"/>
          <p:cNvSpPr txBox="1"/>
          <p:nvPr/>
        </p:nvSpPr>
        <p:spPr>
          <a:xfrm>
            <a:off x="991870" y="2710815"/>
            <a:ext cx="3935095" cy="2306955"/>
          </a:xfrm>
          <a:prstGeom prst="rect">
            <a:avLst/>
          </a:prstGeom>
          <a:noFill/>
        </p:spPr>
        <p:txBody>
          <a:bodyPr wrap="square" rtlCol="0">
            <a:spAutoFit/>
          </a:bodyPr>
          <a:p>
            <a:r>
              <a:rPr lang="zh-CN" altLang="en-US" sz="2400" dirty="0">
                <a:solidFill>
                  <a:srgbClr val="1C4372"/>
                </a:solidFill>
                <a:latin typeface="微软雅黑" panose="020B0503020204020204" pitchFamily="34" charset="-122"/>
                <a:ea typeface="微软雅黑" panose="020B0503020204020204" pitchFamily="34" charset="-122"/>
              </a:rPr>
              <a:t>现在来看极限集      ，它包含无数多的平滑面层，且每个面层由不同大小的缝隙分开。事实上通过      中间部分的垂直平面类似于一个康托尔集。</a:t>
            </a:r>
            <a:endParaRPr lang="zh-CN" altLang="en-US" sz="2400" dirty="0">
              <a:solidFill>
                <a:srgbClr val="1C4372"/>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6"/>
          <a:stretch>
            <a:fillRect/>
          </a:stretch>
        </p:blipFill>
        <p:spPr>
          <a:xfrm>
            <a:off x="5410835" y="2071370"/>
            <a:ext cx="6666865" cy="4041775"/>
          </a:xfrm>
          <a:prstGeom prst="rect">
            <a:avLst/>
          </a:prstGeom>
        </p:spPr>
      </p:pic>
      <p:graphicFrame>
        <p:nvGraphicFramePr>
          <p:cNvPr id="7" name="对象 6">
            <a:hlinkClick r:id="" action="ppaction://ole?verb="/>
          </p:cNvPr>
          <p:cNvGraphicFramePr>
            <a:graphicFrameLocks noChangeAspect="1"/>
          </p:cNvGraphicFramePr>
          <p:nvPr/>
        </p:nvGraphicFramePr>
        <p:xfrm>
          <a:off x="3243580" y="2700655"/>
          <a:ext cx="443230" cy="471170"/>
        </p:xfrm>
        <a:graphic>
          <a:graphicData uri="http://schemas.openxmlformats.org/presentationml/2006/ole">
            <mc:AlternateContent xmlns:mc="http://schemas.openxmlformats.org/markup-compatibility/2006">
              <mc:Choice xmlns:v="urn:schemas-microsoft-com:vml" Requires="v">
                <p:oleObj spid="_x0000_s1025" name="" r:id="rId7" imgW="203200" imgH="215900" progId="Equation.KSEE3">
                  <p:embed/>
                </p:oleObj>
              </mc:Choice>
              <mc:Fallback>
                <p:oleObj name="" r:id="rId7" imgW="203200" imgH="215900" progId="Equation.KSEE3">
                  <p:embed/>
                  <p:pic>
                    <p:nvPicPr>
                      <p:cNvPr id="0" name="图片 1024"/>
                      <p:cNvPicPr/>
                      <p:nvPr/>
                    </p:nvPicPr>
                    <p:blipFill>
                      <a:blip r:embed="rId8"/>
                      <a:stretch>
                        <a:fillRect/>
                      </a:stretch>
                    </p:blipFill>
                    <p:spPr>
                      <a:xfrm>
                        <a:off x="3243580" y="2700655"/>
                        <a:ext cx="443230" cy="471170"/>
                      </a:xfrm>
                      <a:prstGeom prst="rect">
                        <a:avLst/>
                      </a:prstGeom>
                    </p:spPr>
                  </p:pic>
                </p:oleObj>
              </mc:Fallback>
            </mc:AlternateContent>
          </a:graphicData>
        </a:graphic>
      </p:graphicFrame>
      <p:graphicFrame>
        <p:nvGraphicFramePr>
          <p:cNvPr id="8" name="对象 7">
            <a:hlinkClick r:id="" action="ppaction://ole?verb="/>
          </p:cNvPr>
          <p:cNvGraphicFramePr>
            <a:graphicFrameLocks noChangeAspect="1"/>
          </p:cNvGraphicFramePr>
          <p:nvPr/>
        </p:nvGraphicFramePr>
        <p:xfrm>
          <a:off x="3243580" y="3808095"/>
          <a:ext cx="443230" cy="471170"/>
        </p:xfrm>
        <a:graphic>
          <a:graphicData uri="http://schemas.openxmlformats.org/presentationml/2006/ole">
            <mc:AlternateContent xmlns:mc="http://schemas.openxmlformats.org/markup-compatibility/2006">
              <mc:Choice xmlns:v="urn:schemas-microsoft-com:vml" Requires="v">
                <p:oleObj spid="_x0000_s3" name="" r:id="rId9" imgW="203200" imgH="215900" progId="Equation.KSEE3">
                  <p:embed/>
                </p:oleObj>
              </mc:Choice>
              <mc:Fallback>
                <p:oleObj name="" r:id="rId9" imgW="203200" imgH="215900" progId="Equation.KSEE3">
                  <p:embed/>
                  <p:pic>
                    <p:nvPicPr>
                      <p:cNvPr id="0" name="图片 1024"/>
                      <p:cNvPicPr/>
                      <p:nvPr/>
                    </p:nvPicPr>
                    <p:blipFill>
                      <a:blip r:embed="rId10"/>
                      <a:stretch>
                        <a:fillRect/>
                      </a:stretch>
                    </p:blipFill>
                    <p:spPr>
                      <a:xfrm>
                        <a:off x="3243580" y="3808095"/>
                        <a:ext cx="443230" cy="47117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50" fill="hold"/>
                                        <p:tgtEl>
                                          <p:spTgt spid="19"/>
                                        </p:tgtEl>
                                        <p:attrNameLst>
                                          <p:attrName>ppt_x</p:attrName>
                                        </p:attrNameLst>
                                      </p:cBhvr>
                                      <p:tavLst>
                                        <p:tav tm="0">
                                          <p:val>
                                            <p:strVal val="0-#ppt_w/2"/>
                                          </p:val>
                                        </p:tav>
                                        <p:tav tm="100000">
                                          <p:val>
                                            <p:strVal val="#ppt_x"/>
                                          </p:val>
                                        </p:tav>
                                      </p:tavLst>
                                    </p:anim>
                                    <p:anim calcmode="lin" valueType="num">
                                      <p:cBhvr additive="base">
                                        <p:cTn id="8" dur="25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250" fill="hold"/>
                                        <p:tgtEl>
                                          <p:spTgt spid="20"/>
                                        </p:tgtEl>
                                        <p:attrNameLst>
                                          <p:attrName>ppt_x</p:attrName>
                                        </p:attrNameLst>
                                      </p:cBhvr>
                                      <p:tavLst>
                                        <p:tav tm="0">
                                          <p:val>
                                            <p:strVal val="0-#ppt_w/2"/>
                                          </p:val>
                                        </p:tav>
                                        <p:tav tm="100000">
                                          <p:val>
                                            <p:strVal val="#ppt_x"/>
                                          </p:val>
                                        </p:tav>
                                      </p:tavLst>
                                    </p:anim>
                                    <p:anim calcmode="lin" valueType="num">
                                      <p:cBhvr additive="base">
                                        <p:cTn id="12" dur="25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250" fill="hold"/>
                                        <p:tgtEl>
                                          <p:spTgt spid="18"/>
                                        </p:tgtEl>
                                        <p:attrNameLst>
                                          <p:attrName>ppt_x</p:attrName>
                                        </p:attrNameLst>
                                      </p:cBhvr>
                                      <p:tavLst>
                                        <p:tav tm="0">
                                          <p:val>
                                            <p:strVal val="1+#ppt_w/2"/>
                                          </p:val>
                                        </p:tav>
                                        <p:tav tm="100000">
                                          <p:val>
                                            <p:strVal val="#ppt_x"/>
                                          </p:val>
                                        </p:tav>
                                      </p:tavLst>
                                    </p:anim>
                                    <p:anim calcmode="lin" valueType="num">
                                      <p:cBhvr additive="base">
                                        <p:cTn id="16" dur="25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250" fill="hold"/>
                                        <p:tgtEl>
                                          <p:spTgt spid="45"/>
                                        </p:tgtEl>
                                        <p:attrNameLst>
                                          <p:attrName>ppt_x</p:attrName>
                                        </p:attrNameLst>
                                      </p:cBhvr>
                                      <p:tavLst>
                                        <p:tav tm="0">
                                          <p:val>
                                            <p:strVal val="1+#ppt_w/2"/>
                                          </p:val>
                                        </p:tav>
                                        <p:tav tm="100000">
                                          <p:val>
                                            <p:strVal val="#ppt_x"/>
                                          </p:val>
                                        </p:tav>
                                      </p:tavLst>
                                    </p:anim>
                                    <p:anim calcmode="lin" valueType="num">
                                      <p:cBhvr additive="base">
                                        <p:cTn id="20" dur="2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0-#ppt_w/2"/>
                                          </p:val>
                                        </p:tav>
                                        <p:tav tm="100000">
                                          <p:val>
                                            <p:strVal val="#ppt_x"/>
                                          </p:val>
                                        </p:tav>
                                      </p:tavLst>
                                    </p:anim>
                                    <p:anim calcmode="lin" valueType="num">
                                      <p:cBhvr additive="base">
                                        <p:cTn id="26"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0-#ppt_w/2"/>
                                          </p:val>
                                        </p:tav>
                                        <p:tav tm="100000">
                                          <p:val>
                                            <p:strVal val="#ppt_x"/>
                                          </p:val>
                                        </p:tav>
                                      </p:tavLst>
                                    </p:anim>
                                    <p:anim calcmode="lin" valueType="num">
                                      <p:cBhvr additive="base">
                                        <p:cTn id="36" dur="500" fill="hold"/>
                                        <p:tgtEl>
                                          <p:spTgt spid="4"/>
                                        </p:tgtEl>
                                        <p:attrNameLst>
                                          <p:attrName>ppt_y</p:attrName>
                                        </p:attrNameLst>
                                      </p:cBhvr>
                                      <p:tavLst>
                                        <p:tav tm="0">
                                          <p:val>
                                            <p:strVal val="#ppt_y"/>
                                          </p:val>
                                        </p:tav>
                                        <p:tav tm="100000">
                                          <p:val>
                                            <p:strVal val="#ppt_y"/>
                                          </p:val>
                                        </p:tav>
                                      </p:tavLst>
                                    </p:anim>
                                  </p:childTnLst>
                                </p:cTn>
                              </p:par>
                              <p:par>
                                <p:cTn id="37" presetID="1"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nvCxnSpPr>
        <p:spPr>
          <a:xfrm>
            <a:off x="342900" y="816622"/>
            <a:ext cx="11506200" cy="0"/>
          </a:xfrm>
          <a:prstGeom prst="line">
            <a:avLst/>
          </a:prstGeom>
          <a:ln w="28575">
            <a:solidFill>
              <a:srgbClr val="1C4372"/>
            </a:solidFill>
          </a:ln>
        </p:spPr>
        <p:style>
          <a:lnRef idx="1">
            <a:schemeClr val="accent1"/>
          </a:lnRef>
          <a:fillRef idx="0">
            <a:schemeClr val="accent1"/>
          </a:fillRef>
          <a:effectRef idx="0">
            <a:schemeClr val="accent1"/>
          </a:effectRef>
          <a:fontRef idx="minor">
            <a:schemeClr val="tx1"/>
          </a:fontRef>
        </p:style>
      </p:cxnSp>
      <p:sp>
        <p:nvSpPr>
          <p:cNvPr id="19" name="矩形 18"/>
          <p:cNvSpPr/>
          <p:nvPr>
            <p:custDataLst>
              <p:tags r:id="rId1"/>
            </p:custDataLst>
          </p:nvPr>
        </p:nvSpPr>
        <p:spPr>
          <a:xfrm>
            <a:off x="245948" y="0"/>
            <a:ext cx="5517543" cy="845185"/>
          </a:xfrm>
          <a:prstGeom prst="rect">
            <a:avLst/>
          </a:prstGeom>
        </p:spPr>
        <p:txBody>
          <a:bodyPr wrap="square">
            <a:spAutoFit/>
          </a:bodyPr>
          <a:lstStyle/>
          <a:p>
            <a:pPr>
              <a:lnSpc>
                <a:spcPct val="175000"/>
              </a:lnSpc>
            </a:pPr>
            <a:r>
              <a:rPr lang="en-US" altLang="zh-CN" sz="2800" dirty="0">
                <a:solidFill>
                  <a:srgbClr val="1C4372"/>
                </a:solidFill>
                <a:latin typeface="微软雅黑" panose="020B0503020204020204" pitchFamily="34" charset="-122"/>
                <a:ea typeface="微软雅黑" panose="020B0503020204020204" pitchFamily="34" charset="-122"/>
              </a:rPr>
              <a:t>01.</a:t>
            </a:r>
            <a:r>
              <a:rPr lang="zh-CN" altLang="en-US" sz="2800" dirty="0">
                <a:solidFill>
                  <a:srgbClr val="1C4372"/>
                </a:solidFill>
                <a:latin typeface="微软雅黑" panose="020B0503020204020204" pitchFamily="34" charset="-122"/>
                <a:ea typeface="微软雅黑" panose="020B0503020204020204" pitchFamily="34" charset="-122"/>
              </a:rPr>
              <a:t>简例</a:t>
            </a:r>
            <a:r>
              <a:rPr lang="en-US" altLang="zh-CN" sz="2800" dirty="0">
                <a:solidFill>
                  <a:srgbClr val="1C4372"/>
                </a:solidFill>
                <a:latin typeface="微软雅黑" panose="020B0503020204020204" pitchFamily="34" charset="-122"/>
                <a:ea typeface="微软雅黑" panose="020B0503020204020204" pitchFamily="34" charset="-122"/>
              </a:rPr>
              <a:t>-</a:t>
            </a:r>
            <a:r>
              <a:rPr lang="zh-CN" altLang="en-US" sz="2800" dirty="0">
                <a:solidFill>
                  <a:srgbClr val="1C4372"/>
                </a:solidFill>
                <a:latin typeface="微软雅黑" panose="020B0503020204020204" pitchFamily="34" charset="-122"/>
                <a:ea typeface="微软雅黑" panose="020B0503020204020204" pitchFamily="34" charset="-122"/>
              </a:rPr>
              <a:t>面包师映射</a:t>
            </a:r>
            <a:endParaRPr lang="zh-CN" altLang="en-US" sz="2800" dirty="0">
              <a:solidFill>
                <a:srgbClr val="1C4372"/>
              </a:solidFill>
              <a:latin typeface="微软雅黑" panose="020B0503020204020204" pitchFamily="34" charset="-122"/>
              <a:ea typeface="微软雅黑" panose="020B0503020204020204" pitchFamily="34" charset="-122"/>
            </a:endParaRPr>
          </a:p>
        </p:txBody>
      </p:sp>
      <p:sp>
        <p:nvSpPr>
          <p:cNvPr id="20" name="文本框 19"/>
          <p:cNvSpPr txBox="1"/>
          <p:nvPr>
            <p:custDataLst>
              <p:tags r:id="rId2"/>
            </p:custDataLst>
          </p:nvPr>
        </p:nvSpPr>
        <p:spPr>
          <a:xfrm>
            <a:off x="245948" y="790581"/>
            <a:ext cx="5022106" cy="337184"/>
          </a:xfrm>
          <a:prstGeom prst="snip1Rect">
            <a:avLst>
              <a:gd name="adj" fmla="val 0"/>
            </a:avLst>
          </a:prstGeom>
          <a:noFill/>
          <a:ln w="28575">
            <a:noFill/>
          </a:ln>
        </p:spPr>
        <p:txBody>
          <a:bodyPr wrap="square" rtlCol="0">
            <a:spAutoFit/>
          </a:bodyPr>
          <a:lstStyle/>
          <a:p>
            <a:r>
              <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rPr>
              <a:t>SIMPLEST EXAMPLES</a:t>
            </a:r>
            <a:endPar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endParaRPr>
          </a:p>
        </p:txBody>
      </p:sp>
      <p:pic>
        <p:nvPicPr>
          <p:cNvPr id="45" name="图片 44"/>
          <p:cNvPicPr>
            <a:picLocks noChangeAspect="1"/>
          </p:cNvPicPr>
          <p:nvPr>
            <p:custDataLst>
              <p:tags r:id="rId3"/>
            </p:custDataLst>
          </p:nvPr>
        </p:nvPicPr>
        <p:blipFill>
          <a:blip r:embed="rId4" cstate="hqprint">
            <a:clrChange>
              <a:clrFrom>
                <a:srgbClr val="FFFFFF"/>
              </a:clrFrom>
              <a:clrTo>
                <a:srgbClr val="FFFFFF">
                  <a:alpha val="0"/>
                </a:srgbClr>
              </a:clrTo>
            </a:clrChange>
            <a:duotone>
              <a:prstClr val="black"/>
              <a:srgbClr val="1C4372">
                <a:tint val="45000"/>
                <a:satMod val="400000"/>
              </a:srgbClr>
            </a:duotone>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tretch>
            <a:fillRect/>
          </a:stretch>
        </p:blipFill>
        <p:spPr>
          <a:xfrm>
            <a:off x="8349319" y="73944"/>
            <a:ext cx="3842681" cy="872054"/>
          </a:xfrm>
          <a:prstGeom prst="rect">
            <a:avLst/>
          </a:prstGeom>
        </p:spPr>
      </p:pic>
      <p:sp>
        <p:nvSpPr>
          <p:cNvPr id="2" name="文本框 1"/>
          <p:cNvSpPr txBox="1"/>
          <p:nvPr/>
        </p:nvSpPr>
        <p:spPr>
          <a:xfrm>
            <a:off x="991812" y="1248992"/>
            <a:ext cx="10362045" cy="460375"/>
          </a:xfrm>
          <a:prstGeom prst="rect">
            <a:avLst/>
          </a:prstGeom>
          <a:noFill/>
        </p:spPr>
        <p:txBody>
          <a:bodyPr wrap="square" rtlCol="0">
            <a:spAutoFit/>
          </a:bodyPr>
          <a:lstStyle/>
          <a:p>
            <a:r>
              <a:rPr lang="zh-CN" altLang="en-US" sz="2400" dirty="0">
                <a:solidFill>
                  <a:srgbClr val="1C4372"/>
                </a:solidFill>
                <a:latin typeface="微软雅黑" panose="020B0503020204020204" pitchFamily="34" charset="-122"/>
                <a:ea typeface="微软雅黑" panose="020B0503020204020204" pitchFamily="34" charset="-122"/>
              </a:rPr>
              <a:t>面包师映射</a:t>
            </a:r>
            <a:r>
              <a:rPr lang="en-US" altLang="zh-CN" sz="2400" dirty="0">
                <a:solidFill>
                  <a:srgbClr val="1C4372"/>
                </a:solidFill>
                <a:latin typeface="微软雅黑" panose="020B0503020204020204" pitchFamily="34" charset="-122"/>
                <a:ea typeface="微软雅黑" panose="020B0503020204020204" pitchFamily="34" charset="-122"/>
              </a:rPr>
              <a:t>B</a:t>
            </a:r>
            <a:r>
              <a:rPr lang="zh-CN" altLang="en-US" sz="2400" dirty="0">
                <a:solidFill>
                  <a:srgbClr val="1C4372"/>
                </a:solidFill>
                <a:latin typeface="微软雅黑" panose="020B0503020204020204" pitchFamily="34" charset="-122"/>
                <a:ea typeface="微软雅黑" panose="020B0503020204020204" pitchFamily="34" charset="-122"/>
              </a:rPr>
              <a:t>，正方形（</a:t>
            </a:r>
            <a:r>
              <a:rPr lang="en-US" altLang="zh-CN" sz="2400" dirty="0">
                <a:solidFill>
                  <a:srgbClr val="1C4372"/>
                </a:solidFill>
                <a:latin typeface="微软雅黑" panose="020B0503020204020204" pitchFamily="34" charset="-122"/>
                <a:ea typeface="微软雅黑" panose="020B0503020204020204" pitchFamily="34" charset="-122"/>
              </a:rPr>
              <a:t>0≤x≤1</a:t>
            </a:r>
            <a:r>
              <a:rPr lang="zh-CN" altLang="en-US" sz="2400" dirty="0">
                <a:solidFill>
                  <a:srgbClr val="1C4372"/>
                </a:solidFill>
                <a:latin typeface="微软雅黑" panose="020B0503020204020204" pitchFamily="34" charset="-122"/>
                <a:ea typeface="微软雅黑" panose="020B0503020204020204" pitchFamily="34" charset="-122"/>
              </a:rPr>
              <a:t>，</a:t>
            </a:r>
            <a:r>
              <a:rPr lang="en-US" altLang="zh-CN" sz="2400" dirty="0">
                <a:solidFill>
                  <a:srgbClr val="1C4372"/>
                </a:solidFill>
                <a:latin typeface="微软雅黑" panose="020B0503020204020204" pitchFamily="34" charset="-122"/>
                <a:ea typeface="微软雅黑" panose="020B0503020204020204" pitchFamily="34" charset="-122"/>
                <a:sym typeface="+mn-ea"/>
              </a:rPr>
              <a:t>0≤y≤1</a:t>
            </a:r>
            <a:r>
              <a:rPr lang="zh-CN" altLang="en-US" sz="2400" dirty="0">
                <a:solidFill>
                  <a:srgbClr val="1C4372"/>
                </a:solidFill>
                <a:latin typeface="微软雅黑" panose="020B0503020204020204" pitchFamily="34" charset="-122"/>
                <a:ea typeface="微软雅黑" panose="020B0503020204020204" pitchFamily="34" charset="-122"/>
              </a:rPr>
              <a:t>）到其本身的映射关系如下</a:t>
            </a:r>
            <a:endParaRPr lang="zh-CN" altLang="en-US" sz="2400" dirty="0">
              <a:solidFill>
                <a:srgbClr val="1C4372"/>
              </a:solidFill>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2"/>
          </p:nvPr>
        </p:nvSpPr>
        <p:spPr/>
        <p:txBody>
          <a:bodyPr/>
          <a:lstStyle/>
          <a:p>
            <a:fld id="{2111E15B-4652-4570-B762-7367D91DB9AE}" type="slidenum">
              <a:rPr lang="zh-CN" altLang="en-US" smtClean="0"/>
            </a:fld>
            <a:endParaRPr lang="zh-CN" altLang="en-US"/>
          </a:p>
        </p:txBody>
      </p:sp>
      <p:sp>
        <p:nvSpPr>
          <p:cNvPr id="4" name="文本框 3"/>
          <p:cNvSpPr txBox="1"/>
          <p:nvPr/>
        </p:nvSpPr>
        <p:spPr>
          <a:xfrm>
            <a:off x="1390650" y="3512185"/>
            <a:ext cx="7747635" cy="460375"/>
          </a:xfrm>
          <a:prstGeom prst="rect">
            <a:avLst/>
          </a:prstGeom>
          <a:noFill/>
        </p:spPr>
        <p:txBody>
          <a:bodyPr wrap="square" rtlCol="0">
            <a:spAutoFit/>
          </a:bodyPr>
          <a:p>
            <a:r>
              <a:rPr lang="zh-CN" altLang="en-US" sz="2400" dirty="0">
                <a:solidFill>
                  <a:srgbClr val="1C4372"/>
                </a:solidFill>
                <a:latin typeface="微软雅黑" panose="020B0503020204020204" pitchFamily="34" charset="-122"/>
                <a:ea typeface="微软雅黑" panose="020B0503020204020204" pitchFamily="34" charset="-122"/>
              </a:rPr>
              <a:t>式中参数</a:t>
            </a:r>
            <a:r>
              <a:rPr lang="en-US" altLang="zh-CN" sz="2400" dirty="0">
                <a:solidFill>
                  <a:srgbClr val="1C4372"/>
                </a:solidFill>
                <a:latin typeface="微软雅黑" panose="020B0503020204020204" pitchFamily="34" charset="-122"/>
                <a:ea typeface="微软雅黑" panose="020B0503020204020204" pitchFamily="34" charset="-122"/>
              </a:rPr>
              <a:t>a</a:t>
            </a:r>
            <a:r>
              <a:rPr lang="zh-CN" altLang="en-US" sz="2400" dirty="0">
                <a:solidFill>
                  <a:srgbClr val="1C4372"/>
                </a:solidFill>
                <a:latin typeface="微软雅黑" panose="020B0503020204020204" pitchFamily="34" charset="-122"/>
                <a:ea typeface="微软雅黑" panose="020B0503020204020204" pitchFamily="34" charset="-122"/>
              </a:rPr>
              <a:t>的取值范围为</a:t>
            </a:r>
            <a:r>
              <a:rPr lang="en-US" altLang="zh-CN" sz="2400" dirty="0">
                <a:solidFill>
                  <a:srgbClr val="1C4372"/>
                </a:solidFill>
                <a:latin typeface="微软雅黑" panose="020B0503020204020204" pitchFamily="34" charset="-122"/>
                <a:ea typeface="微软雅黑" panose="020B0503020204020204" pitchFamily="34" charset="-122"/>
                <a:sym typeface="+mn-ea"/>
              </a:rPr>
              <a:t>0≤x≤0.5</a:t>
            </a:r>
            <a:r>
              <a:rPr lang="zh-CN" altLang="en-US" sz="2400" dirty="0">
                <a:solidFill>
                  <a:srgbClr val="1C4372"/>
                </a:solidFill>
                <a:latin typeface="微软雅黑" panose="020B0503020204020204" pitchFamily="34" charset="-122"/>
                <a:ea typeface="微软雅黑" panose="020B0503020204020204" pitchFamily="34" charset="-122"/>
              </a:rPr>
              <a:t>。</a:t>
            </a:r>
            <a:endParaRPr lang="zh-CN" altLang="en-US" sz="2400" dirty="0">
              <a:solidFill>
                <a:srgbClr val="1C4372"/>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6"/>
          <a:stretch>
            <a:fillRect/>
          </a:stretch>
        </p:blipFill>
        <p:spPr>
          <a:xfrm>
            <a:off x="1564005" y="1958340"/>
            <a:ext cx="9217660" cy="1439545"/>
          </a:xfrm>
          <a:prstGeom prst="rect">
            <a:avLst/>
          </a:prstGeom>
        </p:spPr>
      </p:pic>
      <p:pic>
        <p:nvPicPr>
          <p:cNvPr id="10" name="图片 9"/>
          <p:cNvPicPr>
            <a:picLocks noChangeAspect="1"/>
          </p:cNvPicPr>
          <p:nvPr/>
        </p:nvPicPr>
        <p:blipFill>
          <a:blip r:embed="rId7"/>
          <a:stretch>
            <a:fillRect/>
          </a:stretch>
        </p:blipFill>
        <p:spPr>
          <a:xfrm>
            <a:off x="2887980" y="4187825"/>
            <a:ext cx="6569710" cy="2168525"/>
          </a:xfrm>
          <a:prstGeom prst="rect">
            <a:avLst/>
          </a:prstGeom>
        </p:spPr>
      </p:pic>
      <p:sp>
        <p:nvSpPr>
          <p:cNvPr id="11" name="矩形 10"/>
          <p:cNvSpPr/>
          <p:nvPr/>
        </p:nvSpPr>
        <p:spPr>
          <a:xfrm>
            <a:off x="8218805" y="5528310"/>
            <a:ext cx="901700" cy="32004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2" name="矩形 11"/>
          <p:cNvSpPr/>
          <p:nvPr/>
        </p:nvSpPr>
        <p:spPr>
          <a:xfrm>
            <a:off x="4634230" y="5414645"/>
            <a:ext cx="2203450" cy="27368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50" fill="hold"/>
                                        <p:tgtEl>
                                          <p:spTgt spid="19"/>
                                        </p:tgtEl>
                                        <p:attrNameLst>
                                          <p:attrName>ppt_x</p:attrName>
                                        </p:attrNameLst>
                                      </p:cBhvr>
                                      <p:tavLst>
                                        <p:tav tm="0">
                                          <p:val>
                                            <p:strVal val="0-#ppt_w/2"/>
                                          </p:val>
                                        </p:tav>
                                        <p:tav tm="100000">
                                          <p:val>
                                            <p:strVal val="#ppt_x"/>
                                          </p:val>
                                        </p:tav>
                                      </p:tavLst>
                                    </p:anim>
                                    <p:anim calcmode="lin" valueType="num">
                                      <p:cBhvr additive="base">
                                        <p:cTn id="8" dur="25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250" fill="hold"/>
                                        <p:tgtEl>
                                          <p:spTgt spid="20"/>
                                        </p:tgtEl>
                                        <p:attrNameLst>
                                          <p:attrName>ppt_x</p:attrName>
                                        </p:attrNameLst>
                                      </p:cBhvr>
                                      <p:tavLst>
                                        <p:tav tm="0">
                                          <p:val>
                                            <p:strVal val="0-#ppt_w/2"/>
                                          </p:val>
                                        </p:tav>
                                        <p:tav tm="100000">
                                          <p:val>
                                            <p:strVal val="#ppt_x"/>
                                          </p:val>
                                        </p:tav>
                                      </p:tavLst>
                                    </p:anim>
                                    <p:anim calcmode="lin" valueType="num">
                                      <p:cBhvr additive="base">
                                        <p:cTn id="12" dur="25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250" fill="hold"/>
                                        <p:tgtEl>
                                          <p:spTgt spid="18"/>
                                        </p:tgtEl>
                                        <p:attrNameLst>
                                          <p:attrName>ppt_x</p:attrName>
                                        </p:attrNameLst>
                                      </p:cBhvr>
                                      <p:tavLst>
                                        <p:tav tm="0">
                                          <p:val>
                                            <p:strVal val="1+#ppt_w/2"/>
                                          </p:val>
                                        </p:tav>
                                        <p:tav tm="100000">
                                          <p:val>
                                            <p:strVal val="#ppt_x"/>
                                          </p:val>
                                        </p:tav>
                                      </p:tavLst>
                                    </p:anim>
                                    <p:anim calcmode="lin" valueType="num">
                                      <p:cBhvr additive="base">
                                        <p:cTn id="16" dur="25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250" fill="hold"/>
                                        <p:tgtEl>
                                          <p:spTgt spid="45"/>
                                        </p:tgtEl>
                                        <p:attrNameLst>
                                          <p:attrName>ppt_x</p:attrName>
                                        </p:attrNameLst>
                                      </p:cBhvr>
                                      <p:tavLst>
                                        <p:tav tm="0">
                                          <p:val>
                                            <p:strVal val="1+#ppt_w/2"/>
                                          </p:val>
                                        </p:tav>
                                        <p:tav tm="100000">
                                          <p:val>
                                            <p:strVal val="#ppt_x"/>
                                          </p:val>
                                        </p:tav>
                                      </p:tavLst>
                                    </p:anim>
                                    <p:anim calcmode="lin" valueType="num">
                                      <p:cBhvr additive="base">
                                        <p:cTn id="20" dur="2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0-#ppt_w/2"/>
                                          </p:val>
                                        </p:tav>
                                        <p:tav tm="100000">
                                          <p:val>
                                            <p:strVal val="#ppt_x"/>
                                          </p:val>
                                        </p:tav>
                                      </p:tavLst>
                                    </p:anim>
                                    <p:anim calcmode="lin" valueType="num">
                                      <p:cBhvr additive="base">
                                        <p:cTn id="26"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0-#ppt_w/2"/>
                                          </p:val>
                                        </p:tav>
                                        <p:tav tm="100000">
                                          <p:val>
                                            <p:strVal val="#ppt_x"/>
                                          </p:val>
                                        </p:tav>
                                      </p:tavLst>
                                    </p:anim>
                                    <p:anim calcmode="lin" valueType="num">
                                      <p:cBhvr additive="base">
                                        <p:cTn id="36"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nvCxnSpPr>
        <p:spPr>
          <a:xfrm>
            <a:off x="342900" y="816622"/>
            <a:ext cx="11506200" cy="0"/>
          </a:xfrm>
          <a:prstGeom prst="line">
            <a:avLst/>
          </a:prstGeom>
          <a:ln w="28575">
            <a:solidFill>
              <a:srgbClr val="1C4372"/>
            </a:solidFill>
          </a:ln>
        </p:spPr>
        <p:style>
          <a:lnRef idx="1">
            <a:schemeClr val="accent1"/>
          </a:lnRef>
          <a:fillRef idx="0">
            <a:schemeClr val="accent1"/>
          </a:fillRef>
          <a:effectRef idx="0">
            <a:schemeClr val="accent1"/>
          </a:effectRef>
          <a:fontRef idx="minor">
            <a:schemeClr val="tx1"/>
          </a:fontRef>
        </p:style>
      </p:cxnSp>
      <p:sp>
        <p:nvSpPr>
          <p:cNvPr id="19" name="矩形 18"/>
          <p:cNvSpPr/>
          <p:nvPr>
            <p:custDataLst>
              <p:tags r:id="rId1"/>
            </p:custDataLst>
          </p:nvPr>
        </p:nvSpPr>
        <p:spPr>
          <a:xfrm>
            <a:off x="245948" y="0"/>
            <a:ext cx="5517543" cy="845185"/>
          </a:xfrm>
          <a:prstGeom prst="rect">
            <a:avLst/>
          </a:prstGeom>
        </p:spPr>
        <p:txBody>
          <a:bodyPr wrap="square">
            <a:spAutoFit/>
          </a:bodyPr>
          <a:lstStyle/>
          <a:p>
            <a:pPr>
              <a:lnSpc>
                <a:spcPct val="175000"/>
              </a:lnSpc>
            </a:pPr>
            <a:r>
              <a:rPr lang="en-US" altLang="zh-CN" sz="2800" dirty="0">
                <a:solidFill>
                  <a:srgbClr val="1C4372"/>
                </a:solidFill>
                <a:latin typeface="微软雅黑" panose="020B0503020204020204" pitchFamily="34" charset="-122"/>
                <a:ea typeface="微软雅黑" panose="020B0503020204020204" pitchFamily="34" charset="-122"/>
              </a:rPr>
              <a:t>01.</a:t>
            </a:r>
            <a:r>
              <a:rPr lang="zh-CN" altLang="en-US" sz="2800" dirty="0">
                <a:solidFill>
                  <a:srgbClr val="1C4372"/>
                </a:solidFill>
                <a:latin typeface="微软雅黑" panose="020B0503020204020204" pitchFamily="34" charset="-122"/>
                <a:ea typeface="微软雅黑" panose="020B0503020204020204" pitchFamily="34" charset="-122"/>
              </a:rPr>
              <a:t>简例</a:t>
            </a:r>
            <a:r>
              <a:rPr lang="en-US" altLang="zh-CN" sz="2800" dirty="0">
                <a:solidFill>
                  <a:srgbClr val="1C4372"/>
                </a:solidFill>
                <a:latin typeface="微软雅黑" panose="020B0503020204020204" pitchFamily="34" charset="-122"/>
                <a:ea typeface="微软雅黑" panose="020B0503020204020204" pitchFamily="34" charset="-122"/>
              </a:rPr>
              <a:t>-</a:t>
            </a:r>
            <a:r>
              <a:rPr lang="zh-CN" altLang="en-US" sz="2800" dirty="0">
                <a:solidFill>
                  <a:srgbClr val="1C4372"/>
                </a:solidFill>
                <a:latin typeface="微软雅黑" panose="020B0503020204020204" pitchFamily="34" charset="-122"/>
                <a:ea typeface="微软雅黑" panose="020B0503020204020204" pitchFamily="34" charset="-122"/>
              </a:rPr>
              <a:t>面包师映射</a:t>
            </a:r>
            <a:endParaRPr lang="zh-CN" altLang="en-US" sz="2800" dirty="0">
              <a:solidFill>
                <a:srgbClr val="1C4372"/>
              </a:solidFill>
              <a:latin typeface="微软雅黑" panose="020B0503020204020204" pitchFamily="34" charset="-122"/>
              <a:ea typeface="微软雅黑" panose="020B0503020204020204" pitchFamily="34" charset="-122"/>
            </a:endParaRPr>
          </a:p>
        </p:txBody>
      </p:sp>
      <p:sp>
        <p:nvSpPr>
          <p:cNvPr id="20" name="文本框 19"/>
          <p:cNvSpPr txBox="1"/>
          <p:nvPr>
            <p:custDataLst>
              <p:tags r:id="rId2"/>
            </p:custDataLst>
          </p:nvPr>
        </p:nvSpPr>
        <p:spPr>
          <a:xfrm>
            <a:off x="245948" y="790581"/>
            <a:ext cx="5022106" cy="337184"/>
          </a:xfrm>
          <a:prstGeom prst="snip1Rect">
            <a:avLst>
              <a:gd name="adj" fmla="val 0"/>
            </a:avLst>
          </a:prstGeom>
          <a:noFill/>
          <a:ln w="28575">
            <a:noFill/>
          </a:ln>
        </p:spPr>
        <p:txBody>
          <a:bodyPr wrap="square" rtlCol="0">
            <a:spAutoFit/>
          </a:bodyPr>
          <a:lstStyle/>
          <a:p>
            <a:r>
              <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rPr>
              <a:t>SIMPLEST EXAMPLES</a:t>
            </a:r>
            <a:endPar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endParaRPr>
          </a:p>
        </p:txBody>
      </p:sp>
      <p:pic>
        <p:nvPicPr>
          <p:cNvPr id="45" name="图片 44"/>
          <p:cNvPicPr>
            <a:picLocks noChangeAspect="1"/>
          </p:cNvPicPr>
          <p:nvPr>
            <p:custDataLst>
              <p:tags r:id="rId3"/>
            </p:custDataLst>
          </p:nvPr>
        </p:nvPicPr>
        <p:blipFill>
          <a:blip r:embed="rId4" cstate="hqprint">
            <a:clrChange>
              <a:clrFrom>
                <a:srgbClr val="FFFFFF"/>
              </a:clrFrom>
              <a:clrTo>
                <a:srgbClr val="FFFFFF">
                  <a:alpha val="0"/>
                </a:srgbClr>
              </a:clrTo>
            </a:clrChange>
            <a:duotone>
              <a:prstClr val="black"/>
              <a:srgbClr val="1C4372">
                <a:tint val="45000"/>
                <a:satMod val="400000"/>
              </a:srgbClr>
            </a:duotone>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tretch>
            <a:fillRect/>
          </a:stretch>
        </p:blipFill>
        <p:spPr>
          <a:xfrm>
            <a:off x="8349319" y="73944"/>
            <a:ext cx="3842681" cy="872054"/>
          </a:xfrm>
          <a:prstGeom prst="rect">
            <a:avLst/>
          </a:prstGeom>
        </p:spPr>
      </p:pic>
      <p:sp>
        <p:nvSpPr>
          <p:cNvPr id="2" name="文本框 1"/>
          <p:cNvSpPr txBox="1"/>
          <p:nvPr/>
        </p:nvSpPr>
        <p:spPr>
          <a:xfrm>
            <a:off x="676852" y="1254072"/>
            <a:ext cx="10362045" cy="1198880"/>
          </a:xfrm>
          <a:prstGeom prst="rect">
            <a:avLst/>
          </a:prstGeom>
          <a:noFill/>
        </p:spPr>
        <p:txBody>
          <a:bodyPr wrap="square" rtlCol="0">
            <a:spAutoFit/>
          </a:bodyPr>
          <a:lstStyle/>
          <a:p>
            <a:r>
              <a:rPr lang="zh-CN" altLang="en-US" sz="2400" dirty="0">
                <a:solidFill>
                  <a:srgbClr val="1C4372"/>
                </a:solidFill>
                <a:latin typeface="微软雅黑" panose="020B0503020204020204" pitchFamily="34" charset="-122"/>
                <a:ea typeface="微软雅黑" panose="020B0503020204020204" pitchFamily="34" charset="-122"/>
              </a:rPr>
              <a:t>证明当</a:t>
            </a:r>
            <a:r>
              <a:rPr lang="en-US" altLang="zh-CN" sz="2400" dirty="0">
                <a:solidFill>
                  <a:srgbClr val="1C4372"/>
                </a:solidFill>
                <a:latin typeface="微软雅黑" panose="020B0503020204020204" pitchFamily="34" charset="-122"/>
                <a:ea typeface="微软雅黑" panose="020B0503020204020204" pitchFamily="34" charset="-122"/>
              </a:rPr>
              <a:t>a&lt;0.5</a:t>
            </a:r>
            <a:r>
              <a:rPr lang="zh-CN" altLang="en-US" sz="2400" dirty="0">
                <a:solidFill>
                  <a:srgbClr val="1C4372"/>
                </a:solidFill>
                <a:latin typeface="微软雅黑" panose="020B0503020204020204" pitchFamily="34" charset="-122"/>
                <a:ea typeface="微软雅黑" panose="020B0503020204020204" pitchFamily="34" charset="-122"/>
              </a:rPr>
              <a:t>时，面包师映射</a:t>
            </a:r>
            <a:r>
              <a:rPr lang="en-US" altLang="zh-CN" sz="2400" dirty="0">
                <a:solidFill>
                  <a:srgbClr val="1C4372"/>
                </a:solidFill>
                <a:latin typeface="微软雅黑" panose="020B0503020204020204" pitchFamily="34" charset="-122"/>
                <a:ea typeface="微软雅黑" panose="020B0503020204020204" pitchFamily="34" charset="-122"/>
              </a:rPr>
              <a:t>B</a:t>
            </a:r>
            <a:r>
              <a:rPr lang="zh-CN" sz="2400" dirty="0">
                <a:solidFill>
                  <a:srgbClr val="1C4372"/>
                </a:solidFill>
                <a:latin typeface="微软雅黑" panose="020B0503020204020204" pitchFamily="34" charset="-122"/>
                <a:ea typeface="微软雅黑" panose="020B0503020204020204" pitchFamily="34" charset="-122"/>
              </a:rPr>
              <a:t>有一个能吸引所有轨迹的分形吸引子</a:t>
            </a:r>
            <a:r>
              <a:rPr lang="en-US" altLang="zh-CN" sz="2400" dirty="0">
                <a:solidFill>
                  <a:srgbClr val="1C4372"/>
                </a:solidFill>
                <a:latin typeface="微软雅黑" panose="020B0503020204020204" pitchFamily="34" charset="-122"/>
                <a:ea typeface="微软雅黑" panose="020B0503020204020204" pitchFamily="34" charset="-122"/>
              </a:rPr>
              <a:t>A</a:t>
            </a:r>
            <a:r>
              <a:rPr lang="zh-CN" altLang="en-US" sz="2400" dirty="0">
                <a:solidFill>
                  <a:srgbClr val="1C4372"/>
                </a:solidFill>
                <a:latin typeface="微软雅黑" panose="020B0503020204020204" pitchFamily="34" charset="-122"/>
                <a:ea typeface="微软雅黑" panose="020B0503020204020204" pitchFamily="34" charset="-122"/>
              </a:rPr>
              <a:t>即证明存在集合</a:t>
            </a:r>
            <a:r>
              <a:rPr lang="en-US" altLang="zh-CN" sz="2400" dirty="0">
                <a:solidFill>
                  <a:srgbClr val="1C4372"/>
                </a:solidFill>
                <a:latin typeface="微软雅黑" panose="020B0503020204020204" pitchFamily="34" charset="-122"/>
                <a:ea typeface="微软雅黑" panose="020B0503020204020204" pitchFamily="34" charset="-122"/>
              </a:rPr>
              <a:t>A</a:t>
            </a:r>
            <a:r>
              <a:rPr lang="zh-CN" altLang="en-US" sz="2400" dirty="0">
                <a:solidFill>
                  <a:srgbClr val="1C4372"/>
                </a:solidFill>
                <a:latin typeface="微软雅黑" panose="020B0503020204020204" pitchFamily="34" charset="-122"/>
                <a:ea typeface="微软雅黑" panose="020B0503020204020204" pitchFamily="34" charset="-122"/>
              </a:rPr>
              <a:t>使得对任意的初始条件（      ），当</a:t>
            </a:r>
            <a:r>
              <a:rPr lang="en-US" altLang="zh-CN" sz="2400" dirty="0">
                <a:solidFill>
                  <a:srgbClr val="1C4372"/>
                </a:solidFill>
                <a:latin typeface="微软雅黑" panose="020B0503020204020204" pitchFamily="34" charset="-122"/>
                <a:ea typeface="微软雅黑" panose="020B0503020204020204" pitchFamily="34" charset="-122"/>
              </a:rPr>
              <a:t>n</a:t>
            </a:r>
            <a:r>
              <a:rPr lang="zh-CN" altLang="en-US" sz="2400" dirty="0">
                <a:solidFill>
                  <a:srgbClr val="1C4372"/>
                </a:solidFill>
                <a:latin typeface="微软雅黑" panose="020B0503020204020204" pitchFamily="34" charset="-122"/>
                <a:ea typeface="微软雅黑" panose="020B0503020204020204" pitchFamily="34" charset="-122"/>
              </a:rPr>
              <a:t>趋于无穷时，   </a:t>
            </a:r>
            <a:r>
              <a:rPr lang="zh-CN" altLang="en-US" sz="2400" dirty="0">
                <a:solidFill>
                  <a:srgbClr val="1C4372"/>
                </a:solidFill>
                <a:latin typeface="微软雅黑" panose="020B0503020204020204" pitchFamily="34" charset="-122"/>
                <a:ea typeface="微软雅黑" panose="020B0503020204020204" pitchFamily="34" charset="-122"/>
                <a:sym typeface="+mn-ea"/>
              </a:rPr>
              <a:t>（      ）到</a:t>
            </a:r>
            <a:r>
              <a:rPr lang="en-US" altLang="zh-CN" sz="2400" dirty="0">
                <a:solidFill>
                  <a:srgbClr val="1C4372"/>
                </a:solidFill>
                <a:latin typeface="微软雅黑" panose="020B0503020204020204" pitchFamily="34" charset="-122"/>
                <a:ea typeface="微软雅黑" panose="020B0503020204020204" pitchFamily="34" charset="-122"/>
                <a:sym typeface="+mn-ea"/>
              </a:rPr>
              <a:t>A</a:t>
            </a:r>
            <a:r>
              <a:rPr lang="zh-CN" altLang="en-US" sz="2400" dirty="0">
                <a:solidFill>
                  <a:srgbClr val="1C4372"/>
                </a:solidFill>
                <a:latin typeface="微软雅黑" panose="020B0503020204020204" pitchFamily="34" charset="-122"/>
                <a:ea typeface="微软雅黑" panose="020B0503020204020204" pitchFamily="34" charset="-122"/>
                <a:sym typeface="+mn-ea"/>
              </a:rPr>
              <a:t>的距离趋近于零。</a:t>
            </a:r>
            <a:endParaRPr lang="zh-CN" altLang="en-US" sz="2400" dirty="0">
              <a:solidFill>
                <a:srgbClr val="1C4372"/>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12"/>
          </p:nvPr>
        </p:nvSpPr>
        <p:spPr/>
        <p:txBody>
          <a:bodyPr/>
          <a:lstStyle/>
          <a:p>
            <a:fld id="{2111E15B-4652-4570-B762-7367D91DB9AE}" type="slidenum">
              <a:rPr lang="zh-CN" altLang="en-US" smtClean="0"/>
            </a:fld>
            <a:endParaRPr lang="zh-CN" altLang="en-US"/>
          </a:p>
        </p:txBody>
      </p:sp>
      <p:sp>
        <p:nvSpPr>
          <p:cNvPr id="4" name="文本框 3"/>
          <p:cNvSpPr txBox="1"/>
          <p:nvPr/>
        </p:nvSpPr>
        <p:spPr>
          <a:xfrm>
            <a:off x="676910" y="2536825"/>
            <a:ext cx="7747635" cy="460375"/>
          </a:xfrm>
          <a:prstGeom prst="rect">
            <a:avLst/>
          </a:prstGeom>
          <a:noFill/>
        </p:spPr>
        <p:txBody>
          <a:bodyPr wrap="square" rtlCol="0">
            <a:spAutoFit/>
          </a:bodyPr>
          <a:p>
            <a:r>
              <a:rPr lang="zh-CN" sz="2400" dirty="0">
                <a:solidFill>
                  <a:srgbClr val="1C4372"/>
                </a:solidFill>
                <a:latin typeface="微软雅黑" panose="020B0503020204020204" pitchFamily="34" charset="-122"/>
                <a:ea typeface="微软雅黑" panose="020B0503020204020204" pitchFamily="34" charset="-122"/>
              </a:rPr>
              <a:t>证明：</a:t>
            </a:r>
            <a:endParaRPr lang="zh-CN" sz="2400" dirty="0">
              <a:solidFill>
                <a:srgbClr val="1C4372"/>
              </a:solidFill>
              <a:latin typeface="微软雅黑" panose="020B0503020204020204" pitchFamily="34" charset="-122"/>
              <a:ea typeface="微软雅黑" panose="020B0503020204020204" pitchFamily="34" charset="-122"/>
            </a:endParaRPr>
          </a:p>
        </p:txBody>
      </p:sp>
      <p:sp>
        <p:nvSpPr>
          <p:cNvPr id="11" name="矩形 10"/>
          <p:cNvSpPr/>
          <p:nvPr/>
        </p:nvSpPr>
        <p:spPr>
          <a:xfrm>
            <a:off x="8218805" y="5528310"/>
            <a:ext cx="901700" cy="32004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2" name="矩形 11"/>
          <p:cNvSpPr/>
          <p:nvPr/>
        </p:nvSpPr>
        <p:spPr>
          <a:xfrm>
            <a:off x="4634230" y="5414645"/>
            <a:ext cx="2203450" cy="27368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graphicFrame>
        <p:nvGraphicFramePr>
          <p:cNvPr id="6" name="对象 5">
            <a:hlinkClick r:id="" action="ppaction://ole?verb="/>
          </p:cNvPr>
          <p:cNvGraphicFramePr>
            <a:graphicFrameLocks noChangeAspect="1"/>
          </p:cNvGraphicFramePr>
          <p:nvPr/>
        </p:nvGraphicFramePr>
        <p:xfrm>
          <a:off x="5491480" y="1677670"/>
          <a:ext cx="654685" cy="406400"/>
        </p:xfrm>
        <a:graphic>
          <a:graphicData uri="http://schemas.openxmlformats.org/presentationml/2006/ole">
            <mc:AlternateContent xmlns:mc="http://schemas.openxmlformats.org/markup-compatibility/2006">
              <mc:Choice xmlns:v="urn:schemas-microsoft-com:vml" Requires="v">
                <p:oleObj spid="_x0000_s1025" name="" r:id="rId6" imgW="368300" imgH="228600" progId="Equation.KSEE3">
                  <p:embed/>
                </p:oleObj>
              </mc:Choice>
              <mc:Fallback>
                <p:oleObj name="" r:id="rId6" imgW="368300" imgH="228600" progId="Equation.KSEE3">
                  <p:embed/>
                  <p:pic>
                    <p:nvPicPr>
                      <p:cNvPr id="0" name="图片 1024"/>
                      <p:cNvPicPr/>
                      <p:nvPr/>
                    </p:nvPicPr>
                    <p:blipFill>
                      <a:blip r:embed="rId7"/>
                      <a:stretch>
                        <a:fillRect/>
                      </a:stretch>
                    </p:blipFill>
                    <p:spPr>
                      <a:xfrm>
                        <a:off x="5491480" y="1677670"/>
                        <a:ext cx="654685" cy="406400"/>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8940800" y="1677670"/>
          <a:ext cx="372745" cy="349250"/>
        </p:xfrm>
        <a:graphic>
          <a:graphicData uri="http://schemas.openxmlformats.org/presentationml/2006/ole">
            <mc:AlternateContent xmlns:mc="http://schemas.openxmlformats.org/markup-compatibility/2006">
              <mc:Choice xmlns:v="urn:schemas-microsoft-com:vml" Requires="v">
                <p:oleObj spid="_x0000_s1026" name="" r:id="rId8" imgW="203200" imgH="190500" progId="Equation.KSEE3">
                  <p:embed/>
                </p:oleObj>
              </mc:Choice>
              <mc:Fallback>
                <p:oleObj name="" r:id="rId8" imgW="203200" imgH="190500" progId="Equation.KSEE3">
                  <p:embed/>
                  <p:pic>
                    <p:nvPicPr>
                      <p:cNvPr id="0" name="图片 1025"/>
                      <p:cNvPicPr/>
                      <p:nvPr/>
                    </p:nvPicPr>
                    <p:blipFill>
                      <a:blip r:embed="rId9"/>
                      <a:stretch>
                        <a:fillRect/>
                      </a:stretch>
                    </p:blipFill>
                    <p:spPr>
                      <a:xfrm>
                        <a:off x="8940800" y="1677670"/>
                        <a:ext cx="372745" cy="349250"/>
                      </a:xfrm>
                      <a:prstGeom prst="rect">
                        <a:avLst/>
                      </a:prstGeom>
                    </p:spPr>
                  </p:pic>
                </p:oleObj>
              </mc:Fallback>
            </mc:AlternateContent>
          </a:graphicData>
        </a:graphic>
      </p:graphicFrame>
      <p:graphicFrame>
        <p:nvGraphicFramePr>
          <p:cNvPr id="8" name="对象 7">
            <a:hlinkClick r:id="" action="ppaction://ole?verb="/>
          </p:cNvPr>
          <p:cNvGraphicFramePr>
            <a:graphicFrameLocks noChangeAspect="1"/>
          </p:cNvGraphicFramePr>
          <p:nvPr/>
        </p:nvGraphicFramePr>
        <p:xfrm>
          <a:off x="9560560" y="1677670"/>
          <a:ext cx="654685" cy="406400"/>
        </p:xfrm>
        <a:graphic>
          <a:graphicData uri="http://schemas.openxmlformats.org/presentationml/2006/ole">
            <mc:AlternateContent xmlns:mc="http://schemas.openxmlformats.org/markup-compatibility/2006">
              <mc:Choice xmlns:v="urn:schemas-microsoft-com:vml" Requires="v">
                <p:oleObj spid="_x0000_s3" name="" r:id="rId10" imgW="368300" imgH="228600" progId="Equation.KSEE3">
                  <p:embed/>
                </p:oleObj>
              </mc:Choice>
              <mc:Fallback>
                <p:oleObj name="" r:id="rId10" imgW="368300" imgH="228600" progId="Equation.KSEE3">
                  <p:embed/>
                  <p:pic>
                    <p:nvPicPr>
                      <p:cNvPr id="0" name="图片 1024"/>
                      <p:cNvPicPr/>
                      <p:nvPr/>
                    </p:nvPicPr>
                    <p:blipFill>
                      <a:blip r:embed="rId7"/>
                      <a:stretch>
                        <a:fillRect/>
                      </a:stretch>
                    </p:blipFill>
                    <p:spPr>
                      <a:xfrm>
                        <a:off x="9560560" y="1677670"/>
                        <a:ext cx="654685" cy="406400"/>
                      </a:xfrm>
                      <a:prstGeom prst="rect">
                        <a:avLst/>
                      </a:prstGeom>
                    </p:spPr>
                  </p:pic>
                </p:oleObj>
              </mc:Fallback>
            </mc:AlternateContent>
          </a:graphicData>
        </a:graphic>
      </p:graphicFrame>
      <p:pic>
        <p:nvPicPr>
          <p:cNvPr id="13" name="图片 12"/>
          <p:cNvPicPr>
            <a:picLocks noChangeAspect="1"/>
          </p:cNvPicPr>
          <p:nvPr/>
        </p:nvPicPr>
        <p:blipFill>
          <a:blip r:embed="rId11"/>
          <a:stretch>
            <a:fillRect/>
          </a:stretch>
        </p:blipFill>
        <p:spPr>
          <a:xfrm>
            <a:off x="1783080" y="2640330"/>
            <a:ext cx="8625840" cy="304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50" fill="hold"/>
                                        <p:tgtEl>
                                          <p:spTgt spid="19"/>
                                        </p:tgtEl>
                                        <p:attrNameLst>
                                          <p:attrName>ppt_x</p:attrName>
                                        </p:attrNameLst>
                                      </p:cBhvr>
                                      <p:tavLst>
                                        <p:tav tm="0">
                                          <p:val>
                                            <p:strVal val="0-#ppt_w/2"/>
                                          </p:val>
                                        </p:tav>
                                        <p:tav tm="100000">
                                          <p:val>
                                            <p:strVal val="#ppt_x"/>
                                          </p:val>
                                        </p:tav>
                                      </p:tavLst>
                                    </p:anim>
                                    <p:anim calcmode="lin" valueType="num">
                                      <p:cBhvr additive="base">
                                        <p:cTn id="8" dur="25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250" fill="hold"/>
                                        <p:tgtEl>
                                          <p:spTgt spid="20"/>
                                        </p:tgtEl>
                                        <p:attrNameLst>
                                          <p:attrName>ppt_x</p:attrName>
                                        </p:attrNameLst>
                                      </p:cBhvr>
                                      <p:tavLst>
                                        <p:tav tm="0">
                                          <p:val>
                                            <p:strVal val="0-#ppt_w/2"/>
                                          </p:val>
                                        </p:tav>
                                        <p:tav tm="100000">
                                          <p:val>
                                            <p:strVal val="#ppt_x"/>
                                          </p:val>
                                        </p:tav>
                                      </p:tavLst>
                                    </p:anim>
                                    <p:anim calcmode="lin" valueType="num">
                                      <p:cBhvr additive="base">
                                        <p:cTn id="12" dur="25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250" fill="hold"/>
                                        <p:tgtEl>
                                          <p:spTgt spid="18"/>
                                        </p:tgtEl>
                                        <p:attrNameLst>
                                          <p:attrName>ppt_x</p:attrName>
                                        </p:attrNameLst>
                                      </p:cBhvr>
                                      <p:tavLst>
                                        <p:tav tm="0">
                                          <p:val>
                                            <p:strVal val="1+#ppt_w/2"/>
                                          </p:val>
                                        </p:tav>
                                        <p:tav tm="100000">
                                          <p:val>
                                            <p:strVal val="#ppt_x"/>
                                          </p:val>
                                        </p:tav>
                                      </p:tavLst>
                                    </p:anim>
                                    <p:anim calcmode="lin" valueType="num">
                                      <p:cBhvr additive="base">
                                        <p:cTn id="16" dur="25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250" fill="hold"/>
                                        <p:tgtEl>
                                          <p:spTgt spid="45"/>
                                        </p:tgtEl>
                                        <p:attrNameLst>
                                          <p:attrName>ppt_x</p:attrName>
                                        </p:attrNameLst>
                                      </p:cBhvr>
                                      <p:tavLst>
                                        <p:tav tm="0">
                                          <p:val>
                                            <p:strVal val="1+#ppt_w/2"/>
                                          </p:val>
                                        </p:tav>
                                        <p:tav tm="100000">
                                          <p:val>
                                            <p:strVal val="#ppt_x"/>
                                          </p:val>
                                        </p:tav>
                                      </p:tavLst>
                                    </p:anim>
                                    <p:anim calcmode="lin" valueType="num">
                                      <p:cBhvr additive="base">
                                        <p:cTn id="20" dur="2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0-#ppt_w/2"/>
                                          </p:val>
                                        </p:tav>
                                        <p:tav tm="100000">
                                          <p:val>
                                            <p:strVal val="#ppt_x"/>
                                          </p:val>
                                        </p:tav>
                                      </p:tavLst>
                                    </p:anim>
                                    <p:anim calcmode="lin" valueType="num">
                                      <p:cBhvr additive="base">
                                        <p:cTn id="26" dur="500" fill="hold"/>
                                        <p:tgtEl>
                                          <p:spTgt spid="2"/>
                                        </p:tgtEl>
                                        <p:attrNameLst>
                                          <p:attrName>ppt_y</p:attrName>
                                        </p:attrNameLst>
                                      </p:cBhvr>
                                      <p:tavLst>
                                        <p:tav tm="0">
                                          <p:val>
                                            <p:strVal val="#ppt_y"/>
                                          </p:val>
                                        </p:tav>
                                        <p:tav tm="100000">
                                          <p:val>
                                            <p:strVal val="#ppt_y"/>
                                          </p:val>
                                        </p:tav>
                                      </p:tavLst>
                                    </p:anim>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0-#ppt_w/2"/>
                                          </p:val>
                                        </p:tav>
                                        <p:tav tm="100000">
                                          <p:val>
                                            <p:strVal val="#ppt_x"/>
                                          </p:val>
                                        </p:tav>
                                      </p:tavLst>
                                    </p:anim>
                                    <p:anim calcmode="lin" valueType="num">
                                      <p:cBhvr additive="base">
                                        <p:cTn id="38" dur="500" fill="hold"/>
                                        <p:tgtEl>
                                          <p:spTgt spid="4"/>
                                        </p:tgtEl>
                                        <p:attrNameLst>
                                          <p:attrName>ppt_y</p:attrName>
                                        </p:attrNameLst>
                                      </p:cBhvr>
                                      <p:tavLst>
                                        <p:tav tm="0">
                                          <p:val>
                                            <p:strVal val="#ppt_y"/>
                                          </p:val>
                                        </p:tav>
                                        <p:tav tm="100000">
                                          <p:val>
                                            <p:strVal val="#ppt_y"/>
                                          </p:val>
                                        </p:tav>
                                      </p:tavLst>
                                    </p:anim>
                                  </p:childTnLst>
                                </p:cTn>
                              </p:par>
                              <p:par>
                                <p:cTn id="39" presetID="1"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nvCxnSpPr>
        <p:spPr>
          <a:xfrm>
            <a:off x="342900" y="816622"/>
            <a:ext cx="11506200" cy="0"/>
          </a:xfrm>
          <a:prstGeom prst="line">
            <a:avLst/>
          </a:prstGeom>
          <a:ln w="28575">
            <a:solidFill>
              <a:srgbClr val="1C4372"/>
            </a:solidFill>
          </a:ln>
        </p:spPr>
        <p:style>
          <a:lnRef idx="1">
            <a:schemeClr val="accent1"/>
          </a:lnRef>
          <a:fillRef idx="0">
            <a:schemeClr val="accent1"/>
          </a:fillRef>
          <a:effectRef idx="0">
            <a:schemeClr val="accent1"/>
          </a:effectRef>
          <a:fontRef idx="minor">
            <a:schemeClr val="tx1"/>
          </a:fontRef>
        </p:style>
      </p:cxnSp>
      <p:sp>
        <p:nvSpPr>
          <p:cNvPr id="19" name="矩形 18"/>
          <p:cNvSpPr/>
          <p:nvPr>
            <p:custDataLst>
              <p:tags r:id="rId1"/>
            </p:custDataLst>
          </p:nvPr>
        </p:nvSpPr>
        <p:spPr>
          <a:xfrm>
            <a:off x="245948" y="0"/>
            <a:ext cx="5517543" cy="845185"/>
          </a:xfrm>
          <a:prstGeom prst="rect">
            <a:avLst/>
          </a:prstGeom>
        </p:spPr>
        <p:txBody>
          <a:bodyPr wrap="square">
            <a:spAutoFit/>
          </a:bodyPr>
          <a:lstStyle/>
          <a:p>
            <a:pPr>
              <a:lnSpc>
                <a:spcPct val="175000"/>
              </a:lnSpc>
            </a:pPr>
            <a:r>
              <a:rPr lang="en-US" altLang="zh-CN" sz="2800" dirty="0">
                <a:solidFill>
                  <a:srgbClr val="1C4372"/>
                </a:solidFill>
                <a:latin typeface="微软雅黑" panose="020B0503020204020204" pitchFamily="34" charset="-122"/>
                <a:ea typeface="微软雅黑" panose="020B0503020204020204" pitchFamily="34" charset="-122"/>
              </a:rPr>
              <a:t>01.</a:t>
            </a:r>
            <a:r>
              <a:rPr lang="zh-CN" altLang="en-US" sz="2800" dirty="0">
                <a:solidFill>
                  <a:srgbClr val="1C4372"/>
                </a:solidFill>
                <a:latin typeface="微软雅黑" panose="020B0503020204020204" pitchFamily="34" charset="-122"/>
                <a:ea typeface="微软雅黑" panose="020B0503020204020204" pitchFamily="34" charset="-122"/>
              </a:rPr>
              <a:t>简例</a:t>
            </a:r>
            <a:r>
              <a:rPr lang="en-US" altLang="zh-CN" sz="2800" dirty="0">
                <a:solidFill>
                  <a:srgbClr val="1C4372"/>
                </a:solidFill>
                <a:latin typeface="微软雅黑" panose="020B0503020204020204" pitchFamily="34" charset="-122"/>
                <a:ea typeface="微软雅黑" panose="020B0503020204020204" pitchFamily="34" charset="-122"/>
              </a:rPr>
              <a:t>-</a:t>
            </a:r>
            <a:r>
              <a:rPr lang="zh-CN" altLang="en-US" sz="2800" dirty="0">
                <a:solidFill>
                  <a:srgbClr val="1C4372"/>
                </a:solidFill>
                <a:latin typeface="微软雅黑" panose="020B0503020204020204" pitchFamily="34" charset="-122"/>
                <a:ea typeface="微软雅黑" panose="020B0503020204020204" pitchFamily="34" charset="-122"/>
              </a:rPr>
              <a:t>面包师映射</a:t>
            </a:r>
            <a:endParaRPr lang="zh-CN" altLang="en-US" sz="2800" dirty="0">
              <a:solidFill>
                <a:srgbClr val="1C4372"/>
              </a:solidFill>
              <a:latin typeface="微软雅黑" panose="020B0503020204020204" pitchFamily="34" charset="-122"/>
              <a:ea typeface="微软雅黑" panose="020B0503020204020204" pitchFamily="34" charset="-122"/>
            </a:endParaRPr>
          </a:p>
        </p:txBody>
      </p:sp>
      <p:sp>
        <p:nvSpPr>
          <p:cNvPr id="20" name="文本框 19"/>
          <p:cNvSpPr txBox="1"/>
          <p:nvPr>
            <p:custDataLst>
              <p:tags r:id="rId2"/>
            </p:custDataLst>
          </p:nvPr>
        </p:nvSpPr>
        <p:spPr>
          <a:xfrm>
            <a:off x="245948" y="790581"/>
            <a:ext cx="5022106" cy="337184"/>
          </a:xfrm>
          <a:prstGeom prst="snip1Rect">
            <a:avLst>
              <a:gd name="adj" fmla="val 0"/>
            </a:avLst>
          </a:prstGeom>
          <a:noFill/>
          <a:ln w="28575">
            <a:noFill/>
          </a:ln>
        </p:spPr>
        <p:txBody>
          <a:bodyPr wrap="square" rtlCol="0">
            <a:spAutoFit/>
          </a:bodyPr>
          <a:lstStyle/>
          <a:p>
            <a:r>
              <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rPr>
              <a:t>SIMPLEST EXAMPLES</a:t>
            </a:r>
            <a:endPar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endParaRPr>
          </a:p>
        </p:txBody>
      </p:sp>
      <p:pic>
        <p:nvPicPr>
          <p:cNvPr id="45" name="图片 44"/>
          <p:cNvPicPr>
            <a:picLocks noChangeAspect="1"/>
          </p:cNvPicPr>
          <p:nvPr>
            <p:custDataLst>
              <p:tags r:id="rId3"/>
            </p:custDataLst>
          </p:nvPr>
        </p:nvPicPr>
        <p:blipFill>
          <a:blip r:embed="rId4" cstate="hqprint">
            <a:clrChange>
              <a:clrFrom>
                <a:srgbClr val="FFFFFF"/>
              </a:clrFrom>
              <a:clrTo>
                <a:srgbClr val="FFFFFF">
                  <a:alpha val="0"/>
                </a:srgbClr>
              </a:clrTo>
            </a:clrChange>
            <a:duotone>
              <a:prstClr val="black"/>
              <a:srgbClr val="1C4372">
                <a:tint val="45000"/>
                <a:satMod val="400000"/>
              </a:srgbClr>
            </a:duotone>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tretch>
            <a:fillRect/>
          </a:stretch>
        </p:blipFill>
        <p:spPr>
          <a:xfrm>
            <a:off x="8349319" y="73944"/>
            <a:ext cx="3842681" cy="872054"/>
          </a:xfrm>
          <a:prstGeom prst="rect">
            <a:avLst/>
          </a:prstGeom>
        </p:spPr>
      </p:pic>
      <p:sp>
        <p:nvSpPr>
          <p:cNvPr id="2" name="文本框 1"/>
          <p:cNvSpPr txBox="1"/>
          <p:nvPr/>
        </p:nvSpPr>
        <p:spPr>
          <a:xfrm>
            <a:off x="676852" y="1254072"/>
            <a:ext cx="10362045" cy="460375"/>
          </a:xfrm>
          <a:prstGeom prst="rect">
            <a:avLst/>
          </a:prstGeom>
          <a:noFill/>
        </p:spPr>
        <p:txBody>
          <a:bodyPr wrap="square" rtlCol="0">
            <a:spAutoFit/>
          </a:bodyPr>
          <a:lstStyle/>
          <a:p>
            <a:r>
              <a:rPr lang="zh-CN" altLang="en-US" sz="2400" dirty="0">
                <a:solidFill>
                  <a:srgbClr val="1C4372"/>
                </a:solidFill>
                <a:latin typeface="微软雅黑" panose="020B0503020204020204" pitchFamily="34" charset="-122"/>
                <a:ea typeface="微软雅黑" panose="020B0503020204020204" pitchFamily="34" charset="-122"/>
              </a:rPr>
              <a:t>求出当</a:t>
            </a:r>
            <a:r>
              <a:rPr lang="en-US" altLang="zh-CN" sz="2400" dirty="0">
                <a:solidFill>
                  <a:srgbClr val="1C4372"/>
                </a:solidFill>
                <a:latin typeface="微软雅黑" panose="020B0503020204020204" pitchFamily="34" charset="-122"/>
                <a:ea typeface="微软雅黑" panose="020B0503020204020204" pitchFamily="34" charset="-122"/>
              </a:rPr>
              <a:t>a&lt;0.5</a:t>
            </a:r>
            <a:r>
              <a:rPr lang="zh-CN" altLang="en-US" sz="2400" dirty="0">
                <a:solidFill>
                  <a:srgbClr val="1C4372"/>
                </a:solidFill>
                <a:latin typeface="微软雅黑" panose="020B0503020204020204" pitchFamily="34" charset="-122"/>
                <a:ea typeface="微软雅黑" panose="020B0503020204020204" pitchFamily="34" charset="-122"/>
              </a:rPr>
              <a:t>时，面包师映射吸引子的盒维数</a:t>
            </a:r>
            <a:r>
              <a:rPr lang="zh-CN" altLang="en-US" sz="2400" dirty="0">
                <a:solidFill>
                  <a:srgbClr val="1C4372"/>
                </a:solidFill>
                <a:latin typeface="微软雅黑" panose="020B0503020204020204" pitchFamily="34" charset="-122"/>
                <a:ea typeface="微软雅黑" panose="020B0503020204020204" pitchFamily="34" charset="-122"/>
                <a:sym typeface="+mn-ea"/>
              </a:rPr>
              <a:t>。</a:t>
            </a:r>
            <a:endParaRPr lang="zh-CN" altLang="en-US" sz="2400" dirty="0">
              <a:solidFill>
                <a:srgbClr val="1C4372"/>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12"/>
          </p:nvPr>
        </p:nvSpPr>
        <p:spPr/>
        <p:txBody>
          <a:bodyPr/>
          <a:lstStyle/>
          <a:p>
            <a:fld id="{2111E15B-4652-4570-B762-7367D91DB9AE}" type="slidenum">
              <a:rPr lang="zh-CN" altLang="en-US" smtClean="0"/>
            </a:fld>
            <a:endParaRPr lang="zh-CN" altLang="en-US"/>
          </a:p>
        </p:txBody>
      </p:sp>
      <p:sp>
        <p:nvSpPr>
          <p:cNvPr id="4" name="文本框 3"/>
          <p:cNvSpPr txBox="1"/>
          <p:nvPr/>
        </p:nvSpPr>
        <p:spPr>
          <a:xfrm>
            <a:off x="748030" y="2179955"/>
            <a:ext cx="7747635" cy="829945"/>
          </a:xfrm>
          <a:prstGeom prst="rect">
            <a:avLst/>
          </a:prstGeom>
          <a:noFill/>
        </p:spPr>
        <p:txBody>
          <a:bodyPr wrap="square" rtlCol="0">
            <a:spAutoFit/>
          </a:bodyPr>
          <a:p>
            <a:r>
              <a:rPr lang="zh-CN" sz="2400" dirty="0">
                <a:solidFill>
                  <a:srgbClr val="1C4372"/>
                </a:solidFill>
                <a:latin typeface="微软雅黑" panose="020B0503020204020204" pitchFamily="34" charset="-122"/>
                <a:ea typeface="微软雅黑" panose="020B0503020204020204" pitchFamily="34" charset="-122"/>
              </a:rPr>
              <a:t>解：该图形包含    个高为    长为</a:t>
            </a:r>
            <a:r>
              <a:rPr lang="en-US" altLang="zh-CN" sz="2400" dirty="0">
                <a:solidFill>
                  <a:srgbClr val="1C4372"/>
                </a:solidFill>
                <a:latin typeface="微软雅黑" panose="020B0503020204020204" pitchFamily="34" charset="-122"/>
                <a:ea typeface="微软雅黑" panose="020B0503020204020204" pitchFamily="34" charset="-122"/>
              </a:rPr>
              <a:t>1</a:t>
            </a:r>
            <a:r>
              <a:rPr lang="zh-CN" altLang="en-US" sz="2400" dirty="0">
                <a:solidFill>
                  <a:srgbClr val="1C4372"/>
                </a:solidFill>
                <a:latin typeface="微软雅黑" panose="020B0503020204020204" pitchFamily="34" charset="-122"/>
                <a:ea typeface="微软雅黑" panose="020B0503020204020204" pitchFamily="34" charset="-122"/>
              </a:rPr>
              <a:t>的长条，用边</a:t>
            </a:r>
            <a:endParaRPr lang="zh-CN" altLang="en-US" sz="2400" dirty="0">
              <a:solidFill>
                <a:srgbClr val="1C4372"/>
              </a:solidFill>
              <a:latin typeface="微软雅黑" panose="020B0503020204020204" pitchFamily="34" charset="-122"/>
              <a:ea typeface="微软雅黑" panose="020B0503020204020204" pitchFamily="34" charset="-122"/>
            </a:endParaRPr>
          </a:p>
          <a:p>
            <a:r>
              <a:rPr lang="zh-CN" altLang="en-US" sz="2400" dirty="0">
                <a:solidFill>
                  <a:srgbClr val="1C4372"/>
                </a:solidFill>
                <a:latin typeface="微软雅黑" panose="020B0503020204020204" pitchFamily="34" charset="-122"/>
                <a:ea typeface="微软雅黑" panose="020B0503020204020204" pitchFamily="34" charset="-122"/>
              </a:rPr>
              <a:t>长为    的正方形盒子去覆盖</a:t>
            </a:r>
            <a:r>
              <a:rPr lang="en-US" altLang="zh-CN" sz="2400" dirty="0">
                <a:solidFill>
                  <a:srgbClr val="1C4372"/>
                </a:solidFill>
                <a:latin typeface="微软雅黑" panose="020B0503020204020204" pitchFamily="34" charset="-122"/>
                <a:ea typeface="微软雅黑" panose="020B0503020204020204" pitchFamily="34" charset="-122"/>
              </a:rPr>
              <a:t>A</a:t>
            </a:r>
            <a:r>
              <a:rPr lang="zh-CN" altLang="en-US" sz="2400" dirty="0">
                <a:solidFill>
                  <a:srgbClr val="1C4372"/>
                </a:solidFill>
                <a:latin typeface="微软雅黑" panose="020B0503020204020204" pitchFamily="34" charset="-122"/>
                <a:ea typeface="微软雅黑" panose="020B0503020204020204" pitchFamily="34" charset="-122"/>
              </a:rPr>
              <a:t>。</a:t>
            </a:r>
            <a:endParaRPr lang="zh-CN" altLang="en-US" sz="2400" dirty="0">
              <a:solidFill>
                <a:srgbClr val="1C4372"/>
              </a:solidFill>
              <a:latin typeface="微软雅黑" panose="020B0503020204020204" pitchFamily="34" charset="-122"/>
              <a:ea typeface="微软雅黑" panose="020B0503020204020204" pitchFamily="34" charset="-122"/>
            </a:endParaRPr>
          </a:p>
        </p:txBody>
      </p:sp>
      <p:sp>
        <p:nvSpPr>
          <p:cNvPr id="11" name="矩形 10"/>
          <p:cNvSpPr/>
          <p:nvPr/>
        </p:nvSpPr>
        <p:spPr>
          <a:xfrm>
            <a:off x="8218805" y="5528310"/>
            <a:ext cx="901700" cy="32004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2" name="矩形 11"/>
          <p:cNvSpPr/>
          <p:nvPr/>
        </p:nvSpPr>
        <p:spPr>
          <a:xfrm>
            <a:off x="4634230" y="5414645"/>
            <a:ext cx="2203450" cy="27368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pic>
        <p:nvPicPr>
          <p:cNvPr id="9" name="图片 8"/>
          <p:cNvPicPr>
            <a:picLocks noChangeAspect="1"/>
          </p:cNvPicPr>
          <p:nvPr/>
        </p:nvPicPr>
        <p:blipFill>
          <a:blip r:embed="rId6"/>
          <a:stretch>
            <a:fillRect/>
          </a:stretch>
        </p:blipFill>
        <p:spPr>
          <a:xfrm>
            <a:off x="7467600" y="2352675"/>
            <a:ext cx="3886200" cy="2880360"/>
          </a:xfrm>
          <a:prstGeom prst="rect">
            <a:avLst/>
          </a:prstGeom>
        </p:spPr>
      </p:pic>
      <p:pic>
        <p:nvPicPr>
          <p:cNvPr id="10" name="图片 9"/>
          <p:cNvPicPr>
            <a:picLocks noChangeAspect="1"/>
          </p:cNvPicPr>
          <p:nvPr/>
        </p:nvPicPr>
        <p:blipFill>
          <a:blip r:embed="rId7"/>
          <a:stretch>
            <a:fillRect/>
          </a:stretch>
        </p:blipFill>
        <p:spPr>
          <a:xfrm>
            <a:off x="764540" y="3728720"/>
            <a:ext cx="6073140" cy="1127760"/>
          </a:xfrm>
          <a:prstGeom prst="rect">
            <a:avLst/>
          </a:prstGeom>
        </p:spPr>
      </p:pic>
      <p:graphicFrame>
        <p:nvGraphicFramePr>
          <p:cNvPr id="14" name="对象 13">
            <a:hlinkClick r:id="" action="ppaction://ole?verb="/>
          </p:cNvPr>
          <p:cNvGraphicFramePr>
            <a:graphicFrameLocks noChangeAspect="1"/>
          </p:cNvGraphicFramePr>
          <p:nvPr/>
        </p:nvGraphicFramePr>
        <p:xfrm>
          <a:off x="3027680" y="2266315"/>
          <a:ext cx="267970" cy="288290"/>
        </p:xfrm>
        <a:graphic>
          <a:graphicData uri="http://schemas.openxmlformats.org/presentationml/2006/ole">
            <mc:AlternateContent xmlns:mc="http://schemas.openxmlformats.org/markup-compatibility/2006">
              <mc:Choice xmlns:v="urn:schemas-microsoft-com:vml" Requires="v">
                <p:oleObj spid="_x0000_s2049" name="" r:id="rId8" imgW="177165" imgH="190500" progId="Equation.KSEE3">
                  <p:embed/>
                </p:oleObj>
              </mc:Choice>
              <mc:Fallback>
                <p:oleObj name="" r:id="rId8" imgW="177165" imgH="190500" progId="Equation.KSEE3">
                  <p:embed/>
                  <p:pic>
                    <p:nvPicPr>
                      <p:cNvPr id="0" name="图片 2048"/>
                      <p:cNvPicPr/>
                      <p:nvPr/>
                    </p:nvPicPr>
                    <p:blipFill>
                      <a:blip r:embed="rId9"/>
                      <a:stretch>
                        <a:fillRect/>
                      </a:stretch>
                    </p:blipFill>
                    <p:spPr>
                      <a:xfrm>
                        <a:off x="3027680" y="2266315"/>
                        <a:ext cx="267970" cy="288290"/>
                      </a:xfrm>
                      <a:prstGeom prst="rect">
                        <a:avLst/>
                      </a:prstGeom>
                    </p:spPr>
                  </p:pic>
                </p:oleObj>
              </mc:Fallback>
            </mc:AlternateContent>
          </a:graphicData>
        </a:graphic>
      </p:graphicFrame>
      <p:graphicFrame>
        <p:nvGraphicFramePr>
          <p:cNvPr id="15" name="对象 14">
            <a:hlinkClick r:id="" action="ppaction://ole?verb="/>
          </p:cNvPr>
          <p:cNvGraphicFramePr>
            <a:graphicFrameLocks noChangeAspect="1"/>
          </p:cNvGraphicFramePr>
          <p:nvPr/>
        </p:nvGraphicFramePr>
        <p:xfrm>
          <a:off x="4306570" y="2256473"/>
          <a:ext cx="267970" cy="307975"/>
        </p:xfrm>
        <a:graphic>
          <a:graphicData uri="http://schemas.openxmlformats.org/presentationml/2006/ole">
            <mc:AlternateContent xmlns:mc="http://schemas.openxmlformats.org/markup-compatibility/2006">
              <mc:Choice xmlns:v="urn:schemas-microsoft-com:vml" Requires="v">
                <p:oleObj spid="_x0000_s3" name="" r:id="rId10" imgW="177165" imgH="203200" progId="Equation.KSEE3">
                  <p:embed/>
                </p:oleObj>
              </mc:Choice>
              <mc:Fallback>
                <p:oleObj name="" r:id="rId10" imgW="177165" imgH="203200" progId="Equation.KSEE3">
                  <p:embed/>
                  <p:pic>
                    <p:nvPicPr>
                      <p:cNvPr id="0" name="图片 2048"/>
                      <p:cNvPicPr/>
                      <p:nvPr/>
                    </p:nvPicPr>
                    <p:blipFill>
                      <a:blip r:embed="rId11"/>
                      <a:stretch>
                        <a:fillRect/>
                      </a:stretch>
                    </p:blipFill>
                    <p:spPr>
                      <a:xfrm>
                        <a:off x="4306570" y="2256473"/>
                        <a:ext cx="267970" cy="307975"/>
                      </a:xfrm>
                      <a:prstGeom prst="rect">
                        <a:avLst/>
                      </a:prstGeom>
                    </p:spPr>
                  </p:pic>
                </p:oleObj>
              </mc:Fallback>
            </mc:AlternateContent>
          </a:graphicData>
        </a:graphic>
      </p:graphicFrame>
      <p:graphicFrame>
        <p:nvGraphicFramePr>
          <p:cNvPr id="16" name="对象 15">
            <a:hlinkClick r:id="" action="ppaction://ole?verb="/>
          </p:cNvPr>
          <p:cNvGraphicFramePr>
            <a:graphicFrameLocks noChangeAspect="1"/>
          </p:cNvGraphicFramePr>
          <p:nvPr/>
        </p:nvGraphicFramePr>
        <p:xfrm>
          <a:off x="1501775" y="2625408"/>
          <a:ext cx="267970" cy="307975"/>
        </p:xfrm>
        <a:graphic>
          <a:graphicData uri="http://schemas.openxmlformats.org/presentationml/2006/ole">
            <mc:AlternateContent xmlns:mc="http://schemas.openxmlformats.org/markup-compatibility/2006">
              <mc:Choice xmlns:v="urn:schemas-microsoft-com:vml" Requires="v">
                <p:oleObj spid="_x0000_s17" name="" r:id="rId12" imgW="177165" imgH="203200" progId="Equation.KSEE3">
                  <p:embed/>
                </p:oleObj>
              </mc:Choice>
              <mc:Fallback>
                <p:oleObj name="" r:id="rId12" imgW="177165" imgH="203200" progId="Equation.KSEE3">
                  <p:embed/>
                  <p:pic>
                    <p:nvPicPr>
                      <p:cNvPr id="0" name="图片 2048"/>
                      <p:cNvPicPr/>
                      <p:nvPr/>
                    </p:nvPicPr>
                    <p:blipFill>
                      <a:blip r:embed="rId11"/>
                      <a:stretch>
                        <a:fillRect/>
                      </a:stretch>
                    </p:blipFill>
                    <p:spPr>
                      <a:xfrm>
                        <a:off x="1501775" y="2625408"/>
                        <a:ext cx="267970" cy="30797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50" fill="hold"/>
                                        <p:tgtEl>
                                          <p:spTgt spid="19"/>
                                        </p:tgtEl>
                                        <p:attrNameLst>
                                          <p:attrName>ppt_x</p:attrName>
                                        </p:attrNameLst>
                                      </p:cBhvr>
                                      <p:tavLst>
                                        <p:tav tm="0">
                                          <p:val>
                                            <p:strVal val="0-#ppt_w/2"/>
                                          </p:val>
                                        </p:tav>
                                        <p:tav tm="100000">
                                          <p:val>
                                            <p:strVal val="#ppt_x"/>
                                          </p:val>
                                        </p:tav>
                                      </p:tavLst>
                                    </p:anim>
                                    <p:anim calcmode="lin" valueType="num">
                                      <p:cBhvr additive="base">
                                        <p:cTn id="8" dur="25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250" fill="hold"/>
                                        <p:tgtEl>
                                          <p:spTgt spid="20"/>
                                        </p:tgtEl>
                                        <p:attrNameLst>
                                          <p:attrName>ppt_x</p:attrName>
                                        </p:attrNameLst>
                                      </p:cBhvr>
                                      <p:tavLst>
                                        <p:tav tm="0">
                                          <p:val>
                                            <p:strVal val="0-#ppt_w/2"/>
                                          </p:val>
                                        </p:tav>
                                        <p:tav tm="100000">
                                          <p:val>
                                            <p:strVal val="#ppt_x"/>
                                          </p:val>
                                        </p:tav>
                                      </p:tavLst>
                                    </p:anim>
                                    <p:anim calcmode="lin" valueType="num">
                                      <p:cBhvr additive="base">
                                        <p:cTn id="12" dur="25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250" fill="hold"/>
                                        <p:tgtEl>
                                          <p:spTgt spid="18"/>
                                        </p:tgtEl>
                                        <p:attrNameLst>
                                          <p:attrName>ppt_x</p:attrName>
                                        </p:attrNameLst>
                                      </p:cBhvr>
                                      <p:tavLst>
                                        <p:tav tm="0">
                                          <p:val>
                                            <p:strVal val="1+#ppt_w/2"/>
                                          </p:val>
                                        </p:tav>
                                        <p:tav tm="100000">
                                          <p:val>
                                            <p:strVal val="#ppt_x"/>
                                          </p:val>
                                        </p:tav>
                                      </p:tavLst>
                                    </p:anim>
                                    <p:anim calcmode="lin" valueType="num">
                                      <p:cBhvr additive="base">
                                        <p:cTn id="16" dur="25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250" fill="hold"/>
                                        <p:tgtEl>
                                          <p:spTgt spid="45"/>
                                        </p:tgtEl>
                                        <p:attrNameLst>
                                          <p:attrName>ppt_x</p:attrName>
                                        </p:attrNameLst>
                                      </p:cBhvr>
                                      <p:tavLst>
                                        <p:tav tm="0">
                                          <p:val>
                                            <p:strVal val="1+#ppt_w/2"/>
                                          </p:val>
                                        </p:tav>
                                        <p:tav tm="100000">
                                          <p:val>
                                            <p:strVal val="#ppt_x"/>
                                          </p:val>
                                        </p:tav>
                                      </p:tavLst>
                                    </p:anim>
                                    <p:anim calcmode="lin" valueType="num">
                                      <p:cBhvr additive="base">
                                        <p:cTn id="20" dur="2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0-#ppt_w/2"/>
                                          </p:val>
                                        </p:tav>
                                        <p:tav tm="100000">
                                          <p:val>
                                            <p:strVal val="#ppt_x"/>
                                          </p:val>
                                        </p:tav>
                                      </p:tavLst>
                                    </p:anim>
                                    <p:anim calcmode="lin" valueType="num">
                                      <p:cBhvr additive="base">
                                        <p:cTn id="26"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0-#ppt_w/2"/>
                                          </p:val>
                                        </p:tav>
                                        <p:tav tm="100000">
                                          <p:val>
                                            <p:strVal val="#ppt_x"/>
                                          </p:val>
                                        </p:tav>
                                      </p:tavLst>
                                    </p:anim>
                                    <p:anim calcmode="lin" valueType="num">
                                      <p:cBhvr additive="base">
                                        <p:cTn id="36" dur="500" fill="hold"/>
                                        <p:tgtEl>
                                          <p:spTgt spid="4"/>
                                        </p:tgtEl>
                                        <p:attrNameLst>
                                          <p:attrName>ppt_y</p:attrName>
                                        </p:attrNameLst>
                                      </p:cBhvr>
                                      <p:tavLst>
                                        <p:tav tm="0">
                                          <p:val>
                                            <p:strVal val="#ppt_y"/>
                                          </p:val>
                                        </p:tav>
                                        <p:tav tm="100000">
                                          <p:val>
                                            <p:strVal val="#ppt_y"/>
                                          </p:val>
                                        </p:tav>
                                      </p:tavLst>
                                    </p:anim>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nvCxnSpPr>
        <p:spPr>
          <a:xfrm>
            <a:off x="342900" y="816622"/>
            <a:ext cx="11506200" cy="0"/>
          </a:xfrm>
          <a:prstGeom prst="line">
            <a:avLst/>
          </a:prstGeom>
          <a:ln w="28575">
            <a:solidFill>
              <a:srgbClr val="1C4372"/>
            </a:solidFill>
          </a:ln>
        </p:spPr>
        <p:style>
          <a:lnRef idx="1">
            <a:schemeClr val="accent1"/>
          </a:lnRef>
          <a:fillRef idx="0">
            <a:schemeClr val="accent1"/>
          </a:fillRef>
          <a:effectRef idx="0">
            <a:schemeClr val="accent1"/>
          </a:effectRef>
          <a:fontRef idx="minor">
            <a:schemeClr val="tx1"/>
          </a:fontRef>
        </p:style>
      </p:cxnSp>
      <p:sp>
        <p:nvSpPr>
          <p:cNvPr id="19" name="矩形 18"/>
          <p:cNvSpPr/>
          <p:nvPr>
            <p:custDataLst>
              <p:tags r:id="rId1"/>
            </p:custDataLst>
          </p:nvPr>
        </p:nvSpPr>
        <p:spPr>
          <a:xfrm>
            <a:off x="245948" y="0"/>
            <a:ext cx="5517543" cy="845185"/>
          </a:xfrm>
          <a:prstGeom prst="rect">
            <a:avLst/>
          </a:prstGeom>
        </p:spPr>
        <p:txBody>
          <a:bodyPr wrap="square">
            <a:spAutoFit/>
          </a:bodyPr>
          <a:lstStyle/>
          <a:p>
            <a:pPr>
              <a:lnSpc>
                <a:spcPct val="175000"/>
              </a:lnSpc>
            </a:pPr>
            <a:r>
              <a:rPr lang="en-US" altLang="zh-CN" sz="2800" dirty="0">
                <a:solidFill>
                  <a:srgbClr val="1C4372"/>
                </a:solidFill>
                <a:latin typeface="微软雅黑" panose="020B0503020204020204" pitchFamily="34" charset="-122"/>
                <a:ea typeface="微软雅黑" panose="020B0503020204020204" pitchFamily="34" charset="-122"/>
              </a:rPr>
              <a:t>01.</a:t>
            </a:r>
            <a:r>
              <a:rPr lang="zh-CN" altLang="en-US" sz="2800" dirty="0">
                <a:solidFill>
                  <a:srgbClr val="1C4372"/>
                </a:solidFill>
                <a:latin typeface="微软雅黑" panose="020B0503020204020204" pitchFamily="34" charset="-122"/>
                <a:ea typeface="微软雅黑" panose="020B0503020204020204" pitchFamily="34" charset="-122"/>
              </a:rPr>
              <a:t>简例</a:t>
            </a:r>
            <a:r>
              <a:rPr lang="en-US" altLang="zh-CN" sz="2800" dirty="0">
                <a:solidFill>
                  <a:srgbClr val="1C4372"/>
                </a:solidFill>
                <a:latin typeface="微软雅黑" panose="020B0503020204020204" pitchFamily="34" charset="-122"/>
                <a:ea typeface="微软雅黑" panose="020B0503020204020204" pitchFamily="34" charset="-122"/>
              </a:rPr>
              <a:t>-</a:t>
            </a:r>
            <a:r>
              <a:rPr lang="zh-CN" altLang="en-US" sz="2800" dirty="0">
                <a:solidFill>
                  <a:srgbClr val="1C4372"/>
                </a:solidFill>
                <a:latin typeface="微软雅黑" panose="020B0503020204020204" pitchFamily="34" charset="-122"/>
                <a:ea typeface="微软雅黑" panose="020B0503020204020204" pitchFamily="34" charset="-122"/>
              </a:rPr>
              <a:t>耗散</a:t>
            </a:r>
            <a:endParaRPr lang="zh-CN" altLang="en-US" sz="2800" dirty="0">
              <a:solidFill>
                <a:srgbClr val="1C4372"/>
              </a:solidFill>
              <a:latin typeface="微软雅黑" panose="020B0503020204020204" pitchFamily="34" charset="-122"/>
              <a:ea typeface="微软雅黑" panose="020B0503020204020204" pitchFamily="34" charset="-122"/>
            </a:endParaRPr>
          </a:p>
        </p:txBody>
      </p:sp>
      <p:sp>
        <p:nvSpPr>
          <p:cNvPr id="20" name="文本框 19"/>
          <p:cNvSpPr txBox="1"/>
          <p:nvPr>
            <p:custDataLst>
              <p:tags r:id="rId2"/>
            </p:custDataLst>
          </p:nvPr>
        </p:nvSpPr>
        <p:spPr>
          <a:xfrm>
            <a:off x="245948" y="790581"/>
            <a:ext cx="5022106" cy="337184"/>
          </a:xfrm>
          <a:prstGeom prst="snip1Rect">
            <a:avLst>
              <a:gd name="adj" fmla="val 0"/>
            </a:avLst>
          </a:prstGeom>
          <a:noFill/>
          <a:ln w="28575">
            <a:noFill/>
          </a:ln>
        </p:spPr>
        <p:txBody>
          <a:bodyPr wrap="square" rtlCol="0">
            <a:spAutoFit/>
          </a:bodyPr>
          <a:lstStyle/>
          <a:p>
            <a:r>
              <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rPr>
              <a:t>SIMPLEST EXAMPLES</a:t>
            </a:r>
            <a:endPar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endParaRPr>
          </a:p>
        </p:txBody>
      </p:sp>
      <p:pic>
        <p:nvPicPr>
          <p:cNvPr id="45" name="图片 44"/>
          <p:cNvPicPr>
            <a:picLocks noChangeAspect="1"/>
          </p:cNvPicPr>
          <p:nvPr>
            <p:custDataLst>
              <p:tags r:id="rId3"/>
            </p:custDataLst>
          </p:nvPr>
        </p:nvPicPr>
        <p:blipFill>
          <a:blip r:embed="rId4" cstate="hqprint">
            <a:clrChange>
              <a:clrFrom>
                <a:srgbClr val="FFFFFF"/>
              </a:clrFrom>
              <a:clrTo>
                <a:srgbClr val="FFFFFF">
                  <a:alpha val="0"/>
                </a:srgbClr>
              </a:clrTo>
            </a:clrChange>
            <a:duotone>
              <a:prstClr val="black"/>
              <a:srgbClr val="1C4372">
                <a:tint val="45000"/>
                <a:satMod val="400000"/>
              </a:srgbClr>
            </a:duotone>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tretch>
            <a:fillRect/>
          </a:stretch>
        </p:blipFill>
        <p:spPr>
          <a:xfrm>
            <a:off x="8349319" y="73944"/>
            <a:ext cx="3842681" cy="872054"/>
          </a:xfrm>
          <a:prstGeom prst="rect">
            <a:avLst/>
          </a:prstGeom>
        </p:spPr>
      </p:pic>
      <p:sp>
        <p:nvSpPr>
          <p:cNvPr id="2" name="文本框 1"/>
          <p:cNvSpPr txBox="1"/>
          <p:nvPr/>
        </p:nvSpPr>
        <p:spPr>
          <a:xfrm>
            <a:off x="676852" y="1254072"/>
            <a:ext cx="10362045" cy="829945"/>
          </a:xfrm>
          <a:prstGeom prst="rect">
            <a:avLst/>
          </a:prstGeom>
          <a:noFill/>
        </p:spPr>
        <p:txBody>
          <a:bodyPr wrap="square" rtlCol="0">
            <a:spAutoFit/>
          </a:bodyPr>
          <a:lstStyle/>
          <a:p>
            <a:r>
              <a:rPr lang="zh-CN" altLang="en-US" sz="2400" dirty="0">
                <a:solidFill>
                  <a:srgbClr val="1C4372"/>
                </a:solidFill>
                <a:latin typeface="微软雅黑" panose="020B0503020204020204" pitchFamily="34" charset="-122"/>
                <a:ea typeface="微软雅黑" panose="020B0503020204020204" pitchFamily="34" charset="-122"/>
              </a:rPr>
              <a:t>当</a:t>
            </a:r>
            <a:r>
              <a:rPr lang="en-US" altLang="zh-CN" sz="2400" dirty="0">
                <a:solidFill>
                  <a:srgbClr val="1C4372"/>
                </a:solidFill>
                <a:latin typeface="微软雅黑" panose="020B0503020204020204" pitchFamily="34" charset="-122"/>
                <a:ea typeface="微软雅黑" panose="020B0503020204020204" pitchFamily="34" charset="-122"/>
              </a:rPr>
              <a:t>a&lt;0.5</a:t>
            </a:r>
            <a:r>
              <a:rPr lang="zh-CN" altLang="en-US" sz="2400" dirty="0">
                <a:solidFill>
                  <a:srgbClr val="1C4372"/>
                </a:solidFill>
                <a:latin typeface="微软雅黑" panose="020B0503020204020204" pitchFamily="34" charset="-122"/>
                <a:ea typeface="微软雅黑" panose="020B0503020204020204" pitchFamily="34" charset="-122"/>
              </a:rPr>
              <a:t>时，面包师映射在相空间中面积会缩小</a:t>
            </a:r>
            <a:r>
              <a:rPr lang="zh-CN" altLang="en-US" sz="2400" dirty="0">
                <a:solidFill>
                  <a:srgbClr val="1C4372"/>
                </a:solidFill>
                <a:latin typeface="微软雅黑" panose="020B0503020204020204" pitchFamily="34" charset="-122"/>
                <a:ea typeface="微软雅黑" panose="020B0503020204020204" pitchFamily="34" charset="-122"/>
                <a:sym typeface="+mn-ea"/>
              </a:rPr>
              <a:t>。面包师映射中的吸引子</a:t>
            </a:r>
            <a:r>
              <a:rPr lang="en-US" altLang="zh-CN" sz="2400" dirty="0">
                <a:solidFill>
                  <a:srgbClr val="1C4372"/>
                </a:solidFill>
                <a:latin typeface="微软雅黑" panose="020B0503020204020204" pitchFamily="34" charset="-122"/>
                <a:ea typeface="微软雅黑" panose="020B0503020204020204" pitchFamily="34" charset="-122"/>
                <a:sym typeface="+mn-ea"/>
              </a:rPr>
              <a:t>A</a:t>
            </a:r>
            <a:r>
              <a:rPr lang="zh-CN" altLang="en-US" sz="2400" dirty="0">
                <a:solidFill>
                  <a:srgbClr val="1C4372"/>
                </a:solidFill>
                <a:latin typeface="微软雅黑" panose="020B0503020204020204" pitchFamily="34" charset="-122"/>
                <a:ea typeface="微软雅黑" panose="020B0503020204020204" pitchFamily="34" charset="-122"/>
                <a:sym typeface="+mn-ea"/>
              </a:rPr>
              <a:t>一定具有零面积。</a:t>
            </a:r>
            <a:endParaRPr lang="zh-CN" altLang="en-US" sz="2400" dirty="0">
              <a:solidFill>
                <a:srgbClr val="1C4372"/>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12"/>
          </p:nvPr>
        </p:nvSpPr>
        <p:spPr/>
        <p:txBody>
          <a:bodyPr/>
          <a:lstStyle/>
          <a:p>
            <a:fld id="{2111E15B-4652-4570-B762-7367D91DB9AE}" type="slidenum">
              <a:rPr lang="zh-CN" altLang="en-US" smtClean="0"/>
            </a:fld>
            <a:endParaRPr lang="zh-CN" altLang="en-US"/>
          </a:p>
        </p:txBody>
      </p:sp>
      <p:sp>
        <p:nvSpPr>
          <p:cNvPr id="4" name="文本框 3"/>
          <p:cNvSpPr txBox="1"/>
          <p:nvPr/>
        </p:nvSpPr>
        <p:spPr>
          <a:xfrm>
            <a:off x="676910" y="2197735"/>
            <a:ext cx="9880600" cy="829945"/>
          </a:xfrm>
          <a:prstGeom prst="rect">
            <a:avLst/>
          </a:prstGeom>
          <a:noFill/>
        </p:spPr>
        <p:txBody>
          <a:bodyPr wrap="square" rtlCol="0">
            <a:spAutoFit/>
          </a:bodyPr>
          <a:p>
            <a:r>
              <a:rPr lang="zh-CN" sz="2400" dirty="0">
                <a:solidFill>
                  <a:srgbClr val="1C4372"/>
                </a:solidFill>
                <a:latin typeface="微软雅黑" panose="020B0503020204020204" pitchFamily="34" charset="-122"/>
                <a:ea typeface="微软雅黑" panose="020B0503020204020204" pitchFamily="34" charset="-122"/>
              </a:rPr>
              <a:t>相比之下，当</a:t>
            </a:r>
            <a:r>
              <a:rPr lang="en-US" altLang="zh-CN" sz="2400" dirty="0">
                <a:solidFill>
                  <a:srgbClr val="1C4372"/>
                </a:solidFill>
                <a:latin typeface="微软雅黑" panose="020B0503020204020204" pitchFamily="34" charset="-122"/>
                <a:ea typeface="微软雅黑" panose="020B0503020204020204" pitchFamily="34" charset="-122"/>
              </a:rPr>
              <a:t>a=0.5</a:t>
            </a:r>
            <a:r>
              <a:rPr lang="zh-CN" altLang="en-US" sz="2400" dirty="0">
                <a:solidFill>
                  <a:srgbClr val="1C4372"/>
                </a:solidFill>
                <a:latin typeface="微软雅黑" panose="020B0503020204020204" pitchFamily="34" charset="-122"/>
                <a:ea typeface="微软雅黑" panose="020B0503020204020204" pitchFamily="34" charset="-122"/>
              </a:rPr>
              <a:t>时，面包师映射为</a:t>
            </a:r>
            <a:r>
              <a:rPr lang="zh-CN" altLang="en-US" sz="2400" b="1" dirty="0">
                <a:solidFill>
                  <a:srgbClr val="1C4372"/>
                </a:solidFill>
                <a:latin typeface="微软雅黑" panose="020B0503020204020204" pitchFamily="34" charset="-122"/>
                <a:ea typeface="微软雅黑" panose="020B0503020204020204" pitchFamily="34" charset="-122"/>
              </a:rPr>
              <a:t>保（面）积映射</a:t>
            </a:r>
            <a:r>
              <a:rPr lang="zh-CN" altLang="en-US" sz="2400" dirty="0">
                <a:solidFill>
                  <a:srgbClr val="1C4372"/>
                </a:solidFill>
                <a:latin typeface="微软雅黑" panose="020B0503020204020204" pitchFamily="34" charset="-122"/>
                <a:ea typeface="微软雅黑" panose="020B0503020204020204" pitchFamily="34" charset="-122"/>
              </a:rPr>
              <a:t>；此时正方形映射到它自己本身，并且长条之间没有间隙。</a:t>
            </a:r>
            <a:endParaRPr lang="zh-CN" altLang="en-US" sz="2400" dirty="0">
              <a:solidFill>
                <a:srgbClr val="1C4372"/>
              </a:solidFill>
              <a:latin typeface="微软雅黑" panose="020B0503020204020204" pitchFamily="34" charset="-122"/>
              <a:ea typeface="微软雅黑" panose="020B0503020204020204" pitchFamily="34" charset="-122"/>
            </a:endParaRPr>
          </a:p>
        </p:txBody>
      </p:sp>
      <p:sp>
        <p:nvSpPr>
          <p:cNvPr id="11" name="矩形 10"/>
          <p:cNvSpPr/>
          <p:nvPr/>
        </p:nvSpPr>
        <p:spPr>
          <a:xfrm>
            <a:off x="8218805" y="5528310"/>
            <a:ext cx="901700" cy="32004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2" name="矩形 11"/>
          <p:cNvSpPr/>
          <p:nvPr/>
        </p:nvSpPr>
        <p:spPr>
          <a:xfrm>
            <a:off x="4624070" y="5445125"/>
            <a:ext cx="2203450" cy="27368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6" name="文本框 5"/>
          <p:cNvSpPr txBox="1"/>
          <p:nvPr/>
        </p:nvSpPr>
        <p:spPr>
          <a:xfrm>
            <a:off x="676910" y="3235960"/>
            <a:ext cx="9880600" cy="1198880"/>
          </a:xfrm>
          <a:prstGeom prst="rect">
            <a:avLst/>
          </a:prstGeom>
          <a:noFill/>
        </p:spPr>
        <p:txBody>
          <a:bodyPr wrap="square" rtlCol="0">
            <a:spAutoFit/>
          </a:bodyPr>
          <a:p>
            <a:r>
              <a:rPr lang="zh-CN" altLang="en-US" sz="2400" dirty="0">
                <a:solidFill>
                  <a:srgbClr val="1C4372"/>
                </a:solidFill>
                <a:latin typeface="微软雅黑" panose="020B0503020204020204" pitchFamily="34" charset="-122"/>
                <a:ea typeface="微软雅黑" panose="020B0503020204020204" pitchFamily="34" charset="-122"/>
              </a:rPr>
              <a:t>一般地，如果映射或者流在相空间中收缩体积，就称其为</a:t>
            </a:r>
            <a:r>
              <a:rPr lang="zh-CN" altLang="en-US" sz="2400" b="1" dirty="0">
                <a:solidFill>
                  <a:srgbClr val="1C4372"/>
                </a:solidFill>
                <a:latin typeface="微软雅黑" panose="020B0503020204020204" pitchFamily="34" charset="-122"/>
                <a:ea typeface="微软雅黑" panose="020B0503020204020204" pitchFamily="34" charset="-122"/>
              </a:rPr>
              <a:t>耗散</a:t>
            </a:r>
            <a:r>
              <a:rPr lang="zh-CN" altLang="en-US" sz="2400" dirty="0">
                <a:solidFill>
                  <a:srgbClr val="1C4372"/>
                </a:solidFill>
                <a:latin typeface="微软雅黑" panose="020B0503020204020204" pitchFamily="34" charset="-122"/>
                <a:ea typeface="微软雅黑" panose="020B0503020204020204" pitchFamily="34" charset="-122"/>
              </a:rPr>
              <a:t>的。耗散系统通常出现在涉及摩擦力、黏性或者其他一些其他的能量耗散过程的物理状态模型中。相反地，</a:t>
            </a:r>
            <a:r>
              <a:rPr lang="zh-CN" altLang="en-US" sz="2400" b="1" dirty="0">
                <a:solidFill>
                  <a:srgbClr val="1C4372"/>
                </a:solidFill>
                <a:latin typeface="微软雅黑" panose="020B0503020204020204" pitchFamily="34" charset="-122"/>
                <a:ea typeface="微软雅黑" panose="020B0503020204020204" pitchFamily="34" charset="-122"/>
                <a:sym typeface="+mn-ea"/>
              </a:rPr>
              <a:t>保（面）积映射</a:t>
            </a:r>
            <a:r>
              <a:rPr lang="zh-CN" altLang="en-US" sz="2400" dirty="0">
                <a:solidFill>
                  <a:srgbClr val="1C4372"/>
                </a:solidFill>
                <a:latin typeface="微软雅黑" panose="020B0503020204020204" pitchFamily="34" charset="-122"/>
                <a:ea typeface="微软雅黑" panose="020B0503020204020204" pitchFamily="34" charset="-122"/>
                <a:sym typeface="+mn-ea"/>
              </a:rPr>
              <a:t>与保守系统密切相关。</a:t>
            </a:r>
            <a:endParaRPr lang="zh-CN" altLang="en-US" sz="2400" dirty="0">
              <a:solidFill>
                <a:srgbClr val="1C4372"/>
              </a:solidFill>
              <a:latin typeface="微软雅黑" panose="020B0503020204020204" pitchFamily="34" charset="-122"/>
              <a:ea typeface="微软雅黑" panose="020B0503020204020204" pitchFamily="34" charset="-122"/>
              <a:sym typeface="+mn-ea"/>
            </a:endParaRPr>
          </a:p>
        </p:txBody>
      </p:sp>
      <p:grpSp>
        <p:nvGrpSpPr>
          <p:cNvPr id="7" name="组合 6"/>
          <p:cNvGrpSpPr/>
          <p:nvPr/>
        </p:nvGrpSpPr>
        <p:grpSpPr>
          <a:xfrm>
            <a:off x="2067433" y="5029619"/>
            <a:ext cx="6459474" cy="1170077"/>
            <a:chOff x="2273503" y="4454109"/>
            <a:chExt cx="6459474" cy="1170077"/>
          </a:xfrm>
        </p:grpSpPr>
        <p:grpSp>
          <p:nvGrpSpPr>
            <p:cNvPr id="8" name="组合 34"/>
            <p:cNvGrpSpPr/>
            <p:nvPr/>
          </p:nvGrpSpPr>
          <p:grpSpPr bwMode="auto">
            <a:xfrm>
              <a:off x="2273503" y="4454109"/>
              <a:ext cx="1101633" cy="1104595"/>
              <a:chOff x="0" y="0"/>
              <a:chExt cx="1154113" cy="1155699"/>
            </a:xfrm>
            <a:solidFill>
              <a:schemeClr val="bg1">
                <a:lumMod val="65000"/>
              </a:schemeClr>
            </a:solidFill>
          </p:grpSpPr>
          <p:sp>
            <p:nvSpPr>
              <p:cNvPr id="13" name="Oval 30"/>
              <p:cNvSpPr>
                <a:spLocks noChangeArrowheads="1"/>
              </p:cNvSpPr>
              <p:nvPr/>
            </p:nvSpPr>
            <p:spPr bwMode="auto">
              <a:xfrm>
                <a:off x="0" y="0"/>
                <a:ext cx="1154113" cy="1155699"/>
              </a:xfrm>
              <a:prstGeom prst="ellipse">
                <a:avLst/>
              </a:prstGeom>
              <a:solidFill>
                <a:srgbClr val="1C4372"/>
              </a:solidFill>
              <a:ln w="63500">
                <a:solidFill>
                  <a:schemeClr val="bg1"/>
                </a:solidFill>
                <a:round/>
              </a:ln>
              <a:effectLst>
                <a:outerShdw blurRad="101600" dist="38100" dir="8100000" algn="tr" rotWithShape="0">
                  <a:prstClr val="black">
                    <a:alpha val="40000"/>
                  </a:prstClr>
                </a:outerShdw>
              </a:effectLst>
            </p:spPr>
            <p:txBody>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685">
                  <a:solidFill>
                    <a:schemeClr val="tx1"/>
                  </a:solidFill>
                  <a:latin typeface="微软雅黑" panose="020B0503020204020204" pitchFamily="34" charset="-122"/>
                </a:endParaRPr>
              </a:p>
            </p:txBody>
          </p:sp>
          <p:sp>
            <p:nvSpPr>
              <p:cNvPr id="21" name="Freeform 34"/>
              <p:cNvSpPr>
                <a:spLocks noEditPoints="1"/>
              </p:cNvSpPr>
              <p:nvPr/>
            </p:nvSpPr>
            <p:spPr bwMode="auto">
              <a:xfrm>
                <a:off x="266700" y="128587"/>
                <a:ext cx="638175" cy="868362"/>
              </a:xfrm>
              <a:custGeom>
                <a:avLst/>
                <a:gdLst>
                  <a:gd name="T0" fmla="*/ 128715 w 709"/>
                  <a:gd name="T1" fmla="*/ 322149 h 965"/>
                  <a:gd name="T2" fmla="*/ 196223 w 709"/>
                  <a:gd name="T3" fmla="*/ 480524 h 965"/>
                  <a:gd name="T4" fmla="*/ 251130 w 709"/>
                  <a:gd name="T5" fmla="*/ 607403 h 965"/>
                  <a:gd name="T6" fmla="*/ 374444 w 709"/>
                  <a:gd name="T7" fmla="*/ 611003 h 965"/>
                  <a:gd name="T8" fmla="*/ 401447 w 709"/>
                  <a:gd name="T9" fmla="*/ 560611 h 965"/>
                  <a:gd name="T10" fmla="*/ 469855 w 709"/>
                  <a:gd name="T11" fmla="*/ 432831 h 965"/>
                  <a:gd name="T12" fmla="*/ 319538 w 709"/>
                  <a:gd name="T13" fmla="*/ 132279 h 965"/>
                  <a:gd name="T14" fmla="*/ 264631 w 709"/>
                  <a:gd name="T15" fmla="*/ 650597 h 965"/>
                  <a:gd name="T16" fmla="*/ 201624 w 709"/>
                  <a:gd name="T17" fmla="*/ 578608 h 965"/>
                  <a:gd name="T18" fmla="*/ 135916 w 709"/>
                  <a:gd name="T19" fmla="*/ 455328 h 965"/>
                  <a:gd name="T20" fmla="*/ 319538 w 709"/>
                  <a:gd name="T21" fmla="*/ 91785 h 965"/>
                  <a:gd name="T22" fmla="*/ 503159 w 709"/>
                  <a:gd name="T23" fmla="*/ 455328 h 965"/>
                  <a:gd name="T24" fmla="*/ 436551 w 709"/>
                  <a:gd name="T25" fmla="*/ 578608 h 965"/>
                  <a:gd name="T26" fmla="*/ 374444 w 709"/>
                  <a:gd name="T27" fmla="*/ 650597 h 965"/>
                  <a:gd name="T28" fmla="*/ 228627 w 709"/>
                  <a:gd name="T29" fmla="*/ 778376 h 965"/>
                  <a:gd name="T30" fmla="*/ 383445 w 709"/>
                  <a:gd name="T31" fmla="*/ 807172 h 965"/>
                  <a:gd name="T32" fmla="*/ 383445 w 709"/>
                  <a:gd name="T33" fmla="*/ 748681 h 965"/>
                  <a:gd name="T34" fmla="*/ 246629 w 709"/>
                  <a:gd name="T35" fmla="*/ 796373 h 965"/>
                  <a:gd name="T36" fmla="*/ 395146 w 709"/>
                  <a:gd name="T37" fmla="*/ 796373 h 965"/>
                  <a:gd name="T38" fmla="*/ 413149 w 709"/>
                  <a:gd name="T39" fmla="*/ 778376 h 965"/>
                  <a:gd name="T40" fmla="*/ 228627 w 709"/>
                  <a:gd name="T41" fmla="*/ 685691 h 965"/>
                  <a:gd name="T42" fmla="*/ 413149 w 709"/>
                  <a:gd name="T43" fmla="*/ 778376 h 965"/>
                  <a:gd name="T44" fmla="*/ 411348 w 709"/>
                  <a:gd name="T45" fmla="*/ 362642 h 965"/>
                  <a:gd name="T46" fmla="*/ 349241 w 709"/>
                  <a:gd name="T47" fmla="*/ 424733 h 965"/>
                  <a:gd name="T48" fmla="*/ 288934 w 709"/>
                  <a:gd name="T49" fmla="*/ 424733 h 965"/>
                  <a:gd name="T50" fmla="*/ 226827 w 709"/>
                  <a:gd name="T51" fmla="*/ 362642 h 965"/>
                  <a:gd name="T52" fmla="*/ 226827 w 709"/>
                  <a:gd name="T53" fmla="*/ 302352 h 965"/>
                  <a:gd name="T54" fmla="*/ 288934 w 709"/>
                  <a:gd name="T55" fmla="*/ 239362 h 965"/>
                  <a:gd name="T56" fmla="*/ 349241 w 709"/>
                  <a:gd name="T57" fmla="*/ 239362 h 965"/>
                  <a:gd name="T58" fmla="*/ 411348 w 709"/>
                  <a:gd name="T59" fmla="*/ 302352 h 965"/>
                  <a:gd name="T60" fmla="*/ 612972 w 709"/>
                  <a:gd name="T61" fmla="*/ 293353 h 965"/>
                  <a:gd name="T62" fmla="*/ 580568 w 709"/>
                  <a:gd name="T63" fmla="*/ 322149 h 965"/>
                  <a:gd name="T64" fmla="*/ 612972 w 709"/>
                  <a:gd name="T65" fmla="*/ 341046 h 965"/>
                  <a:gd name="T66" fmla="*/ 612972 w 709"/>
                  <a:gd name="T67" fmla="*/ 293353 h 965"/>
                  <a:gd name="T68" fmla="*/ 542764 w 709"/>
                  <a:gd name="T69" fmla="*/ 127780 h 965"/>
                  <a:gd name="T70" fmla="*/ 509460 w 709"/>
                  <a:gd name="T71" fmla="*/ 94485 h 965"/>
                  <a:gd name="T72" fmla="*/ 518461 w 709"/>
                  <a:gd name="T73" fmla="*/ 152976 h 965"/>
                  <a:gd name="T74" fmla="*/ 342040 w 709"/>
                  <a:gd name="T75" fmla="*/ 61190 h 965"/>
                  <a:gd name="T76" fmla="*/ 318637 w 709"/>
                  <a:gd name="T77" fmla="*/ 0 h 965"/>
                  <a:gd name="T78" fmla="*/ 294335 w 709"/>
                  <a:gd name="T79" fmla="*/ 61190 h 965"/>
                  <a:gd name="T80" fmla="*/ 117014 w 709"/>
                  <a:gd name="T81" fmla="*/ 155675 h 965"/>
                  <a:gd name="T82" fmla="*/ 127815 w 709"/>
                  <a:gd name="T83" fmla="*/ 98084 h 965"/>
                  <a:gd name="T84" fmla="*/ 93611 w 709"/>
                  <a:gd name="T85" fmla="*/ 132279 h 965"/>
                  <a:gd name="T86" fmla="*/ 57607 w 709"/>
                  <a:gd name="T87" fmla="*/ 322149 h 965"/>
                  <a:gd name="T88" fmla="*/ 25203 w 709"/>
                  <a:gd name="T89" fmla="*/ 293353 h 965"/>
                  <a:gd name="T90" fmla="*/ 25203 w 709"/>
                  <a:gd name="T91" fmla="*/ 341046 h 965"/>
                  <a:gd name="T92" fmla="*/ 57607 w 709"/>
                  <a:gd name="T93" fmla="*/ 322149 h 9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09" h="965">
                    <a:moveTo>
                      <a:pt x="355" y="147"/>
                    </a:moveTo>
                    <a:cubicBezTo>
                      <a:pt x="238" y="147"/>
                      <a:pt x="143" y="241"/>
                      <a:pt x="143" y="358"/>
                    </a:cubicBezTo>
                    <a:cubicBezTo>
                      <a:pt x="143" y="414"/>
                      <a:pt x="187" y="481"/>
                      <a:pt x="188" y="481"/>
                    </a:cubicBezTo>
                    <a:cubicBezTo>
                      <a:pt x="197" y="496"/>
                      <a:pt x="210" y="519"/>
                      <a:pt x="218" y="534"/>
                    </a:cubicBezTo>
                    <a:lnTo>
                      <a:pt x="264" y="623"/>
                    </a:lnTo>
                    <a:cubicBezTo>
                      <a:pt x="272" y="639"/>
                      <a:pt x="279" y="662"/>
                      <a:pt x="279" y="675"/>
                    </a:cubicBezTo>
                    <a:cubicBezTo>
                      <a:pt x="279" y="675"/>
                      <a:pt x="284" y="679"/>
                      <a:pt x="294" y="679"/>
                    </a:cubicBezTo>
                    <a:lnTo>
                      <a:pt x="416" y="679"/>
                    </a:lnTo>
                    <a:cubicBezTo>
                      <a:pt x="425" y="679"/>
                      <a:pt x="430" y="675"/>
                      <a:pt x="431" y="674"/>
                    </a:cubicBezTo>
                    <a:cubicBezTo>
                      <a:pt x="430" y="662"/>
                      <a:pt x="437" y="639"/>
                      <a:pt x="446" y="623"/>
                    </a:cubicBezTo>
                    <a:lnTo>
                      <a:pt x="491" y="534"/>
                    </a:lnTo>
                    <a:cubicBezTo>
                      <a:pt x="499" y="519"/>
                      <a:pt x="513" y="495"/>
                      <a:pt x="522" y="481"/>
                    </a:cubicBezTo>
                    <a:cubicBezTo>
                      <a:pt x="537" y="458"/>
                      <a:pt x="566" y="402"/>
                      <a:pt x="566" y="358"/>
                    </a:cubicBezTo>
                    <a:cubicBezTo>
                      <a:pt x="566" y="241"/>
                      <a:pt x="471" y="147"/>
                      <a:pt x="355" y="147"/>
                    </a:cubicBezTo>
                    <a:close/>
                    <a:moveTo>
                      <a:pt x="416" y="723"/>
                    </a:moveTo>
                    <a:lnTo>
                      <a:pt x="294" y="723"/>
                    </a:lnTo>
                    <a:cubicBezTo>
                      <a:pt x="261" y="723"/>
                      <a:pt x="235" y="702"/>
                      <a:pt x="235" y="675"/>
                    </a:cubicBezTo>
                    <a:cubicBezTo>
                      <a:pt x="235" y="671"/>
                      <a:pt x="231" y="656"/>
                      <a:pt x="224" y="643"/>
                    </a:cubicBezTo>
                    <a:lnTo>
                      <a:pt x="179" y="554"/>
                    </a:lnTo>
                    <a:cubicBezTo>
                      <a:pt x="172" y="540"/>
                      <a:pt x="159" y="519"/>
                      <a:pt x="151" y="506"/>
                    </a:cubicBezTo>
                    <a:cubicBezTo>
                      <a:pt x="145" y="498"/>
                      <a:pt x="99" y="425"/>
                      <a:pt x="99" y="358"/>
                    </a:cubicBezTo>
                    <a:cubicBezTo>
                      <a:pt x="99" y="217"/>
                      <a:pt x="214" y="102"/>
                      <a:pt x="355" y="102"/>
                    </a:cubicBezTo>
                    <a:cubicBezTo>
                      <a:pt x="495" y="102"/>
                      <a:pt x="610" y="217"/>
                      <a:pt x="610" y="358"/>
                    </a:cubicBezTo>
                    <a:cubicBezTo>
                      <a:pt x="610" y="425"/>
                      <a:pt x="564" y="498"/>
                      <a:pt x="559" y="506"/>
                    </a:cubicBezTo>
                    <a:cubicBezTo>
                      <a:pt x="550" y="518"/>
                      <a:pt x="537" y="541"/>
                      <a:pt x="530" y="554"/>
                    </a:cubicBezTo>
                    <a:lnTo>
                      <a:pt x="485" y="643"/>
                    </a:lnTo>
                    <a:cubicBezTo>
                      <a:pt x="478" y="656"/>
                      <a:pt x="475" y="671"/>
                      <a:pt x="475" y="675"/>
                    </a:cubicBezTo>
                    <a:cubicBezTo>
                      <a:pt x="475" y="702"/>
                      <a:pt x="449" y="723"/>
                      <a:pt x="416" y="723"/>
                    </a:cubicBezTo>
                    <a:close/>
                    <a:moveTo>
                      <a:pt x="287" y="832"/>
                    </a:moveTo>
                    <a:cubicBezTo>
                      <a:pt x="269" y="832"/>
                      <a:pt x="254" y="846"/>
                      <a:pt x="254" y="865"/>
                    </a:cubicBezTo>
                    <a:cubicBezTo>
                      <a:pt x="254" y="883"/>
                      <a:pt x="269" y="897"/>
                      <a:pt x="287" y="897"/>
                    </a:cubicBezTo>
                    <a:lnTo>
                      <a:pt x="426" y="897"/>
                    </a:lnTo>
                    <a:cubicBezTo>
                      <a:pt x="444" y="897"/>
                      <a:pt x="459" y="883"/>
                      <a:pt x="459" y="865"/>
                    </a:cubicBezTo>
                    <a:cubicBezTo>
                      <a:pt x="459" y="846"/>
                      <a:pt x="444" y="832"/>
                      <a:pt x="426" y="832"/>
                    </a:cubicBezTo>
                    <a:lnTo>
                      <a:pt x="287" y="832"/>
                    </a:lnTo>
                    <a:close/>
                    <a:moveTo>
                      <a:pt x="274" y="885"/>
                    </a:moveTo>
                    <a:cubicBezTo>
                      <a:pt x="276" y="929"/>
                      <a:pt x="312" y="965"/>
                      <a:pt x="356" y="965"/>
                    </a:cubicBezTo>
                    <a:cubicBezTo>
                      <a:pt x="401" y="965"/>
                      <a:pt x="437" y="929"/>
                      <a:pt x="439" y="885"/>
                    </a:cubicBezTo>
                    <a:lnTo>
                      <a:pt x="274" y="885"/>
                    </a:lnTo>
                    <a:close/>
                    <a:moveTo>
                      <a:pt x="459" y="865"/>
                    </a:moveTo>
                    <a:lnTo>
                      <a:pt x="254" y="865"/>
                    </a:lnTo>
                    <a:lnTo>
                      <a:pt x="254" y="762"/>
                    </a:lnTo>
                    <a:lnTo>
                      <a:pt x="459" y="762"/>
                    </a:lnTo>
                    <a:lnTo>
                      <a:pt x="459" y="865"/>
                    </a:lnTo>
                    <a:close/>
                    <a:moveTo>
                      <a:pt x="491" y="369"/>
                    </a:moveTo>
                    <a:cubicBezTo>
                      <a:pt x="491" y="388"/>
                      <a:pt x="476" y="403"/>
                      <a:pt x="457" y="403"/>
                    </a:cubicBezTo>
                    <a:lnTo>
                      <a:pt x="388" y="403"/>
                    </a:lnTo>
                    <a:lnTo>
                      <a:pt x="388" y="472"/>
                    </a:lnTo>
                    <a:cubicBezTo>
                      <a:pt x="388" y="491"/>
                      <a:pt x="373" y="506"/>
                      <a:pt x="355" y="506"/>
                    </a:cubicBezTo>
                    <a:cubicBezTo>
                      <a:pt x="336" y="506"/>
                      <a:pt x="321" y="491"/>
                      <a:pt x="321" y="472"/>
                    </a:cubicBezTo>
                    <a:lnTo>
                      <a:pt x="321" y="403"/>
                    </a:lnTo>
                    <a:lnTo>
                      <a:pt x="252" y="403"/>
                    </a:lnTo>
                    <a:cubicBezTo>
                      <a:pt x="233" y="403"/>
                      <a:pt x="218" y="388"/>
                      <a:pt x="218" y="369"/>
                    </a:cubicBezTo>
                    <a:cubicBezTo>
                      <a:pt x="218" y="351"/>
                      <a:pt x="233" y="336"/>
                      <a:pt x="252" y="336"/>
                    </a:cubicBezTo>
                    <a:lnTo>
                      <a:pt x="321" y="336"/>
                    </a:lnTo>
                    <a:lnTo>
                      <a:pt x="321" y="266"/>
                    </a:lnTo>
                    <a:cubicBezTo>
                      <a:pt x="321" y="248"/>
                      <a:pt x="336" y="233"/>
                      <a:pt x="355" y="233"/>
                    </a:cubicBezTo>
                    <a:cubicBezTo>
                      <a:pt x="373" y="233"/>
                      <a:pt x="388" y="248"/>
                      <a:pt x="388" y="266"/>
                    </a:cubicBezTo>
                    <a:lnTo>
                      <a:pt x="388" y="336"/>
                    </a:lnTo>
                    <a:lnTo>
                      <a:pt x="457" y="336"/>
                    </a:lnTo>
                    <a:cubicBezTo>
                      <a:pt x="476" y="336"/>
                      <a:pt x="491" y="351"/>
                      <a:pt x="491" y="369"/>
                    </a:cubicBezTo>
                    <a:close/>
                    <a:moveTo>
                      <a:pt x="681" y="326"/>
                    </a:moveTo>
                    <a:lnTo>
                      <a:pt x="643" y="326"/>
                    </a:lnTo>
                    <a:cubicBezTo>
                      <a:pt x="644" y="336"/>
                      <a:pt x="645" y="347"/>
                      <a:pt x="645" y="358"/>
                    </a:cubicBezTo>
                    <a:cubicBezTo>
                      <a:pt x="645" y="365"/>
                      <a:pt x="644" y="372"/>
                      <a:pt x="643" y="379"/>
                    </a:cubicBezTo>
                    <a:lnTo>
                      <a:pt x="681" y="379"/>
                    </a:lnTo>
                    <a:cubicBezTo>
                      <a:pt x="696" y="379"/>
                      <a:pt x="709" y="367"/>
                      <a:pt x="709" y="352"/>
                    </a:cubicBezTo>
                    <a:cubicBezTo>
                      <a:pt x="709" y="338"/>
                      <a:pt x="696" y="326"/>
                      <a:pt x="681" y="326"/>
                    </a:cubicBezTo>
                    <a:close/>
                    <a:moveTo>
                      <a:pt x="576" y="170"/>
                    </a:moveTo>
                    <a:lnTo>
                      <a:pt x="603" y="142"/>
                    </a:lnTo>
                    <a:cubicBezTo>
                      <a:pt x="614" y="131"/>
                      <a:pt x="614" y="114"/>
                      <a:pt x="604" y="104"/>
                    </a:cubicBezTo>
                    <a:cubicBezTo>
                      <a:pt x="594" y="94"/>
                      <a:pt x="577" y="94"/>
                      <a:pt x="566" y="105"/>
                    </a:cubicBezTo>
                    <a:lnTo>
                      <a:pt x="538" y="132"/>
                    </a:lnTo>
                    <a:cubicBezTo>
                      <a:pt x="552" y="144"/>
                      <a:pt x="564" y="156"/>
                      <a:pt x="576" y="170"/>
                    </a:cubicBezTo>
                    <a:close/>
                    <a:moveTo>
                      <a:pt x="354" y="67"/>
                    </a:moveTo>
                    <a:cubicBezTo>
                      <a:pt x="363" y="67"/>
                      <a:pt x="372" y="68"/>
                      <a:pt x="380" y="68"/>
                    </a:cubicBezTo>
                    <a:lnTo>
                      <a:pt x="380" y="27"/>
                    </a:lnTo>
                    <a:cubicBezTo>
                      <a:pt x="380" y="12"/>
                      <a:pt x="368" y="0"/>
                      <a:pt x="354" y="0"/>
                    </a:cubicBezTo>
                    <a:cubicBezTo>
                      <a:pt x="339" y="0"/>
                      <a:pt x="327" y="12"/>
                      <a:pt x="327" y="27"/>
                    </a:cubicBezTo>
                    <a:lnTo>
                      <a:pt x="327" y="68"/>
                    </a:lnTo>
                    <a:cubicBezTo>
                      <a:pt x="336" y="68"/>
                      <a:pt x="345" y="67"/>
                      <a:pt x="354" y="67"/>
                    </a:cubicBezTo>
                    <a:close/>
                    <a:moveTo>
                      <a:pt x="130" y="173"/>
                    </a:moveTo>
                    <a:cubicBezTo>
                      <a:pt x="142" y="159"/>
                      <a:pt x="154" y="147"/>
                      <a:pt x="168" y="135"/>
                    </a:cubicBezTo>
                    <a:lnTo>
                      <a:pt x="142" y="109"/>
                    </a:lnTo>
                    <a:cubicBezTo>
                      <a:pt x="131" y="99"/>
                      <a:pt x="114" y="98"/>
                      <a:pt x="104" y="109"/>
                    </a:cubicBezTo>
                    <a:cubicBezTo>
                      <a:pt x="93" y="119"/>
                      <a:pt x="94" y="136"/>
                      <a:pt x="104" y="147"/>
                    </a:cubicBezTo>
                    <a:lnTo>
                      <a:pt x="130" y="173"/>
                    </a:lnTo>
                    <a:close/>
                    <a:moveTo>
                      <a:pt x="64" y="358"/>
                    </a:moveTo>
                    <a:cubicBezTo>
                      <a:pt x="64" y="347"/>
                      <a:pt x="64" y="336"/>
                      <a:pt x="66" y="326"/>
                    </a:cubicBezTo>
                    <a:lnTo>
                      <a:pt x="28" y="326"/>
                    </a:lnTo>
                    <a:cubicBezTo>
                      <a:pt x="13" y="326"/>
                      <a:pt x="0" y="338"/>
                      <a:pt x="0" y="352"/>
                    </a:cubicBezTo>
                    <a:cubicBezTo>
                      <a:pt x="0" y="367"/>
                      <a:pt x="13" y="379"/>
                      <a:pt x="28" y="379"/>
                    </a:cubicBezTo>
                    <a:lnTo>
                      <a:pt x="65" y="379"/>
                    </a:lnTo>
                    <a:cubicBezTo>
                      <a:pt x="64" y="372"/>
                      <a:pt x="64" y="365"/>
                      <a:pt x="64" y="35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530">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a:off x="3459013" y="4493236"/>
              <a:ext cx="5273964" cy="1130950"/>
              <a:chOff x="3459013" y="4501145"/>
              <a:chExt cx="5273964" cy="1118677"/>
            </a:xfrm>
          </p:grpSpPr>
          <p:sp>
            <p:nvSpPr>
              <p:cNvPr id="23" name="矩形: 圆角 2"/>
              <p:cNvSpPr/>
              <p:nvPr/>
            </p:nvSpPr>
            <p:spPr>
              <a:xfrm>
                <a:off x="3459013" y="4501145"/>
                <a:ext cx="5273964" cy="981694"/>
              </a:xfrm>
              <a:prstGeom prst="roundRect">
                <a:avLst/>
              </a:prstGeom>
              <a:solidFill>
                <a:schemeClr val="bg2"/>
              </a:solidFill>
              <a:ln w="25400">
                <a:solidFill>
                  <a:srgbClr val="1C4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3955553" y="4646881"/>
                <a:ext cx="4280883" cy="972941"/>
              </a:xfrm>
              <a:prstGeom prst="rect">
                <a:avLst/>
              </a:prstGeom>
              <a:noFill/>
            </p:spPr>
            <p:txBody>
              <a:bodyPr wrap="square" rtlCol="0">
                <a:spAutoFit/>
              </a:bodyPr>
              <a:lstStyle/>
              <a:p>
                <a:r>
                  <a:rPr lang="zh-CN" altLang="en-US" sz="2000" dirty="0">
                    <a:solidFill>
                      <a:srgbClr val="1C4372"/>
                    </a:solidFill>
                    <a:latin typeface="微软雅黑" panose="020B0503020204020204" pitchFamily="34" charset="-122"/>
                    <a:ea typeface="微软雅黑" panose="020B0503020204020204" pitchFamily="34" charset="-122"/>
                  </a:rPr>
                  <a:t>这种差别至关重要，因为保面映射不可能具有吸引子。</a:t>
                </a:r>
                <a:endParaRPr lang="zh-CN" altLang="en-US" sz="2000" dirty="0">
                  <a:solidFill>
                    <a:srgbClr val="1C4372"/>
                  </a:solidFill>
                  <a:latin typeface="微软雅黑" panose="020B0503020204020204" pitchFamily="34" charset="-122"/>
                  <a:ea typeface="微软雅黑" panose="020B0503020204020204" pitchFamily="34" charset="-122"/>
                </a:endParaRPr>
              </a:p>
              <a:p>
                <a:endParaRPr lang="zh-CN" altLang="en-US" dirty="0"/>
              </a:p>
            </p:txBody>
          </p:sp>
        </p:grpSp>
      </p:gr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50" fill="hold"/>
                                        <p:tgtEl>
                                          <p:spTgt spid="19"/>
                                        </p:tgtEl>
                                        <p:attrNameLst>
                                          <p:attrName>ppt_x</p:attrName>
                                        </p:attrNameLst>
                                      </p:cBhvr>
                                      <p:tavLst>
                                        <p:tav tm="0">
                                          <p:val>
                                            <p:strVal val="0-#ppt_w/2"/>
                                          </p:val>
                                        </p:tav>
                                        <p:tav tm="100000">
                                          <p:val>
                                            <p:strVal val="#ppt_x"/>
                                          </p:val>
                                        </p:tav>
                                      </p:tavLst>
                                    </p:anim>
                                    <p:anim calcmode="lin" valueType="num">
                                      <p:cBhvr additive="base">
                                        <p:cTn id="8" dur="25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250" fill="hold"/>
                                        <p:tgtEl>
                                          <p:spTgt spid="20"/>
                                        </p:tgtEl>
                                        <p:attrNameLst>
                                          <p:attrName>ppt_x</p:attrName>
                                        </p:attrNameLst>
                                      </p:cBhvr>
                                      <p:tavLst>
                                        <p:tav tm="0">
                                          <p:val>
                                            <p:strVal val="0-#ppt_w/2"/>
                                          </p:val>
                                        </p:tav>
                                        <p:tav tm="100000">
                                          <p:val>
                                            <p:strVal val="#ppt_x"/>
                                          </p:val>
                                        </p:tav>
                                      </p:tavLst>
                                    </p:anim>
                                    <p:anim calcmode="lin" valueType="num">
                                      <p:cBhvr additive="base">
                                        <p:cTn id="12" dur="25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250" fill="hold"/>
                                        <p:tgtEl>
                                          <p:spTgt spid="18"/>
                                        </p:tgtEl>
                                        <p:attrNameLst>
                                          <p:attrName>ppt_x</p:attrName>
                                        </p:attrNameLst>
                                      </p:cBhvr>
                                      <p:tavLst>
                                        <p:tav tm="0">
                                          <p:val>
                                            <p:strVal val="1+#ppt_w/2"/>
                                          </p:val>
                                        </p:tav>
                                        <p:tav tm="100000">
                                          <p:val>
                                            <p:strVal val="#ppt_x"/>
                                          </p:val>
                                        </p:tav>
                                      </p:tavLst>
                                    </p:anim>
                                    <p:anim calcmode="lin" valueType="num">
                                      <p:cBhvr additive="base">
                                        <p:cTn id="16" dur="25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250" fill="hold"/>
                                        <p:tgtEl>
                                          <p:spTgt spid="45"/>
                                        </p:tgtEl>
                                        <p:attrNameLst>
                                          <p:attrName>ppt_x</p:attrName>
                                        </p:attrNameLst>
                                      </p:cBhvr>
                                      <p:tavLst>
                                        <p:tav tm="0">
                                          <p:val>
                                            <p:strVal val="1+#ppt_w/2"/>
                                          </p:val>
                                        </p:tav>
                                        <p:tav tm="100000">
                                          <p:val>
                                            <p:strVal val="#ppt_x"/>
                                          </p:val>
                                        </p:tav>
                                      </p:tavLst>
                                    </p:anim>
                                    <p:anim calcmode="lin" valueType="num">
                                      <p:cBhvr additive="base">
                                        <p:cTn id="20" dur="2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0-#ppt_w/2"/>
                                          </p:val>
                                        </p:tav>
                                        <p:tav tm="100000">
                                          <p:val>
                                            <p:strVal val="#ppt_x"/>
                                          </p:val>
                                        </p:tav>
                                      </p:tavLst>
                                    </p:anim>
                                    <p:anim calcmode="lin" valueType="num">
                                      <p:cBhvr additive="base">
                                        <p:cTn id="26"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0-#ppt_w/2"/>
                                          </p:val>
                                        </p:tav>
                                        <p:tav tm="100000">
                                          <p:val>
                                            <p:strVal val="#ppt_x"/>
                                          </p:val>
                                        </p:tav>
                                      </p:tavLst>
                                    </p:anim>
                                    <p:anim calcmode="lin" valueType="num">
                                      <p:cBhvr additive="base">
                                        <p:cTn id="3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0-#ppt_w/2"/>
                                          </p:val>
                                        </p:tav>
                                        <p:tav tm="100000">
                                          <p:val>
                                            <p:strVal val="#ppt_x"/>
                                          </p:val>
                                        </p:tav>
                                      </p:tavLst>
                                    </p:anim>
                                    <p:anim calcmode="lin" valueType="num">
                                      <p:cBhvr additive="base">
                                        <p:cTn id="3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anim calcmode="lin" valueType="num">
                                      <p:cBhvr>
                                        <p:cTn id="44" dur="500" fill="hold"/>
                                        <p:tgtEl>
                                          <p:spTgt spid="7"/>
                                        </p:tgtEl>
                                        <p:attrNameLst>
                                          <p:attrName>ppt_x</p:attrName>
                                        </p:attrNameLst>
                                      </p:cBhvr>
                                      <p:tavLst>
                                        <p:tav tm="0">
                                          <p:val>
                                            <p:strVal val="#ppt_x"/>
                                          </p:val>
                                        </p:tav>
                                        <p:tav tm="100000">
                                          <p:val>
                                            <p:strVal val="#ppt_x"/>
                                          </p:val>
                                        </p:tav>
                                      </p:tavLst>
                                    </p:anim>
                                    <p:anim calcmode="lin" valueType="num">
                                      <p:cBhvr>
                                        <p:cTn id="45"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 grpId="0"/>
      <p:bldP spid="4"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70743"/>
            <a:ext cx="12192000" cy="3316514"/>
          </a:xfrm>
          <a:prstGeom prst="rect">
            <a:avLst/>
          </a:prstGeom>
          <a:solidFill>
            <a:srgbClr val="1C43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69"/>
          <p:cNvGrpSpPr/>
          <p:nvPr/>
        </p:nvGrpSpPr>
        <p:grpSpPr>
          <a:xfrm>
            <a:off x="9118600" y="1366157"/>
            <a:ext cx="3073400" cy="177800"/>
            <a:chOff x="9118600" y="1366157"/>
            <a:chExt cx="3073400" cy="177800"/>
          </a:xfrm>
        </p:grpSpPr>
        <p:cxnSp>
          <p:nvCxnSpPr>
            <p:cNvPr id="66" name="直接连接符 65"/>
            <p:cNvCxnSpPr/>
            <p:nvPr/>
          </p:nvCxnSpPr>
          <p:spPr>
            <a:xfrm>
              <a:off x="9118600" y="1366157"/>
              <a:ext cx="3073400" cy="0"/>
            </a:xfrm>
            <a:prstGeom prst="line">
              <a:avLst/>
            </a:prstGeom>
            <a:ln w="19050">
              <a:solidFill>
                <a:srgbClr val="1C4372"/>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10248900" y="1543957"/>
              <a:ext cx="1943100" cy="0"/>
            </a:xfrm>
            <a:prstGeom prst="line">
              <a:avLst/>
            </a:prstGeom>
            <a:ln w="19050">
              <a:solidFill>
                <a:srgbClr val="1C4372"/>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flipV="1">
            <a:off x="0" y="5315857"/>
            <a:ext cx="3073400" cy="177800"/>
            <a:chOff x="0" y="5315857"/>
            <a:chExt cx="3073400" cy="177800"/>
          </a:xfrm>
        </p:grpSpPr>
        <p:cxnSp>
          <p:nvCxnSpPr>
            <p:cNvPr id="68" name="直接连接符 67"/>
            <p:cNvCxnSpPr/>
            <p:nvPr/>
          </p:nvCxnSpPr>
          <p:spPr>
            <a:xfrm flipH="1">
              <a:off x="0" y="5315857"/>
              <a:ext cx="3073400" cy="0"/>
            </a:xfrm>
            <a:prstGeom prst="line">
              <a:avLst/>
            </a:prstGeom>
            <a:ln w="19050">
              <a:solidFill>
                <a:srgbClr val="1C4372"/>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0" y="5493657"/>
              <a:ext cx="1943100" cy="0"/>
            </a:xfrm>
            <a:prstGeom prst="line">
              <a:avLst/>
            </a:prstGeom>
            <a:ln w="19050">
              <a:solidFill>
                <a:srgbClr val="1C4372"/>
              </a:solidFill>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1878403" y="2139511"/>
            <a:ext cx="3599542" cy="2277573"/>
            <a:chOff x="1878403" y="2139511"/>
            <a:chExt cx="3599542" cy="2277573"/>
          </a:xfrm>
        </p:grpSpPr>
        <p:grpSp>
          <p:nvGrpSpPr>
            <p:cNvPr id="2" name="组合 1"/>
            <p:cNvGrpSpPr/>
            <p:nvPr/>
          </p:nvGrpSpPr>
          <p:grpSpPr>
            <a:xfrm>
              <a:off x="1878403" y="2933057"/>
              <a:ext cx="3599542" cy="1484027"/>
              <a:chOff x="4296229" y="2225172"/>
              <a:chExt cx="3599542" cy="1484027"/>
            </a:xfrm>
          </p:grpSpPr>
          <p:sp>
            <p:nvSpPr>
              <p:cNvPr id="49" name="矩形 48"/>
              <p:cNvSpPr/>
              <p:nvPr/>
            </p:nvSpPr>
            <p:spPr>
              <a:xfrm>
                <a:off x="4886962" y="2225172"/>
                <a:ext cx="2418080" cy="1276350"/>
              </a:xfrm>
              <a:prstGeom prst="rect">
                <a:avLst/>
              </a:prstGeom>
            </p:spPr>
            <p:txBody>
              <a:bodyPr wrap="none">
                <a:spAutoFit/>
              </a:bodyPr>
              <a:lstStyle/>
              <a:p>
                <a:pPr algn="ctr">
                  <a:lnSpc>
                    <a:spcPct val="175000"/>
                  </a:lnSpc>
                </a:pPr>
                <a:r>
                  <a:rPr lang="zh-CN" altLang="en-US" sz="4400" dirty="0">
                    <a:solidFill>
                      <a:schemeClr val="bg1"/>
                    </a:solidFill>
                    <a:latin typeface="微软雅黑" panose="020B0503020204020204" pitchFamily="34" charset="-122"/>
                    <a:ea typeface="微软雅黑" panose="020B0503020204020204" pitchFamily="34" charset="-122"/>
                  </a:rPr>
                  <a:t>埃农映射</a:t>
                </a:r>
                <a:endParaRPr lang="zh-CN" altLang="en-US" sz="4400" dirty="0">
                  <a:solidFill>
                    <a:schemeClr val="bg1"/>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4296229" y="3310419"/>
                <a:ext cx="3599542" cy="398780"/>
              </a:xfrm>
              <a:prstGeom prst="rect">
                <a:avLst/>
              </a:prstGeom>
              <a:noFill/>
            </p:spPr>
            <p:txBody>
              <a:bodyPr wrap="square" rtlCol="0">
                <a:spAutoFit/>
              </a:bodyPr>
              <a:lstStyle>
                <a:defPPr>
                  <a:defRPr lang="zh-CN"/>
                </a:defPPr>
                <a:lvl1pPr algn="ctr">
                  <a:defRPr sz="6000" b="1">
                    <a:blipFill dpi="0" rotWithShape="1">
                      <a:blip r:embed="rId1"/>
                      <a:srcRect/>
                      <a:stretch>
                        <a:fillRect/>
                      </a:stretch>
                    </a:blipFill>
                  </a:defRPr>
                </a:lvl1pPr>
              </a:lstStyle>
              <a:p>
                <a:r>
                  <a:rPr lang="en-US" altLang="zh-CN" sz="2000" b="0" dirty="0">
                    <a:solidFill>
                      <a:schemeClr val="bg1"/>
                    </a:solidFill>
                    <a:latin typeface="Arial" panose="020B0604020202020204" pitchFamily="34" charset="0"/>
                    <a:ea typeface="方正宋刻本秀楷简体" panose="02000000000000000000" pitchFamily="2" charset="-122"/>
                    <a:cs typeface="Arial" panose="020B0604020202020204" pitchFamily="34" charset="0"/>
                  </a:rPr>
                  <a:t>HENON MAP</a:t>
                </a:r>
                <a:endParaRPr lang="en-US" altLang="zh-CN" sz="2000" b="0" dirty="0">
                  <a:solidFill>
                    <a:schemeClr val="bg1"/>
                  </a:solidFill>
                  <a:latin typeface="Arial" panose="020B0604020202020204" pitchFamily="34" charset="0"/>
                  <a:ea typeface="方正宋刻本秀楷简体" panose="02000000000000000000" pitchFamily="2" charset="-122"/>
                  <a:cs typeface="Arial" panose="020B0604020202020204" pitchFamily="34" charset="0"/>
                </a:endParaRPr>
              </a:p>
            </p:txBody>
          </p:sp>
        </p:grpSp>
        <p:sp>
          <p:nvSpPr>
            <p:cNvPr id="24" name="文本框 23"/>
            <p:cNvSpPr txBox="1"/>
            <p:nvPr/>
          </p:nvSpPr>
          <p:spPr>
            <a:xfrm>
              <a:off x="3047491" y="2139511"/>
              <a:ext cx="1261362" cy="14452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800" b="0" i="0" u="none" strike="noStrike" kern="1200" cap="none" spc="0" normalizeH="0" baseline="0" noProof="0" dirty="0">
                  <a:ln>
                    <a:noFill/>
                  </a:ln>
                  <a:solidFill>
                    <a:prstClr val="white"/>
                  </a:solidFill>
                  <a:effectLst/>
                  <a:uLnTx/>
                  <a:uFillTx/>
                  <a:latin typeface="Agency FB" panose="020B0503020202020204" pitchFamily="34" charset="0"/>
                  <a:ea typeface="宋体" panose="02010600030101010101" pitchFamily="2" charset="-122"/>
                  <a:cs typeface="+mn-cs"/>
                </a:rPr>
                <a:t>02</a:t>
              </a:r>
              <a:endParaRPr kumimoji="0" lang="zh-CN" altLang="en-US" sz="8800" b="0" i="0" u="none" strike="noStrike" kern="1200" cap="none" spc="0" normalizeH="0" baseline="0" noProof="0" dirty="0">
                <a:ln>
                  <a:noFill/>
                </a:ln>
                <a:solidFill>
                  <a:prstClr val="white"/>
                </a:solidFill>
                <a:effectLst/>
                <a:uLnTx/>
                <a:uFillTx/>
                <a:latin typeface="Agency FB" panose="020B0503020202020204" pitchFamily="34" charset="0"/>
                <a:ea typeface="宋体" panose="02010600030101010101" pitchFamily="2" charset="-122"/>
                <a:cs typeface="+mn-cs"/>
              </a:endParaRPr>
            </a:p>
          </p:txBody>
        </p:sp>
      </p:grpSp>
      <p:sp>
        <p:nvSpPr>
          <p:cNvPr id="8" name="灯片编号占位符 7"/>
          <p:cNvSpPr>
            <a:spLocks noGrp="1"/>
          </p:cNvSpPr>
          <p:nvPr>
            <p:ph type="sldNum" sz="quarter" idx="12"/>
          </p:nvPr>
        </p:nvSpPr>
        <p:spPr/>
        <p:txBody>
          <a:bodyPr/>
          <a:lstStyle/>
          <a:p>
            <a:fld id="{2111E15B-4652-4570-B762-7367D91DB9AE}" type="slidenum">
              <a:rPr lang="zh-CN" altLang="en-US" smtClean="0"/>
            </a:fld>
            <a:endParaRPr lang="zh-CN" altLang="en-US"/>
          </a:p>
        </p:txBody>
      </p:sp>
      <p:grpSp>
        <p:nvGrpSpPr>
          <p:cNvPr id="9" name="组合 8"/>
          <p:cNvGrpSpPr/>
          <p:nvPr/>
        </p:nvGrpSpPr>
        <p:grpSpPr>
          <a:xfrm>
            <a:off x="7308669" y="2479820"/>
            <a:ext cx="4056739" cy="1498213"/>
            <a:chOff x="7318829" y="2477280"/>
            <a:chExt cx="4056739" cy="1498213"/>
          </a:xfrm>
        </p:grpSpPr>
        <p:grpSp>
          <p:nvGrpSpPr>
            <p:cNvPr id="10" name="组合 9"/>
            <p:cNvGrpSpPr/>
            <p:nvPr/>
          </p:nvGrpSpPr>
          <p:grpSpPr>
            <a:xfrm>
              <a:off x="7318829" y="2862786"/>
              <a:ext cx="3599541" cy="1112707"/>
              <a:chOff x="5963504" y="2828834"/>
              <a:chExt cx="3831773" cy="1112707"/>
            </a:xfrm>
          </p:grpSpPr>
          <p:grpSp>
            <p:nvGrpSpPr>
              <p:cNvPr id="11" name="组合 10"/>
              <p:cNvGrpSpPr/>
              <p:nvPr/>
            </p:nvGrpSpPr>
            <p:grpSpPr>
              <a:xfrm>
                <a:off x="5963504" y="2828834"/>
                <a:ext cx="3831772" cy="1112707"/>
                <a:chOff x="4496070" y="4572097"/>
                <a:chExt cx="3353494" cy="1112707"/>
              </a:xfrm>
            </p:grpSpPr>
            <p:sp>
              <p:nvSpPr>
                <p:cNvPr id="12" name="文本框 11"/>
                <p:cNvSpPr txBox="1"/>
                <p:nvPr/>
              </p:nvSpPr>
              <p:spPr>
                <a:xfrm>
                  <a:off x="4496070" y="4572097"/>
                  <a:ext cx="3353494" cy="460375"/>
                </a:xfrm>
                <a:prstGeom prst="rect">
                  <a:avLst/>
                </a:prstGeom>
                <a:noFill/>
              </p:spPr>
              <p:txBody>
                <a:bodyPr wrap="square" rtlCol="0">
                  <a:spAutoFit/>
                </a:bodyPr>
                <a:lstStyle>
                  <a:defPPr>
                    <a:defRPr lang="zh-CN"/>
                  </a:defPPr>
                  <a:lvl1pPr algn="ctr">
                    <a:defRPr sz="6000" b="1">
                      <a:blipFill dpi="0" rotWithShape="1">
                        <a:blip r:embed="rId1"/>
                        <a:srcRect/>
                        <a:stretch>
                          <a:fillRect/>
                        </a:stretch>
                      </a:blipFill>
                    </a:defRPr>
                  </a:lvl1pPr>
                </a:lstStyle>
                <a:p>
                  <a:pPr marL="457200" indent="-457200" algn="l">
                    <a:buFont typeface="+mj-lt"/>
                    <a:buAutoNum type="arabicPeriod"/>
                  </a:pPr>
                  <a:r>
                    <a:rPr lang="zh-CN" sz="2400" b="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埃农映射基本性质</a:t>
                  </a:r>
                  <a:endParaRPr lang="zh-CN" sz="2400" b="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文本框 12"/>
                <p:cNvSpPr txBox="1"/>
                <p:nvPr/>
              </p:nvSpPr>
              <p:spPr>
                <a:xfrm>
                  <a:off x="4496070" y="5224429"/>
                  <a:ext cx="3090342" cy="460375"/>
                </a:xfrm>
                <a:prstGeom prst="rect">
                  <a:avLst/>
                </a:prstGeom>
                <a:noFill/>
              </p:spPr>
              <p:txBody>
                <a:bodyPr wrap="square" rtlCol="0">
                  <a:spAutoFit/>
                </a:bodyPr>
                <a:lstStyle>
                  <a:defPPr>
                    <a:defRPr lang="zh-CN"/>
                  </a:defPPr>
                  <a:lvl1pPr algn="ctr">
                    <a:defRPr sz="6000" b="1">
                      <a:blipFill dpi="0" rotWithShape="1">
                        <a:blip r:embed="rId1"/>
                        <a:srcRect/>
                        <a:stretch>
                          <a:fillRect/>
                        </a:stretch>
                      </a:blipFill>
                    </a:defRPr>
                  </a:lvl1pPr>
                </a:lstStyle>
                <a:p>
                  <a:pPr marL="457200" indent="-457200" algn="l">
                    <a:buFont typeface="+mj-lt"/>
                    <a:buAutoNum type="arabicPeriod" startAt="3"/>
                  </a:pPr>
                  <a:r>
                    <a:rPr lang="zh-CN" altLang="en-US" sz="2400" b="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鞍点的不稳定流形</a:t>
                  </a:r>
                  <a:endParaRPr lang="zh-CN" altLang="en-US" sz="2400" b="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4" name="文本框 13"/>
              <p:cNvSpPr txBox="1"/>
              <p:nvPr/>
            </p:nvSpPr>
            <p:spPr>
              <a:xfrm>
                <a:off x="5963505" y="3161835"/>
                <a:ext cx="3831772" cy="460375"/>
              </a:xfrm>
              <a:prstGeom prst="rect">
                <a:avLst/>
              </a:prstGeom>
              <a:noFill/>
            </p:spPr>
            <p:txBody>
              <a:bodyPr wrap="square" rtlCol="0">
                <a:spAutoFit/>
              </a:bodyPr>
              <a:lstStyle>
                <a:defPPr>
                  <a:defRPr lang="zh-CN"/>
                </a:defPPr>
                <a:lvl1pPr algn="ctr">
                  <a:defRPr sz="6000" b="1">
                    <a:blipFill dpi="0" rotWithShape="1">
                      <a:blip r:embed="rId1"/>
                      <a:srcRect/>
                      <a:stretch>
                        <a:fillRect/>
                      </a:stretch>
                    </a:blipFill>
                  </a:defRPr>
                </a:lvl1pPr>
              </a:lstStyle>
              <a:p>
                <a:pPr marL="457200" indent="-457200" algn="l">
                  <a:buFont typeface="+mj-lt"/>
                  <a:buAutoNum type="arabicPeriod" startAt="2"/>
                </a:pPr>
                <a:r>
                  <a:rPr lang="zh-CN" sz="2400" b="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奇怪吸引子的放大</a:t>
                </a:r>
                <a:endParaRPr lang="zh-CN" sz="2400" b="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5" name="文本框 14"/>
            <p:cNvSpPr txBox="1"/>
            <p:nvPr/>
          </p:nvSpPr>
          <p:spPr>
            <a:xfrm>
              <a:off x="7776028" y="2477280"/>
              <a:ext cx="3599540" cy="460375"/>
            </a:xfrm>
            <a:prstGeom prst="rect">
              <a:avLst/>
            </a:prstGeom>
            <a:noFill/>
          </p:spPr>
          <p:txBody>
            <a:bodyPr wrap="square" rtlCol="0">
              <a:spAutoFit/>
            </a:bodyPr>
            <a:lstStyle>
              <a:defPPr>
                <a:defRPr lang="zh-CN"/>
              </a:defPPr>
              <a:lvl1pPr algn="ctr">
                <a:defRPr sz="6000" b="1">
                  <a:blipFill dpi="0" rotWithShape="1">
                    <a:blip r:embed="rId1"/>
                    <a:srcRect/>
                    <a:stretch>
                      <a:fillRect/>
                    </a:stretch>
                  </a:blipFill>
                </a:defRPr>
              </a:lvl1pPr>
            </a:lstStyle>
            <a:p>
              <a:pPr algn="l"/>
              <a:r>
                <a:rPr lang="zh-CN" altLang="en-US" sz="2400" b="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本节主要内容：</a:t>
              </a:r>
              <a:endParaRPr lang="en-US" altLang="zh-CN" sz="2400" b="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250" fill="hold"/>
                                        <p:tgtEl>
                                          <p:spTgt spid="3"/>
                                        </p:tgtEl>
                                        <p:attrNameLst>
                                          <p:attrName>ppt_x</p:attrName>
                                        </p:attrNameLst>
                                      </p:cBhvr>
                                      <p:tavLst>
                                        <p:tav tm="0">
                                          <p:val>
                                            <p:strVal val="0-#ppt_w/2"/>
                                          </p:val>
                                        </p:tav>
                                        <p:tav tm="100000">
                                          <p:val>
                                            <p:strVal val="#ppt_x"/>
                                          </p:val>
                                        </p:tav>
                                      </p:tavLst>
                                    </p:anim>
                                    <p:anim calcmode="lin" valueType="num">
                                      <p:cBhvr additive="base">
                                        <p:cTn id="12" dur="25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70"/>
                                        </p:tgtEl>
                                        <p:attrNameLst>
                                          <p:attrName>style.visibility</p:attrName>
                                        </p:attrNameLst>
                                      </p:cBhvr>
                                      <p:to>
                                        <p:strVal val="visible"/>
                                      </p:to>
                                    </p:set>
                                    <p:anim calcmode="lin" valueType="num">
                                      <p:cBhvr additive="base">
                                        <p:cTn id="15" dur="250" fill="hold"/>
                                        <p:tgtEl>
                                          <p:spTgt spid="70"/>
                                        </p:tgtEl>
                                        <p:attrNameLst>
                                          <p:attrName>ppt_x</p:attrName>
                                        </p:attrNameLst>
                                      </p:cBhvr>
                                      <p:tavLst>
                                        <p:tav tm="0">
                                          <p:val>
                                            <p:strVal val="1+#ppt_w/2"/>
                                          </p:val>
                                        </p:tav>
                                        <p:tav tm="100000">
                                          <p:val>
                                            <p:strVal val="#ppt_x"/>
                                          </p:val>
                                        </p:tav>
                                      </p:tavLst>
                                    </p:anim>
                                    <p:anim calcmode="lin" valueType="num">
                                      <p:cBhvr additive="base">
                                        <p:cTn id="16" dur="250" fill="hold"/>
                                        <p:tgtEl>
                                          <p:spTgt spid="70"/>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p:cTn id="20" dur="250" fill="hold"/>
                                        <p:tgtEl>
                                          <p:spTgt spid="6"/>
                                        </p:tgtEl>
                                        <p:attrNameLst>
                                          <p:attrName>ppt_w</p:attrName>
                                        </p:attrNameLst>
                                      </p:cBhvr>
                                      <p:tavLst>
                                        <p:tav tm="0">
                                          <p:val>
                                            <p:fltVal val="0"/>
                                          </p:val>
                                        </p:tav>
                                        <p:tav tm="100000">
                                          <p:val>
                                            <p:strVal val="#ppt_w"/>
                                          </p:val>
                                        </p:tav>
                                      </p:tavLst>
                                    </p:anim>
                                    <p:anim calcmode="lin" valueType="num">
                                      <p:cBhvr>
                                        <p:cTn id="21" dur="250" fill="hold"/>
                                        <p:tgtEl>
                                          <p:spTgt spid="6"/>
                                        </p:tgtEl>
                                        <p:attrNameLst>
                                          <p:attrName>ppt_h</p:attrName>
                                        </p:attrNameLst>
                                      </p:cBhvr>
                                      <p:tavLst>
                                        <p:tav tm="0">
                                          <p:val>
                                            <p:fltVal val="0"/>
                                          </p:val>
                                        </p:tav>
                                        <p:tav tm="100000">
                                          <p:val>
                                            <p:strVal val="#ppt_h"/>
                                          </p:val>
                                        </p:tav>
                                      </p:tavLst>
                                    </p:anim>
                                    <p:animEffect transition="in" filter="fade">
                                      <p:cBhvr>
                                        <p:cTn id="22" dur="250"/>
                                        <p:tgtEl>
                                          <p:spTgt spid="6"/>
                                        </p:tgtEl>
                                      </p:cBhvr>
                                    </p:animEffect>
                                  </p:childTnLst>
                                </p:cTn>
                              </p:par>
                            </p:childTnLst>
                          </p:cTn>
                        </p:par>
                        <p:par>
                          <p:cTn id="23" fill="hold">
                            <p:stCondLst>
                              <p:cond delay="1000"/>
                            </p:stCondLst>
                            <p:childTnLst>
                              <p:par>
                                <p:cTn id="24" presetID="22" presetClass="entr" presetSubtype="8"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nvCxnSpPr>
        <p:spPr>
          <a:xfrm>
            <a:off x="342900" y="816622"/>
            <a:ext cx="11506200" cy="0"/>
          </a:xfrm>
          <a:prstGeom prst="line">
            <a:avLst/>
          </a:prstGeom>
          <a:ln w="28575">
            <a:solidFill>
              <a:srgbClr val="1C4372"/>
            </a:solidFill>
          </a:ln>
        </p:spPr>
        <p:style>
          <a:lnRef idx="1">
            <a:schemeClr val="accent1"/>
          </a:lnRef>
          <a:fillRef idx="0">
            <a:schemeClr val="accent1"/>
          </a:fillRef>
          <a:effectRef idx="0">
            <a:schemeClr val="accent1"/>
          </a:effectRef>
          <a:fontRef idx="minor">
            <a:schemeClr val="tx1"/>
          </a:fontRef>
        </p:style>
      </p:cxnSp>
      <p:sp>
        <p:nvSpPr>
          <p:cNvPr id="19" name="矩形 18"/>
          <p:cNvSpPr/>
          <p:nvPr>
            <p:custDataLst>
              <p:tags r:id="rId1"/>
            </p:custDataLst>
          </p:nvPr>
        </p:nvSpPr>
        <p:spPr>
          <a:xfrm>
            <a:off x="245948" y="0"/>
            <a:ext cx="5517543" cy="845185"/>
          </a:xfrm>
          <a:prstGeom prst="rect">
            <a:avLst/>
          </a:prstGeom>
        </p:spPr>
        <p:txBody>
          <a:bodyPr wrap="square">
            <a:spAutoFit/>
          </a:bodyPr>
          <a:lstStyle/>
          <a:p>
            <a:pPr>
              <a:lnSpc>
                <a:spcPct val="175000"/>
              </a:lnSpc>
            </a:pPr>
            <a:r>
              <a:rPr lang="en-US" altLang="zh-CN" sz="2800" dirty="0">
                <a:solidFill>
                  <a:srgbClr val="1C4372"/>
                </a:solidFill>
                <a:latin typeface="微软雅黑" panose="020B0503020204020204" pitchFamily="34" charset="-122"/>
                <a:ea typeface="微软雅黑" panose="020B0503020204020204" pitchFamily="34" charset="-122"/>
              </a:rPr>
              <a:t>02.</a:t>
            </a:r>
            <a:r>
              <a:rPr lang="zh-CN" altLang="en-US" sz="2800" dirty="0">
                <a:solidFill>
                  <a:srgbClr val="1C4372"/>
                </a:solidFill>
                <a:latin typeface="微软雅黑" panose="020B0503020204020204" pitchFamily="34" charset="-122"/>
                <a:ea typeface="微软雅黑" panose="020B0503020204020204" pitchFamily="34" charset="-122"/>
              </a:rPr>
              <a:t>埃农映射</a:t>
            </a:r>
            <a:r>
              <a:rPr lang="en-US" altLang="zh-CN" sz="2800" dirty="0">
                <a:solidFill>
                  <a:srgbClr val="1C4372"/>
                </a:solidFill>
                <a:latin typeface="微软雅黑" panose="020B0503020204020204" pitchFamily="34" charset="-122"/>
                <a:ea typeface="微软雅黑" panose="020B0503020204020204" pitchFamily="34" charset="-122"/>
              </a:rPr>
              <a:t>-</a:t>
            </a:r>
            <a:r>
              <a:rPr lang="zh-CN" altLang="en-US" sz="2800" dirty="0">
                <a:solidFill>
                  <a:srgbClr val="1C4372"/>
                </a:solidFill>
                <a:latin typeface="微软雅黑" panose="020B0503020204020204" pitchFamily="34" charset="-122"/>
                <a:ea typeface="微软雅黑" panose="020B0503020204020204" pitchFamily="34" charset="-122"/>
              </a:rPr>
              <a:t>埃农映射的基本性质</a:t>
            </a:r>
            <a:endParaRPr lang="zh-CN" altLang="en-US" sz="2800" dirty="0">
              <a:solidFill>
                <a:srgbClr val="1C4372"/>
              </a:solidFill>
              <a:latin typeface="微软雅黑" panose="020B0503020204020204" pitchFamily="34" charset="-122"/>
              <a:ea typeface="微软雅黑" panose="020B0503020204020204" pitchFamily="34" charset="-122"/>
            </a:endParaRPr>
          </a:p>
        </p:txBody>
      </p:sp>
      <p:sp>
        <p:nvSpPr>
          <p:cNvPr id="20" name="文本框 19"/>
          <p:cNvSpPr txBox="1"/>
          <p:nvPr>
            <p:custDataLst>
              <p:tags r:id="rId2"/>
            </p:custDataLst>
          </p:nvPr>
        </p:nvSpPr>
        <p:spPr>
          <a:xfrm>
            <a:off x="245948" y="790581"/>
            <a:ext cx="5022106" cy="337184"/>
          </a:xfrm>
          <a:prstGeom prst="snip1Rect">
            <a:avLst>
              <a:gd name="adj" fmla="val 0"/>
            </a:avLst>
          </a:prstGeom>
          <a:noFill/>
          <a:ln w="28575">
            <a:noFill/>
          </a:ln>
        </p:spPr>
        <p:txBody>
          <a:bodyPr wrap="square" rtlCol="0">
            <a:spAutoFit/>
          </a:bodyPr>
          <a:lstStyle/>
          <a:p>
            <a:r>
              <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rPr>
              <a:t>HENON MAP</a:t>
            </a:r>
            <a:endPar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endParaRPr>
          </a:p>
        </p:txBody>
      </p:sp>
      <p:pic>
        <p:nvPicPr>
          <p:cNvPr id="45" name="图片 44"/>
          <p:cNvPicPr>
            <a:picLocks noChangeAspect="1"/>
          </p:cNvPicPr>
          <p:nvPr>
            <p:custDataLst>
              <p:tags r:id="rId3"/>
            </p:custDataLst>
          </p:nvPr>
        </p:nvPicPr>
        <p:blipFill>
          <a:blip r:embed="rId4" cstate="hqprint">
            <a:clrChange>
              <a:clrFrom>
                <a:srgbClr val="FFFFFF"/>
              </a:clrFrom>
              <a:clrTo>
                <a:srgbClr val="FFFFFF">
                  <a:alpha val="0"/>
                </a:srgbClr>
              </a:clrTo>
            </a:clrChange>
            <a:duotone>
              <a:prstClr val="black"/>
              <a:srgbClr val="1C4372">
                <a:tint val="45000"/>
                <a:satMod val="400000"/>
              </a:srgbClr>
            </a:duotone>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tretch>
            <a:fillRect/>
          </a:stretch>
        </p:blipFill>
        <p:spPr>
          <a:xfrm>
            <a:off x="8349319" y="73944"/>
            <a:ext cx="3842681" cy="872054"/>
          </a:xfrm>
          <a:prstGeom prst="rect">
            <a:avLst/>
          </a:prstGeom>
        </p:spPr>
      </p:pic>
      <p:sp>
        <p:nvSpPr>
          <p:cNvPr id="2" name="文本框 1"/>
          <p:cNvSpPr txBox="1"/>
          <p:nvPr/>
        </p:nvSpPr>
        <p:spPr>
          <a:xfrm>
            <a:off x="676852" y="1254072"/>
            <a:ext cx="10362045" cy="829945"/>
          </a:xfrm>
          <a:prstGeom prst="rect">
            <a:avLst/>
          </a:prstGeom>
          <a:noFill/>
        </p:spPr>
        <p:txBody>
          <a:bodyPr wrap="square" rtlCol="0">
            <a:spAutoFit/>
          </a:bodyPr>
          <a:lstStyle/>
          <a:p>
            <a:r>
              <a:rPr lang="zh-CN" sz="2400" dirty="0">
                <a:solidFill>
                  <a:srgbClr val="1C4372"/>
                </a:solidFill>
                <a:latin typeface="微软雅黑" panose="020B0503020204020204" pitchFamily="34" charset="-122"/>
                <a:ea typeface="微软雅黑" panose="020B0503020204020204" pitchFamily="34" charset="-122"/>
              </a:rPr>
              <a:t>埃农选择研究映射而非微分方程组，是因为映射模拟的时间更短，并且它们的解经过更长时间的模拟后更加准确</a:t>
            </a:r>
            <a:r>
              <a:rPr lang="zh-CN" altLang="en-US" sz="2400" dirty="0">
                <a:solidFill>
                  <a:srgbClr val="1C4372"/>
                </a:solidFill>
                <a:latin typeface="微软雅黑" panose="020B0503020204020204" pitchFamily="34" charset="-122"/>
                <a:ea typeface="微软雅黑" panose="020B0503020204020204" pitchFamily="34" charset="-122"/>
                <a:sym typeface="+mn-ea"/>
              </a:rPr>
              <a:t>。</a:t>
            </a:r>
            <a:r>
              <a:rPr lang="zh-CN" altLang="en-US" sz="2400" b="1" dirty="0">
                <a:solidFill>
                  <a:srgbClr val="1C4372"/>
                </a:solidFill>
                <a:latin typeface="微软雅黑" panose="020B0503020204020204" pitchFamily="34" charset="-122"/>
                <a:ea typeface="微软雅黑" panose="020B0503020204020204" pitchFamily="34" charset="-122"/>
                <a:sym typeface="+mn-ea"/>
              </a:rPr>
              <a:t>埃农映射</a:t>
            </a:r>
            <a:r>
              <a:rPr lang="zh-CN" altLang="en-US" sz="2400" dirty="0">
                <a:solidFill>
                  <a:srgbClr val="1C4372"/>
                </a:solidFill>
                <a:latin typeface="微软雅黑" panose="020B0503020204020204" pitchFamily="34" charset="-122"/>
                <a:ea typeface="微软雅黑" panose="020B0503020204020204" pitchFamily="34" charset="-122"/>
                <a:sym typeface="+mn-ea"/>
              </a:rPr>
              <a:t>由下式给出：</a:t>
            </a:r>
            <a:endParaRPr lang="zh-CN" altLang="en-US" sz="2400" dirty="0">
              <a:solidFill>
                <a:srgbClr val="1C4372"/>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12"/>
          </p:nvPr>
        </p:nvSpPr>
        <p:spPr/>
        <p:txBody>
          <a:bodyPr/>
          <a:lstStyle/>
          <a:p>
            <a:fld id="{2111E15B-4652-4570-B762-7367D91DB9AE}" type="slidenum">
              <a:rPr lang="zh-CN" altLang="en-US" smtClean="0"/>
            </a:fld>
            <a:endParaRPr lang="zh-CN" altLang="en-US"/>
          </a:p>
        </p:txBody>
      </p:sp>
      <p:sp>
        <p:nvSpPr>
          <p:cNvPr id="11" name="矩形 10"/>
          <p:cNvSpPr/>
          <p:nvPr/>
        </p:nvSpPr>
        <p:spPr>
          <a:xfrm>
            <a:off x="8218805" y="5528310"/>
            <a:ext cx="901700" cy="32004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2" name="矩形 11"/>
          <p:cNvSpPr/>
          <p:nvPr/>
        </p:nvSpPr>
        <p:spPr>
          <a:xfrm>
            <a:off x="4624070" y="5445125"/>
            <a:ext cx="2203450" cy="27368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pic>
        <p:nvPicPr>
          <p:cNvPr id="3" name="图片 2"/>
          <p:cNvPicPr>
            <a:picLocks noChangeAspect="1"/>
          </p:cNvPicPr>
          <p:nvPr/>
        </p:nvPicPr>
        <p:blipFill>
          <a:blip r:embed="rId6"/>
          <a:stretch>
            <a:fillRect/>
          </a:stretch>
        </p:blipFill>
        <p:spPr>
          <a:xfrm>
            <a:off x="2019300" y="2202180"/>
            <a:ext cx="6812280" cy="685800"/>
          </a:xfrm>
          <a:prstGeom prst="rect">
            <a:avLst/>
          </a:prstGeom>
        </p:spPr>
      </p:pic>
      <p:pic>
        <p:nvPicPr>
          <p:cNvPr id="4" name="图片 3"/>
          <p:cNvPicPr>
            <a:picLocks noChangeAspect="1"/>
          </p:cNvPicPr>
          <p:nvPr/>
        </p:nvPicPr>
        <p:blipFill>
          <a:blip r:embed="rId7"/>
          <a:stretch>
            <a:fillRect/>
          </a:stretch>
        </p:blipFill>
        <p:spPr>
          <a:xfrm>
            <a:off x="840740" y="3702050"/>
            <a:ext cx="9433560" cy="2827020"/>
          </a:xfrm>
          <a:prstGeom prst="rect">
            <a:avLst/>
          </a:prstGeom>
        </p:spPr>
      </p:pic>
      <p:sp>
        <p:nvSpPr>
          <p:cNvPr id="6" name="文本框 5"/>
          <p:cNvSpPr txBox="1"/>
          <p:nvPr/>
        </p:nvSpPr>
        <p:spPr>
          <a:xfrm>
            <a:off x="676852" y="2965397"/>
            <a:ext cx="10362045" cy="460375"/>
          </a:xfrm>
          <a:prstGeom prst="rect">
            <a:avLst/>
          </a:prstGeom>
          <a:noFill/>
        </p:spPr>
        <p:txBody>
          <a:bodyPr wrap="square" rtlCol="0">
            <a:spAutoFit/>
          </a:bodyPr>
          <a:p>
            <a:r>
              <a:rPr lang="zh-CN" sz="2400" dirty="0">
                <a:solidFill>
                  <a:srgbClr val="1C4372"/>
                </a:solidFill>
                <a:latin typeface="微软雅黑" panose="020B0503020204020204" pitchFamily="34" charset="-122"/>
                <a:ea typeface="微软雅黑" panose="020B0503020204020204" pitchFamily="34" charset="-122"/>
              </a:rPr>
              <a:t>考虑如下的变化过程</a:t>
            </a:r>
            <a:r>
              <a:rPr lang="zh-CN" altLang="en-US" sz="2400" dirty="0">
                <a:solidFill>
                  <a:srgbClr val="1C4372"/>
                </a:solidFill>
                <a:latin typeface="微软雅黑" panose="020B0503020204020204" pitchFamily="34" charset="-122"/>
                <a:ea typeface="微软雅黑" panose="020B0503020204020204" pitchFamily="34" charset="-122"/>
                <a:sym typeface="+mn-ea"/>
              </a:rPr>
              <a:t>：</a:t>
            </a:r>
            <a:endParaRPr lang="zh-CN" altLang="en-US" sz="2400" dirty="0">
              <a:solidFill>
                <a:srgbClr val="1C4372"/>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50" fill="hold"/>
                                        <p:tgtEl>
                                          <p:spTgt spid="19"/>
                                        </p:tgtEl>
                                        <p:attrNameLst>
                                          <p:attrName>ppt_x</p:attrName>
                                        </p:attrNameLst>
                                      </p:cBhvr>
                                      <p:tavLst>
                                        <p:tav tm="0">
                                          <p:val>
                                            <p:strVal val="0-#ppt_w/2"/>
                                          </p:val>
                                        </p:tav>
                                        <p:tav tm="100000">
                                          <p:val>
                                            <p:strVal val="#ppt_x"/>
                                          </p:val>
                                        </p:tav>
                                      </p:tavLst>
                                    </p:anim>
                                    <p:anim calcmode="lin" valueType="num">
                                      <p:cBhvr additive="base">
                                        <p:cTn id="8" dur="25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250" fill="hold"/>
                                        <p:tgtEl>
                                          <p:spTgt spid="20"/>
                                        </p:tgtEl>
                                        <p:attrNameLst>
                                          <p:attrName>ppt_x</p:attrName>
                                        </p:attrNameLst>
                                      </p:cBhvr>
                                      <p:tavLst>
                                        <p:tav tm="0">
                                          <p:val>
                                            <p:strVal val="0-#ppt_w/2"/>
                                          </p:val>
                                        </p:tav>
                                        <p:tav tm="100000">
                                          <p:val>
                                            <p:strVal val="#ppt_x"/>
                                          </p:val>
                                        </p:tav>
                                      </p:tavLst>
                                    </p:anim>
                                    <p:anim calcmode="lin" valueType="num">
                                      <p:cBhvr additive="base">
                                        <p:cTn id="12" dur="25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250" fill="hold"/>
                                        <p:tgtEl>
                                          <p:spTgt spid="18"/>
                                        </p:tgtEl>
                                        <p:attrNameLst>
                                          <p:attrName>ppt_x</p:attrName>
                                        </p:attrNameLst>
                                      </p:cBhvr>
                                      <p:tavLst>
                                        <p:tav tm="0">
                                          <p:val>
                                            <p:strVal val="1+#ppt_w/2"/>
                                          </p:val>
                                        </p:tav>
                                        <p:tav tm="100000">
                                          <p:val>
                                            <p:strVal val="#ppt_x"/>
                                          </p:val>
                                        </p:tav>
                                      </p:tavLst>
                                    </p:anim>
                                    <p:anim calcmode="lin" valueType="num">
                                      <p:cBhvr additive="base">
                                        <p:cTn id="16" dur="25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250" fill="hold"/>
                                        <p:tgtEl>
                                          <p:spTgt spid="45"/>
                                        </p:tgtEl>
                                        <p:attrNameLst>
                                          <p:attrName>ppt_x</p:attrName>
                                        </p:attrNameLst>
                                      </p:cBhvr>
                                      <p:tavLst>
                                        <p:tav tm="0">
                                          <p:val>
                                            <p:strVal val="1+#ppt_w/2"/>
                                          </p:val>
                                        </p:tav>
                                        <p:tav tm="100000">
                                          <p:val>
                                            <p:strVal val="#ppt_x"/>
                                          </p:val>
                                        </p:tav>
                                      </p:tavLst>
                                    </p:anim>
                                    <p:anim calcmode="lin" valueType="num">
                                      <p:cBhvr additive="base">
                                        <p:cTn id="20" dur="2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0-#ppt_w/2"/>
                                          </p:val>
                                        </p:tav>
                                        <p:tav tm="100000">
                                          <p:val>
                                            <p:strVal val="#ppt_x"/>
                                          </p:val>
                                        </p:tav>
                                      </p:tavLst>
                                    </p:anim>
                                    <p:anim calcmode="lin" valueType="num">
                                      <p:cBhvr additive="base">
                                        <p:cTn id="26"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0-#ppt_w/2"/>
                                          </p:val>
                                        </p:tav>
                                        <p:tav tm="100000">
                                          <p:val>
                                            <p:strVal val="#ppt_x"/>
                                          </p:val>
                                        </p:tav>
                                      </p:tavLst>
                                    </p:anim>
                                    <p:anim calcmode="lin" valueType="num">
                                      <p:cBhvr additive="base">
                                        <p:cTn id="3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7666355" y="2705100"/>
            <a:ext cx="4081145" cy="2740025"/>
          </a:xfrm>
          <a:prstGeom prst="rect">
            <a:avLst/>
          </a:prstGeom>
        </p:spPr>
      </p:pic>
      <p:cxnSp>
        <p:nvCxnSpPr>
          <p:cNvPr id="18" name="直接连接符 17"/>
          <p:cNvCxnSpPr/>
          <p:nvPr/>
        </p:nvCxnSpPr>
        <p:spPr>
          <a:xfrm>
            <a:off x="342900" y="816622"/>
            <a:ext cx="11506200" cy="0"/>
          </a:xfrm>
          <a:prstGeom prst="line">
            <a:avLst/>
          </a:prstGeom>
          <a:ln w="28575">
            <a:solidFill>
              <a:srgbClr val="1C4372"/>
            </a:solidFill>
          </a:ln>
        </p:spPr>
        <p:style>
          <a:lnRef idx="1">
            <a:schemeClr val="accent1"/>
          </a:lnRef>
          <a:fillRef idx="0">
            <a:schemeClr val="accent1"/>
          </a:fillRef>
          <a:effectRef idx="0">
            <a:schemeClr val="accent1"/>
          </a:effectRef>
          <a:fontRef idx="minor">
            <a:schemeClr val="tx1"/>
          </a:fontRef>
        </p:style>
      </p:cxnSp>
      <p:sp>
        <p:nvSpPr>
          <p:cNvPr id="19" name="矩形 18"/>
          <p:cNvSpPr/>
          <p:nvPr>
            <p:custDataLst>
              <p:tags r:id="rId2"/>
            </p:custDataLst>
          </p:nvPr>
        </p:nvSpPr>
        <p:spPr>
          <a:xfrm>
            <a:off x="245948" y="0"/>
            <a:ext cx="5517543" cy="845185"/>
          </a:xfrm>
          <a:prstGeom prst="rect">
            <a:avLst/>
          </a:prstGeom>
        </p:spPr>
        <p:txBody>
          <a:bodyPr wrap="square">
            <a:spAutoFit/>
          </a:bodyPr>
          <a:lstStyle/>
          <a:p>
            <a:pPr>
              <a:lnSpc>
                <a:spcPct val="175000"/>
              </a:lnSpc>
            </a:pPr>
            <a:r>
              <a:rPr lang="en-US" altLang="zh-CN" sz="2800" dirty="0">
                <a:solidFill>
                  <a:srgbClr val="1C4372"/>
                </a:solidFill>
                <a:latin typeface="微软雅黑" panose="020B0503020204020204" pitchFamily="34" charset="-122"/>
                <a:ea typeface="微软雅黑" panose="020B0503020204020204" pitchFamily="34" charset="-122"/>
              </a:rPr>
              <a:t>02.</a:t>
            </a:r>
            <a:r>
              <a:rPr lang="zh-CN" altLang="en-US" sz="2800" dirty="0">
                <a:solidFill>
                  <a:srgbClr val="1C4372"/>
                </a:solidFill>
                <a:latin typeface="微软雅黑" panose="020B0503020204020204" pitchFamily="34" charset="-122"/>
                <a:ea typeface="微软雅黑" panose="020B0503020204020204" pitchFamily="34" charset="-122"/>
              </a:rPr>
              <a:t>埃农映射</a:t>
            </a:r>
            <a:r>
              <a:rPr lang="en-US" altLang="zh-CN" sz="2800" dirty="0">
                <a:solidFill>
                  <a:srgbClr val="1C4372"/>
                </a:solidFill>
                <a:latin typeface="微软雅黑" panose="020B0503020204020204" pitchFamily="34" charset="-122"/>
                <a:ea typeface="微软雅黑" panose="020B0503020204020204" pitchFamily="34" charset="-122"/>
              </a:rPr>
              <a:t>-</a:t>
            </a:r>
            <a:r>
              <a:rPr lang="zh-CN" altLang="en-US" sz="2800" dirty="0">
                <a:solidFill>
                  <a:srgbClr val="1C4372"/>
                </a:solidFill>
                <a:latin typeface="微软雅黑" panose="020B0503020204020204" pitchFamily="34" charset="-122"/>
                <a:ea typeface="微软雅黑" panose="020B0503020204020204" pitchFamily="34" charset="-122"/>
              </a:rPr>
              <a:t>埃农映射的基本性质</a:t>
            </a:r>
            <a:endParaRPr lang="zh-CN" altLang="en-US" sz="2800" dirty="0">
              <a:solidFill>
                <a:srgbClr val="1C4372"/>
              </a:solidFill>
              <a:latin typeface="微软雅黑" panose="020B0503020204020204" pitchFamily="34" charset="-122"/>
              <a:ea typeface="微软雅黑" panose="020B0503020204020204" pitchFamily="34" charset="-122"/>
            </a:endParaRPr>
          </a:p>
        </p:txBody>
      </p:sp>
      <p:sp>
        <p:nvSpPr>
          <p:cNvPr id="20" name="文本框 19"/>
          <p:cNvSpPr txBox="1"/>
          <p:nvPr>
            <p:custDataLst>
              <p:tags r:id="rId3"/>
            </p:custDataLst>
          </p:nvPr>
        </p:nvSpPr>
        <p:spPr>
          <a:xfrm>
            <a:off x="245948" y="790581"/>
            <a:ext cx="5022106" cy="337184"/>
          </a:xfrm>
          <a:prstGeom prst="snip1Rect">
            <a:avLst>
              <a:gd name="adj" fmla="val 0"/>
            </a:avLst>
          </a:prstGeom>
          <a:noFill/>
          <a:ln w="28575">
            <a:noFill/>
          </a:ln>
        </p:spPr>
        <p:txBody>
          <a:bodyPr wrap="square" rtlCol="0">
            <a:spAutoFit/>
          </a:bodyPr>
          <a:lstStyle/>
          <a:p>
            <a:r>
              <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rPr>
              <a:t>HENON MAP</a:t>
            </a:r>
            <a:endPar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endParaRPr>
          </a:p>
        </p:txBody>
      </p:sp>
      <p:pic>
        <p:nvPicPr>
          <p:cNvPr id="45" name="图片 44"/>
          <p:cNvPicPr>
            <a:picLocks noChangeAspect="1"/>
          </p:cNvPicPr>
          <p:nvPr>
            <p:custDataLst>
              <p:tags r:id="rId4"/>
            </p:custDataLst>
          </p:nvPr>
        </p:nvPicPr>
        <p:blipFill>
          <a:blip r:embed="rId5" cstate="hqprint">
            <a:clrChange>
              <a:clrFrom>
                <a:srgbClr val="FFFFFF"/>
              </a:clrFrom>
              <a:clrTo>
                <a:srgbClr val="FFFFFF">
                  <a:alpha val="0"/>
                </a:srgbClr>
              </a:clrTo>
            </a:clrChange>
            <a:duotone>
              <a:prstClr val="black"/>
              <a:srgbClr val="1C4372">
                <a:tint val="45000"/>
                <a:satMod val="400000"/>
              </a:srgbClr>
            </a:duotone>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tretch>
            <a:fillRect/>
          </a:stretch>
        </p:blipFill>
        <p:spPr>
          <a:xfrm>
            <a:off x="8349319" y="73944"/>
            <a:ext cx="3842681" cy="872054"/>
          </a:xfrm>
          <a:prstGeom prst="rect">
            <a:avLst/>
          </a:prstGeom>
        </p:spPr>
      </p:pic>
      <p:sp>
        <p:nvSpPr>
          <p:cNvPr id="2" name="文本框 1"/>
          <p:cNvSpPr txBox="1"/>
          <p:nvPr/>
        </p:nvSpPr>
        <p:spPr>
          <a:xfrm>
            <a:off x="676852" y="1254072"/>
            <a:ext cx="10362045" cy="4154170"/>
          </a:xfrm>
          <a:prstGeom prst="rect">
            <a:avLst/>
          </a:prstGeom>
          <a:noFill/>
        </p:spPr>
        <p:txBody>
          <a:bodyPr wrap="square" rtlCol="0">
            <a:spAutoFit/>
          </a:bodyPr>
          <a:lstStyle/>
          <a:p>
            <a:r>
              <a:rPr lang="zh-CN" sz="2400" dirty="0">
                <a:solidFill>
                  <a:srgbClr val="1C4372"/>
                </a:solidFill>
                <a:latin typeface="微软雅黑" panose="020B0503020204020204" pitchFamily="34" charset="-122"/>
                <a:ea typeface="微软雅黑" panose="020B0503020204020204" pitchFamily="34" charset="-122"/>
              </a:rPr>
              <a:t>埃农映射具有洛伦兹映射系统的几个基本性质</a:t>
            </a:r>
            <a:r>
              <a:rPr lang="zh-CN" altLang="en-US" sz="2400" dirty="0">
                <a:solidFill>
                  <a:srgbClr val="1C4372"/>
                </a:solidFill>
                <a:latin typeface="微软雅黑" panose="020B0503020204020204" pitchFamily="34" charset="-122"/>
                <a:ea typeface="微软雅黑" panose="020B0503020204020204" pitchFamily="34" charset="-122"/>
                <a:sym typeface="+mn-ea"/>
              </a:rPr>
              <a:t>：</a:t>
            </a:r>
            <a:endParaRPr lang="zh-CN" altLang="en-US" sz="2400" dirty="0">
              <a:solidFill>
                <a:srgbClr val="1C4372"/>
              </a:solidFill>
              <a:latin typeface="微软雅黑" panose="020B0503020204020204" pitchFamily="34" charset="-122"/>
              <a:ea typeface="微软雅黑" panose="020B0503020204020204" pitchFamily="34" charset="-122"/>
              <a:sym typeface="+mn-ea"/>
            </a:endParaRPr>
          </a:p>
          <a:p>
            <a:r>
              <a:rPr lang="en-US" altLang="zh-CN" sz="2400" dirty="0">
                <a:solidFill>
                  <a:srgbClr val="1C4372"/>
                </a:solidFill>
                <a:latin typeface="微软雅黑" panose="020B0503020204020204" pitchFamily="34" charset="-122"/>
                <a:ea typeface="微软雅黑" panose="020B0503020204020204" pitchFamily="34" charset="-122"/>
                <a:sym typeface="+mn-ea"/>
              </a:rPr>
              <a:t>1.</a:t>
            </a:r>
            <a:r>
              <a:rPr lang="zh-CN" altLang="en-US" sz="2400" dirty="0">
                <a:solidFill>
                  <a:srgbClr val="1C4372"/>
                </a:solidFill>
                <a:latin typeface="微软雅黑" panose="020B0503020204020204" pitchFamily="34" charset="-122"/>
                <a:ea typeface="微软雅黑" panose="020B0503020204020204" pitchFamily="34" charset="-122"/>
                <a:sym typeface="+mn-ea"/>
              </a:rPr>
              <a:t>埃农映射是可逆的</a:t>
            </a:r>
            <a:endParaRPr lang="zh-CN" altLang="en-US" sz="2400" dirty="0">
              <a:solidFill>
                <a:srgbClr val="1C4372"/>
              </a:solidFill>
              <a:latin typeface="微软雅黑" panose="020B0503020204020204" pitchFamily="34" charset="-122"/>
              <a:ea typeface="微软雅黑" panose="020B0503020204020204" pitchFamily="34" charset="-122"/>
              <a:sym typeface="+mn-ea"/>
            </a:endParaRPr>
          </a:p>
          <a:p>
            <a:r>
              <a:rPr lang="zh-CN" altLang="en-US" sz="2400" dirty="0">
                <a:solidFill>
                  <a:srgbClr val="1C4372"/>
                </a:solidFill>
                <a:latin typeface="微软雅黑" panose="020B0503020204020204" pitchFamily="34" charset="-122"/>
                <a:ea typeface="微软雅黑" panose="020B0503020204020204" pitchFamily="34" charset="-122"/>
                <a:sym typeface="+mn-ea"/>
              </a:rPr>
              <a:t>在相空间中存在唯一的一条通过每一个点的轨迹，每一个点都有唯一的过去。</a:t>
            </a:r>
            <a:endParaRPr lang="zh-CN" altLang="en-US" sz="2400" dirty="0">
              <a:solidFill>
                <a:srgbClr val="1C4372"/>
              </a:solidFill>
              <a:latin typeface="微软雅黑" panose="020B0503020204020204" pitchFamily="34" charset="-122"/>
              <a:ea typeface="微软雅黑" panose="020B0503020204020204" pitchFamily="34" charset="-122"/>
              <a:sym typeface="+mn-ea"/>
            </a:endParaRPr>
          </a:p>
          <a:p>
            <a:endParaRPr lang="en-US" altLang="zh-CN" sz="2400" dirty="0">
              <a:solidFill>
                <a:srgbClr val="1C4372"/>
              </a:solidFill>
              <a:latin typeface="微软雅黑" panose="020B0503020204020204" pitchFamily="34" charset="-122"/>
              <a:ea typeface="微软雅黑" panose="020B0503020204020204" pitchFamily="34" charset="-122"/>
              <a:sym typeface="+mn-ea"/>
            </a:endParaRPr>
          </a:p>
          <a:p>
            <a:r>
              <a:rPr lang="en-US" altLang="zh-CN" sz="2400" dirty="0">
                <a:solidFill>
                  <a:srgbClr val="1C4372"/>
                </a:solidFill>
                <a:latin typeface="微软雅黑" panose="020B0503020204020204" pitchFamily="34" charset="-122"/>
                <a:ea typeface="微软雅黑" panose="020B0503020204020204" pitchFamily="34" charset="-122"/>
                <a:sym typeface="+mn-ea"/>
              </a:rPr>
              <a:t>2.</a:t>
            </a:r>
            <a:r>
              <a:rPr lang="zh-CN" altLang="en-US" sz="2400" dirty="0">
                <a:solidFill>
                  <a:srgbClr val="1C4372"/>
                </a:solidFill>
                <a:latin typeface="微软雅黑" panose="020B0503020204020204" pitchFamily="34" charset="-122"/>
                <a:ea typeface="微软雅黑" panose="020B0503020204020204" pitchFamily="34" charset="-122"/>
                <a:sym typeface="+mn-ea"/>
              </a:rPr>
              <a:t>埃农映射是耗散的</a:t>
            </a:r>
            <a:endParaRPr lang="zh-CN" altLang="en-US" sz="2400" dirty="0">
              <a:solidFill>
                <a:srgbClr val="1C4372"/>
              </a:solidFill>
              <a:latin typeface="微软雅黑" panose="020B0503020204020204" pitchFamily="34" charset="-122"/>
              <a:ea typeface="微软雅黑" panose="020B0503020204020204" pitchFamily="34" charset="-122"/>
              <a:sym typeface="+mn-ea"/>
            </a:endParaRPr>
          </a:p>
          <a:p>
            <a:r>
              <a:rPr lang="zh-CN" altLang="en-US" sz="2400" dirty="0">
                <a:solidFill>
                  <a:srgbClr val="1C4372"/>
                </a:solidFill>
                <a:latin typeface="微软雅黑" panose="020B0503020204020204" pitchFamily="34" charset="-122"/>
                <a:ea typeface="微软雅黑" panose="020B0503020204020204" pitchFamily="34" charset="-122"/>
                <a:sym typeface="+mn-ea"/>
              </a:rPr>
              <a:t>在相空间中的任何地方都是以相同的速度进行压缩。</a:t>
            </a:r>
            <a:endParaRPr lang="zh-CN" altLang="en-US" sz="2400" dirty="0">
              <a:solidFill>
                <a:srgbClr val="1C4372"/>
              </a:solidFill>
              <a:latin typeface="微软雅黑" panose="020B0503020204020204" pitchFamily="34" charset="-122"/>
              <a:ea typeface="微软雅黑" panose="020B0503020204020204" pitchFamily="34" charset="-122"/>
              <a:sym typeface="+mn-ea"/>
            </a:endParaRPr>
          </a:p>
          <a:p>
            <a:endParaRPr lang="en-US" altLang="zh-CN" sz="2400" dirty="0">
              <a:solidFill>
                <a:srgbClr val="1C4372"/>
              </a:solidFill>
              <a:latin typeface="微软雅黑" panose="020B0503020204020204" pitchFamily="34" charset="-122"/>
              <a:ea typeface="微软雅黑" panose="020B0503020204020204" pitchFamily="34" charset="-122"/>
              <a:sym typeface="+mn-ea"/>
            </a:endParaRPr>
          </a:p>
          <a:p>
            <a:r>
              <a:rPr lang="en-US" altLang="zh-CN" sz="2400" dirty="0">
                <a:solidFill>
                  <a:srgbClr val="1C4372"/>
                </a:solidFill>
                <a:latin typeface="微软雅黑" panose="020B0503020204020204" pitchFamily="34" charset="-122"/>
                <a:ea typeface="微软雅黑" panose="020B0503020204020204" pitchFamily="34" charset="-122"/>
                <a:sym typeface="+mn-ea"/>
              </a:rPr>
              <a:t>3.</a:t>
            </a:r>
            <a:r>
              <a:rPr lang="zh-CN" altLang="en-US" sz="2400" dirty="0">
                <a:solidFill>
                  <a:srgbClr val="1C4372"/>
                </a:solidFill>
                <a:latin typeface="微软雅黑" panose="020B0503020204020204" pitchFamily="34" charset="-122"/>
                <a:ea typeface="微软雅黑" panose="020B0503020204020204" pitchFamily="34" charset="-122"/>
                <a:sym typeface="+mn-ea"/>
              </a:rPr>
              <a:t>对于特定的参数值，埃农映射都具有一个捕捉区域</a:t>
            </a:r>
            <a:endParaRPr lang="zh-CN" altLang="en-US" sz="2400" dirty="0">
              <a:solidFill>
                <a:srgbClr val="1C4372"/>
              </a:solidFill>
              <a:latin typeface="微软雅黑" panose="020B0503020204020204" pitchFamily="34" charset="-122"/>
              <a:ea typeface="微软雅黑" panose="020B0503020204020204" pitchFamily="34" charset="-122"/>
              <a:sym typeface="+mn-ea"/>
            </a:endParaRPr>
          </a:p>
          <a:p>
            <a:r>
              <a:rPr lang="zh-CN" altLang="en-US" sz="2400" dirty="0">
                <a:solidFill>
                  <a:srgbClr val="1C4372"/>
                </a:solidFill>
                <a:latin typeface="微软雅黑" panose="020B0503020204020204" pitchFamily="34" charset="-122"/>
                <a:ea typeface="微软雅黑" panose="020B0503020204020204" pitchFamily="34" charset="-122"/>
                <a:sym typeface="+mn-ea"/>
              </a:rPr>
              <a:t>存在区域</a:t>
            </a:r>
            <a:r>
              <a:rPr lang="en-US" altLang="zh-CN" sz="2400" dirty="0">
                <a:solidFill>
                  <a:srgbClr val="1C4372"/>
                </a:solidFill>
                <a:latin typeface="微软雅黑" panose="020B0503020204020204" pitchFamily="34" charset="-122"/>
                <a:ea typeface="微软雅黑" panose="020B0503020204020204" pitchFamily="34" charset="-122"/>
                <a:sym typeface="+mn-ea"/>
              </a:rPr>
              <a:t>R</a:t>
            </a:r>
            <a:r>
              <a:rPr lang="zh-CN" altLang="en-US" sz="2400" dirty="0">
                <a:solidFill>
                  <a:srgbClr val="1C4372"/>
                </a:solidFill>
                <a:latin typeface="微软雅黑" panose="020B0503020204020204" pitchFamily="34" charset="-122"/>
                <a:ea typeface="微软雅黑" panose="020B0503020204020204" pitchFamily="34" charset="-122"/>
                <a:sym typeface="+mn-ea"/>
              </a:rPr>
              <a:t>落在其内的点经过映射后，仍在</a:t>
            </a:r>
            <a:r>
              <a:rPr lang="en-US" altLang="zh-CN" sz="2400" dirty="0">
                <a:solidFill>
                  <a:srgbClr val="1C4372"/>
                </a:solidFill>
                <a:latin typeface="微软雅黑" panose="020B0503020204020204" pitchFamily="34" charset="-122"/>
                <a:ea typeface="微软雅黑" panose="020B0503020204020204" pitchFamily="34" charset="-122"/>
                <a:sym typeface="+mn-ea"/>
              </a:rPr>
              <a:t>R</a:t>
            </a:r>
            <a:r>
              <a:rPr lang="zh-CN" altLang="en-US" sz="2400" dirty="0">
                <a:solidFill>
                  <a:srgbClr val="1C4372"/>
                </a:solidFill>
                <a:latin typeface="微软雅黑" panose="020B0503020204020204" pitchFamily="34" charset="-122"/>
                <a:ea typeface="微软雅黑" panose="020B0503020204020204" pitchFamily="34" charset="-122"/>
                <a:sym typeface="+mn-ea"/>
              </a:rPr>
              <a:t>内。</a:t>
            </a:r>
            <a:endParaRPr lang="zh-CN" altLang="en-US" sz="2400" dirty="0">
              <a:solidFill>
                <a:srgbClr val="1C4372"/>
              </a:solidFill>
              <a:latin typeface="微软雅黑" panose="020B0503020204020204" pitchFamily="34" charset="-122"/>
              <a:ea typeface="微软雅黑" panose="020B0503020204020204" pitchFamily="34" charset="-122"/>
              <a:sym typeface="+mn-ea"/>
            </a:endParaRPr>
          </a:p>
          <a:p>
            <a:endParaRPr lang="zh-CN" altLang="en-US" sz="2400" dirty="0">
              <a:solidFill>
                <a:srgbClr val="1C4372"/>
              </a:solidFill>
              <a:latin typeface="微软雅黑" panose="020B0503020204020204" pitchFamily="34" charset="-122"/>
              <a:ea typeface="微软雅黑" panose="020B0503020204020204" pitchFamily="34" charset="-122"/>
              <a:sym typeface="+mn-ea"/>
            </a:endParaRPr>
          </a:p>
          <a:p>
            <a:r>
              <a:rPr lang="en-US" altLang="zh-CN" sz="2400" dirty="0">
                <a:solidFill>
                  <a:srgbClr val="1C4372"/>
                </a:solidFill>
                <a:latin typeface="微软雅黑" panose="020B0503020204020204" pitchFamily="34" charset="-122"/>
                <a:ea typeface="微软雅黑" panose="020B0503020204020204" pitchFamily="34" charset="-122"/>
                <a:sym typeface="+mn-ea"/>
              </a:rPr>
              <a:t>4.</a:t>
            </a:r>
            <a:r>
              <a:rPr lang="zh-CN" altLang="en-US" sz="2400" dirty="0">
                <a:solidFill>
                  <a:srgbClr val="1C4372"/>
                </a:solidFill>
                <a:latin typeface="微软雅黑" panose="020B0503020204020204" pitchFamily="34" charset="-122"/>
                <a:ea typeface="微软雅黑" panose="020B0503020204020204" pitchFamily="34" charset="-122"/>
                <a:sym typeface="+mn-ea"/>
              </a:rPr>
              <a:t>埃农映射的轨迹趋于无穷大</a:t>
            </a:r>
            <a:endParaRPr lang="zh-CN" altLang="en-US" sz="2400" dirty="0">
              <a:solidFill>
                <a:srgbClr val="1C4372"/>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12"/>
          </p:nvPr>
        </p:nvSpPr>
        <p:spPr/>
        <p:txBody>
          <a:bodyPr/>
          <a:lstStyle/>
          <a:p>
            <a:fld id="{2111E15B-4652-4570-B762-7367D91DB9AE}" type="slidenum">
              <a:rPr lang="zh-CN" altLang="en-US" smtClean="0"/>
            </a:fld>
            <a:endParaRPr lang="zh-CN" altLang="en-US"/>
          </a:p>
        </p:txBody>
      </p:sp>
      <p:sp>
        <p:nvSpPr>
          <p:cNvPr id="11" name="矩形 10"/>
          <p:cNvSpPr/>
          <p:nvPr/>
        </p:nvSpPr>
        <p:spPr>
          <a:xfrm>
            <a:off x="8218805" y="5528310"/>
            <a:ext cx="901700" cy="32004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2" name="矩形 11"/>
          <p:cNvSpPr/>
          <p:nvPr/>
        </p:nvSpPr>
        <p:spPr>
          <a:xfrm>
            <a:off x="4624070" y="5445125"/>
            <a:ext cx="2203450" cy="27368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50" fill="hold"/>
                                        <p:tgtEl>
                                          <p:spTgt spid="19"/>
                                        </p:tgtEl>
                                        <p:attrNameLst>
                                          <p:attrName>ppt_x</p:attrName>
                                        </p:attrNameLst>
                                      </p:cBhvr>
                                      <p:tavLst>
                                        <p:tav tm="0">
                                          <p:val>
                                            <p:strVal val="0-#ppt_w/2"/>
                                          </p:val>
                                        </p:tav>
                                        <p:tav tm="100000">
                                          <p:val>
                                            <p:strVal val="#ppt_x"/>
                                          </p:val>
                                        </p:tav>
                                      </p:tavLst>
                                    </p:anim>
                                    <p:anim calcmode="lin" valueType="num">
                                      <p:cBhvr additive="base">
                                        <p:cTn id="8" dur="25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250" fill="hold"/>
                                        <p:tgtEl>
                                          <p:spTgt spid="20"/>
                                        </p:tgtEl>
                                        <p:attrNameLst>
                                          <p:attrName>ppt_x</p:attrName>
                                        </p:attrNameLst>
                                      </p:cBhvr>
                                      <p:tavLst>
                                        <p:tav tm="0">
                                          <p:val>
                                            <p:strVal val="0-#ppt_w/2"/>
                                          </p:val>
                                        </p:tav>
                                        <p:tav tm="100000">
                                          <p:val>
                                            <p:strVal val="#ppt_x"/>
                                          </p:val>
                                        </p:tav>
                                      </p:tavLst>
                                    </p:anim>
                                    <p:anim calcmode="lin" valueType="num">
                                      <p:cBhvr additive="base">
                                        <p:cTn id="12" dur="25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250" fill="hold"/>
                                        <p:tgtEl>
                                          <p:spTgt spid="18"/>
                                        </p:tgtEl>
                                        <p:attrNameLst>
                                          <p:attrName>ppt_x</p:attrName>
                                        </p:attrNameLst>
                                      </p:cBhvr>
                                      <p:tavLst>
                                        <p:tav tm="0">
                                          <p:val>
                                            <p:strVal val="1+#ppt_w/2"/>
                                          </p:val>
                                        </p:tav>
                                        <p:tav tm="100000">
                                          <p:val>
                                            <p:strVal val="#ppt_x"/>
                                          </p:val>
                                        </p:tav>
                                      </p:tavLst>
                                    </p:anim>
                                    <p:anim calcmode="lin" valueType="num">
                                      <p:cBhvr additive="base">
                                        <p:cTn id="16" dur="25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250" fill="hold"/>
                                        <p:tgtEl>
                                          <p:spTgt spid="45"/>
                                        </p:tgtEl>
                                        <p:attrNameLst>
                                          <p:attrName>ppt_x</p:attrName>
                                        </p:attrNameLst>
                                      </p:cBhvr>
                                      <p:tavLst>
                                        <p:tav tm="0">
                                          <p:val>
                                            <p:strVal val="1+#ppt_w/2"/>
                                          </p:val>
                                        </p:tav>
                                        <p:tav tm="100000">
                                          <p:val>
                                            <p:strVal val="#ppt_x"/>
                                          </p:val>
                                        </p:tav>
                                      </p:tavLst>
                                    </p:anim>
                                    <p:anim calcmode="lin" valueType="num">
                                      <p:cBhvr additive="base">
                                        <p:cTn id="20" dur="2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0-#ppt_w/2"/>
                                          </p:val>
                                        </p:tav>
                                        <p:tav tm="100000">
                                          <p:val>
                                            <p:strVal val="#ppt_x"/>
                                          </p:val>
                                        </p:tav>
                                      </p:tavLst>
                                    </p:anim>
                                    <p:anim calcmode="lin" valueType="num">
                                      <p:cBhvr additive="base">
                                        <p:cTn id="26" dur="500" fill="hold"/>
                                        <p:tgtEl>
                                          <p:spTgt spid="2"/>
                                        </p:tgtEl>
                                        <p:attrNameLst>
                                          <p:attrName>ppt_y</p:attrName>
                                        </p:attrNameLst>
                                      </p:cBhvr>
                                      <p:tavLst>
                                        <p:tav tm="0">
                                          <p:val>
                                            <p:strVal val="#ppt_y"/>
                                          </p:val>
                                        </p:tav>
                                        <p:tav tm="100000">
                                          <p:val>
                                            <p:strVal val="#ppt_y"/>
                                          </p:val>
                                        </p:tav>
                                      </p:tavLst>
                                    </p:anim>
                                  </p:childTnLst>
                                </p:cTn>
                              </p:par>
                              <p:par>
                                <p:cTn id="27" presetID="1" presetClass="entr" presetSubtype="0" fill="hold" grpId="1"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 grpId="0"/>
      <p:bldP spid="2"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nvCxnSpPr>
        <p:spPr>
          <a:xfrm>
            <a:off x="342900" y="816622"/>
            <a:ext cx="11506200" cy="0"/>
          </a:xfrm>
          <a:prstGeom prst="line">
            <a:avLst/>
          </a:prstGeom>
          <a:ln w="28575">
            <a:solidFill>
              <a:srgbClr val="1C4372"/>
            </a:solidFill>
          </a:ln>
        </p:spPr>
        <p:style>
          <a:lnRef idx="1">
            <a:schemeClr val="accent1"/>
          </a:lnRef>
          <a:fillRef idx="0">
            <a:schemeClr val="accent1"/>
          </a:fillRef>
          <a:effectRef idx="0">
            <a:schemeClr val="accent1"/>
          </a:effectRef>
          <a:fontRef idx="minor">
            <a:schemeClr val="tx1"/>
          </a:fontRef>
        </p:style>
      </p:cxnSp>
      <p:sp>
        <p:nvSpPr>
          <p:cNvPr id="19" name="矩形 18"/>
          <p:cNvSpPr/>
          <p:nvPr>
            <p:custDataLst>
              <p:tags r:id="rId1"/>
            </p:custDataLst>
          </p:nvPr>
        </p:nvSpPr>
        <p:spPr>
          <a:xfrm>
            <a:off x="245948" y="0"/>
            <a:ext cx="5517543" cy="845185"/>
          </a:xfrm>
          <a:prstGeom prst="rect">
            <a:avLst/>
          </a:prstGeom>
        </p:spPr>
        <p:txBody>
          <a:bodyPr wrap="square">
            <a:spAutoFit/>
          </a:bodyPr>
          <a:lstStyle/>
          <a:p>
            <a:pPr>
              <a:lnSpc>
                <a:spcPct val="175000"/>
              </a:lnSpc>
            </a:pPr>
            <a:r>
              <a:rPr lang="en-US" altLang="zh-CN" sz="2800" dirty="0">
                <a:solidFill>
                  <a:srgbClr val="1C4372"/>
                </a:solidFill>
                <a:latin typeface="微软雅黑" panose="020B0503020204020204" pitchFamily="34" charset="-122"/>
                <a:ea typeface="微软雅黑" panose="020B0503020204020204" pitchFamily="34" charset="-122"/>
              </a:rPr>
              <a:t>02.</a:t>
            </a:r>
            <a:r>
              <a:rPr lang="zh-CN" altLang="en-US" sz="2800" dirty="0">
                <a:solidFill>
                  <a:srgbClr val="1C4372"/>
                </a:solidFill>
                <a:latin typeface="微软雅黑" panose="020B0503020204020204" pitchFamily="34" charset="-122"/>
                <a:ea typeface="微软雅黑" panose="020B0503020204020204" pitchFamily="34" charset="-122"/>
              </a:rPr>
              <a:t>埃农映射</a:t>
            </a:r>
            <a:r>
              <a:rPr lang="en-US" altLang="zh-CN" sz="2800" dirty="0">
                <a:solidFill>
                  <a:srgbClr val="1C4372"/>
                </a:solidFill>
                <a:latin typeface="微软雅黑" panose="020B0503020204020204" pitchFamily="34" charset="-122"/>
                <a:ea typeface="微软雅黑" panose="020B0503020204020204" pitchFamily="34" charset="-122"/>
              </a:rPr>
              <a:t>-</a:t>
            </a:r>
            <a:r>
              <a:rPr lang="zh-CN" altLang="en-US" sz="2800" dirty="0">
                <a:solidFill>
                  <a:srgbClr val="1C4372"/>
                </a:solidFill>
                <a:latin typeface="微软雅黑" panose="020B0503020204020204" pitchFamily="34" charset="-122"/>
                <a:ea typeface="微软雅黑" panose="020B0503020204020204" pitchFamily="34" charset="-122"/>
              </a:rPr>
              <a:t>埃农映射的基本性质</a:t>
            </a:r>
            <a:endParaRPr lang="zh-CN" altLang="en-US" sz="2800" dirty="0">
              <a:solidFill>
                <a:srgbClr val="1C4372"/>
              </a:solidFill>
              <a:latin typeface="微软雅黑" panose="020B0503020204020204" pitchFamily="34" charset="-122"/>
              <a:ea typeface="微软雅黑" panose="020B0503020204020204" pitchFamily="34" charset="-122"/>
            </a:endParaRPr>
          </a:p>
        </p:txBody>
      </p:sp>
      <p:sp>
        <p:nvSpPr>
          <p:cNvPr id="20" name="文本框 19"/>
          <p:cNvSpPr txBox="1"/>
          <p:nvPr>
            <p:custDataLst>
              <p:tags r:id="rId2"/>
            </p:custDataLst>
          </p:nvPr>
        </p:nvSpPr>
        <p:spPr>
          <a:xfrm>
            <a:off x="245948" y="790581"/>
            <a:ext cx="5022106" cy="337184"/>
          </a:xfrm>
          <a:prstGeom prst="snip1Rect">
            <a:avLst>
              <a:gd name="adj" fmla="val 0"/>
            </a:avLst>
          </a:prstGeom>
          <a:noFill/>
          <a:ln w="28575">
            <a:noFill/>
          </a:ln>
        </p:spPr>
        <p:txBody>
          <a:bodyPr wrap="square" rtlCol="0">
            <a:spAutoFit/>
          </a:bodyPr>
          <a:lstStyle/>
          <a:p>
            <a:r>
              <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rPr>
              <a:t>HENON MAP</a:t>
            </a:r>
            <a:endPar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endParaRPr>
          </a:p>
        </p:txBody>
      </p:sp>
      <p:pic>
        <p:nvPicPr>
          <p:cNvPr id="45" name="图片 44"/>
          <p:cNvPicPr>
            <a:picLocks noChangeAspect="1"/>
          </p:cNvPicPr>
          <p:nvPr>
            <p:custDataLst>
              <p:tags r:id="rId3"/>
            </p:custDataLst>
          </p:nvPr>
        </p:nvPicPr>
        <p:blipFill>
          <a:blip r:embed="rId4" cstate="hqprint">
            <a:clrChange>
              <a:clrFrom>
                <a:srgbClr val="FFFFFF"/>
              </a:clrFrom>
              <a:clrTo>
                <a:srgbClr val="FFFFFF">
                  <a:alpha val="0"/>
                </a:srgbClr>
              </a:clrTo>
            </a:clrChange>
            <a:duotone>
              <a:prstClr val="black"/>
              <a:srgbClr val="1C4372">
                <a:tint val="45000"/>
                <a:satMod val="400000"/>
              </a:srgbClr>
            </a:duotone>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tretch>
            <a:fillRect/>
          </a:stretch>
        </p:blipFill>
        <p:spPr>
          <a:xfrm>
            <a:off x="8349319" y="73944"/>
            <a:ext cx="3842681" cy="872054"/>
          </a:xfrm>
          <a:prstGeom prst="rect">
            <a:avLst/>
          </a:prstGeom>
        </p:spPr>
      </p:pic>
      <p:sp>
        <p:nvSpPr>
          <p:cNvPr id="2" name="文本框 1"/>
          <p:cNvSpPr txBox="1"/>
          <p:nvPr/>
        </p:nvSpPr>
        <p:spPr>
          <a:xfrm>
            <a:off x="676852" y="1254072"/>
            <a:ext cx="10362045" cy="460375"/>
          </a:xfrm>
          <a:prstGeom prst="rect">
            <a:avLst/>
          </a:prstGeom>
          <a:noFill/>
        </p:spPr>
        <p:txBody>
          <a:bodyPr wrap="square" rtlCol="0">
            <a:spAutoFit/>
          </a:bodyPr>
          <a:lstStyle/>
          <a:p>
            <a:r>
              <a:rPr lang="zh-CN" sz="2400" dirty="0">
                <a:solidFill>
                  <a:srgbClr val="1C4372"/>
                </a:solidFill>
                <a:latin typeface="微软雅黑" panose="020B0503020204020204" pitchFamily="34" charset="-122"/>
                <a:ea typeface="微软雅黑" panose="020B0503020204020204" pitchFamily="34" charset="-122"/>
              </a:rPr>
              <a:t>证明当</a:t>
            </a:r>
            <a:r>
              <a:rPr lang="en-US" altLang="zh-CN" sz="2400" dirty="0">
                <a:solidFill>
                  <a:srgbClr val="1C4372"/>
                </a:solidFill>
                <a:latin typeface="微软雅黑" panose="020B0503020204020204" pitchFamily="34" charset="-122"/>
                <a:ea typeface="微软雅黑" panose="020B0503020204020204" pitchFamily="34" charset="-122"/>
              </a:rPr>
              <a:t>-1&lt;</a:t>
            </a:r>
            <a:r>
              <a:rPr lang="en-US" altLang="zh-CN" sz="2400" dirty="0">
                <a:solidFill>
                  <a:srgbClr val="1C4372"/>
                </a:solidFill>
                <a:latin typeface="微软雅黑" panose="020B0503020204020204" pitchFamily="34" charset="-122"/>
                <a:ea typeface="微软雅黑" panose="020B0503020204020204" pitchFamily="34" charset="-122"/>
                <a:sym typeface="+mn-ea"/>
              </a:rPr>
              <a:t>b&lt;1</a:t>
            </a:r>
            <a:r>
              <a:rPr lang="zh-CN" altLang="en-US" sz="2400" dirty="0">
                <a:solidFill>
                  <a:srgbClr val="1C4372"/>
                </a:solidFill>
                <a:latin typeface="微软雅黑" panose="020B0503020204020204" pitchFamily="34" charset="-122"/>
                <a:ea typeface="微软雅黑" panose="020B0503020204020204" pitchFamily="34" charset="-122"/>
                <a:sym typeface="+mn-ea"/>
              </a:rPr>
              <a:t>，</a:t>
            </a:r>
            <a:r>
              <a:rPr lang="zh-CN" sz="2400" dirty="0">
                <a:solidFill>
                  <a:srgbClr val="1C4372"/>
                </a:solidFill>
                <a:latin typeface="微软雅黑" panose="020B0503020204020204" pitchFamily="34" charset="-122"/>
                <a:ea typeface="微软雅黑" panose="020B0503020204020204" pitchFamily="34" charset="-122"/>
              </a:rPr>
              <a:t>埃农映射是面积收缩的。</a:t>
            </a:r>
            <a:endParaRPr lang="zh-CN" altLang="en-US" sz="2400" dirty="0">
              <a:solidFill>
                <a:srgbClr val="1C4372"/>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12"/>
          </p:nvPr>
        </p:nvSpPr>
        <p:spPr/>
        <p:txBody>
          <a:bodyPr/>
          <a:lstStyle/>
          <a:p>
            <a:fld id="{2111E15B-4652-4570-B762-7367D91DB9AE}" type="slidenum">
              <a:rPr lang="zh-CN" altLang="en-US" smtClean="0"/>
            </a:fld>
            <a:endParaRPr lang="zh-CN" altLang="en-US"/>
          </a:p>
        </p:txBody>
      </p:sp>
      <p:sp>
        <p:nvSpPr>
          <p:cNvPr id="11" name="矩形 10"/>
          <p:cNvSpPr/>
          <p:nvPr/>
        </p:nvSpPr>
        <p:spPr>
          <a:xfrm>
            <a:off x="8228965" y="5528310"/>
            <a:ext cx="901700" cy="32004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2" name="矩形 11"/>
          <p:cNvSpPr/>
          <p:nvPr/>
        </p:nvSpPr>
        <p:spPr>
          <a:xfrm>
            <a:off x="4624070" y="5445125"/>
            <a:ext cx="2203450" cy="27368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3" name="文本框 2"/>
          <p:cNvSpPr txBox="1"/>
          <p:nvPr/>
        </p:nvSpPr>
        <p:spPr>
          <a:xfrm>
            <a:off x="676852" y="1858592"/>
            <a:ext cx="10362045" cy="829945"/>
          </a:xfrm>
          <a:prstGeom prst="rect">
            <a:avLst/>
          </a:prstGeom>
          <a:noFill/>
        </p:spPr>
        <p:txBody>
          <a:bodyPr wrap="square" rtlCol="0">
            <a:spAutoFit/>
          </a:bodyPr>
          <a:p>
            <a:r>
              <a:rPr lang="zh-CN" sz="2400" dirty="0">
                <a:solidFill>
                  <a:srgbClr val="1C4372"/>
                </a:solidFill>
                <a:latin typeface="微软雅黑" panose="020B0503020204020204" pitchFamily="34" charset="-122"/>
                <a:ea typeface="微软雅黑" panose="020B0503020204020204" pitchFamily="34" charset="-122"/>
              </a:rPr>
              <a:t>证明：想要判断任意一个二维映射                                  是否为面积收缩的，首先要计算其雅克比矩阵的行列式。</a:t>
            </a:r>
            <a:endParaRPr lang="zh-CN" sz="2400" dirty="0">
              <a:solidFill>
                <a:srgbClr val="1C4372"/>
              </a:solidFill>
              <a:latin typeface="微软雅黑" panose="020B0503020204020204" pitchFamily="34" charset="-122"/>
              <a:ea typeface="微软雅黑" panose="020B0503020204020204" pitchFamily="34" charset="-122"/>
              <a:sym typeface="+mn-ea"/>
            </a:endParaRPr>
          </a:p>
        </p:txBody>
      </p:sp>
      <p:graphicFrame>
        <p:nvGraphicFramePr>
          <p:cNvPr id="4" name="对象 3">
            <a:hlinkClick r:id="" action="ppaction://ole?verb="/>
          </p:cNvPr>
          <p:cNvGraphicFramePr>
            <a:graphicFrameLocks noChangeAspect="1"/>
          </p:cNvGraphicFramePr>
          <p:nvPr/>
        </p:nvGraphicFramePr>
        <p:xfrm>
          <a:off x="5396865" y="1911350"/>
          <a:ext cx="3013710" cy="349885"/>
        </p:xfrm>
        <a:graphic>
          <a:graphicData uri="http://schemas.openxmlformats.org/presentationml/2006/ole">
            <mc:AlternateContent xmlns:mc="http://schemas.openxmlformats.org/markup-compatibility/2006">
              <mc:Choice xmlns:v="urn:schemas-microsoft-com:vml" Requires="v">
                <p:oleObj spid="_x0000_s3073" name="" r:id="rId6" imgW="1968500" imgH="228600" progId="Equation.KSEE3">
                  <p:embed/>
                </p:oleObj>
              </mc:Choice>
              <mc:Fallback>
                <p:oleObj name="" r:id="rId6" imgW="1968500" imgH="228600" progId="Equation.KSEE3">
                  <p:embed/>
                  <p:pic>
                    <p:nvPicPr>
                      <p:cNvPr id="0" name="图片 3072"/>
                      <p:cNvPicPr/>
                      <p:nvPr/>
                    </p:nvPicPr>
                    <p:blipFill>
                      <a:blip r:embed="rId7"/>
                      <a:stretch>
                        <a:fillRect/>
                      </a:stretch>
                    </p:blipFill>
                    <p:spPr>
                      <a:xfrm>
                        <a:off x="5396865" y="1911350"/>
                        <a:ext cx="3013710" cy="349885"/>
                      </a:xfrm>
                      <a:prstGeom prst="rect">
                        <a:avLst/>
                      </a:prstGeom>
                    </p:spPr>
                  </p:pic>
                </p:oleObj>
              </mc:Fallback>
            </mc:AlternateContent>
          </a:graphicData>
        </a:graphic>
      </p:graphicFrame>
      <p:pic>
        <p:nvPicPr>
          <p:cNvPr id="6" name="图片 5"/>
          <p:cNvPicPr>
            <a:picLocks noChangeAspect="1"/>
          </p:cNvPicPr>
          <p:nvPr/>
        </p:nvPicPr>
        <p:blipFill>
          <a:blip r:embed="rId8"/>
          <a:stretch>
            <a:fillRect/>
          </a:stretch>
        </p:blipFill>
        <p:spPr>
          <a:xfrm>
            <a:off x="3285490" y="2754630"/>
            <a:ext cx="2552700" cy="1348740"/>
          </a:xfrm>
          <a:prstGeom prst="rect">
            <a:avLst/>
          </a:prstGeom>
        </p:spPr>
      </p:pic>
      <p:sp>
        <p:nvSpPr>
          <p:cNvPr id="8" name="文本框 7"/>
          <p:cNvSpPr txBox="1"/>
          <p:nvPr/>
        </p:nvSpPr>
        <p:spPr>
          <a:xfrm>
            <a:off x="676852" y="4103317"/>
            <a:ext cx="10362045" cy="460375"/>
          </a:xfrm>
          <a:prstGeom prst="rect">
            <a:avLst/>
          </a:prstGeom>
          <a:noFill/>
        </p:spPr>
        <p:txBody>
          <a:bodyPr wrap="square" rtlCol="0">
            <a:spAutoFit/>
          </a:bodyPr>
          <a:p>
            <a:r>
              <a:rPr lang="zh-CN" sz="2400" dirty="0">
                <a:solidFill>
                  <a:srgbClr val="1C4372"/>
                </a:solidFill>
                <a:latin typeface="微软雅黑" panose="020B0503020204020204" pitchFamily="34" charset="-122"/>
                <a:ea typeface="微软雅黑" panose="020B0503020204020204" pitchFamily="34" charset="-122"/>
              </a:rPr>
              <a:t>如果对所有的（</a:t>
            </a:r>
            <a:r>
              <a:rPr lang="en-US" altLang="zh-CN" sz="2400" dirty="0">
                <a:solidFill>
                  <a:srgbClr val="1C4372"/>
                </a:solidFill>
                <a:latin typeface="微软雅黑" panose="020B0503020204020204" pitchFamily="34" charset="-122"/>
                <a:ea typeface="微软雅黑" panose="020B0503020204020204" pitchFamily="34" charset="-122"/>
              </a:rPr>
              <a:t>x,y</a:t>
            </a:r>
            <a:r>
              <a:rPr lang="zh-CN" sz="2400" dirty="0">
                <a:solidFill>
                  <a:srgbClr val="1C4372"/>
                </a:solidFill>
                <a:latin typeface="微软雅黑" panose="020B0503020204020204" pitchFamily="34" charset="-122"/>
                <a:ea typeface="微软雅黑" panose="020B0503020204020204" pitchFamily="34" charset="-122"/>
              </a:rPr>
              <a:t>）</a:t>
            </a:r>
            <a:r>
              <a:rPr lang="en-US" altLang="zh-CN" sz="2400" dirty="0">
                <a:solidFill>
                  <a:srgbClr val="1C4372"/>
                </a:solidFill>
                <a:latin typeface="微软雅黑" panose="020B0503020204020204" pitchFamily="34" charset="-122"/>
                <a:ea typeface="微软雅黑" panose="020B0503020204020204" pitchFamily="34" charset="-122"/>
              </a:rPr>
              <a:t>|detJ(x</a:t>
            </a:r>
            <a:r>
              <a:rPr lang="zh-CN" altLang="en-US" sz="2400" dirty="0">
                <a:solidFill>
                  <a:srgbClr val="1C4372"/>
                </a:solidFill>
                <a:latin typeface="微软雅黑" panose="020B0503020204020204" pitchFamily="34" charset="-122"/>
                <a:ea typeface="微软雅黑" panose="020B0503020204020204" pitchFamily="34" charset="-122"/>
              </a:rPr>
              <a:t>，</a:t>
            </a:r>
            <a:r>
              <a:rPr lang="en-US" altLang="zh-CN" sz="2400" dirty="0">
                <a:solidFill>
                  <a:srgbClr val="1C4372"/>
                </a:solidFill>
                <a:latin typeface="微软雅黑" panose="020B0503020204020204" pitchFamily="34" charset="-122"/>
                <a:ea typeface="微软雅黑" panose="020B0503020204020204" pitchFamily="34" charset="-122"/>
              </a:rPr>
              <a:t>y)|&lt;1,</a:t>
            </a:r>
            <a:r>
              <a:rPr lang="zh-CN" altLang="en-US" sz="2400" dirty="0">
                <a:solidFill>
                  <a:srgbClr val="1C4372"/>
                </a:solidFill>
                <a:latin typeface="微软雅黑" panose="020B0503020204020204" pitchFamily="34" charset="-122"/>
                <a:ea typeface="微软雅黑" panose="020B0503020204020204" pitchFamily="34" charset="-122"/>
              </a:rPr>
              <a:t>映射就是面积收缩的</a:t>
            </a:r>
            <a:r>
              <a:rPr lang="zh-CN" sz="2400" dirty="0">
                <a:solidFill>
                  <a:srgbClr val="1C4372"/>
                </a:solidFill>
                <a:latin typeface="微软雅黑" panose="020B0503020204020204" pitchFamily="34" charset="-122"/>
                <a:ea typeface="微软雅黑" panose="020B0503020204020204" pitchFamily="34" charset="-122"/>
              </a:rPr>
              <a:t>。</a:t>
            </a:r>
            <a:endParaRPr lang="zh-CN" sz="2400" dirty="0">
              <a:solidFill>
                <a:srgbClr val="1C4372"/>
              </a:solidFill>
              <a:latin typeface="微软雅黑" panose="020B0503020204020204" pitchFamily="34" charset="-122"/>
              <a:ea typeface="微软雅黑" panose="020B0503020204020204" pitchFamily="34" charset="-122"/>
              <a:sym typeface="+mn-ea"/>
            </a:endParaRPr>
          </a:p>
        </p:txBody>
      </p:sp>
      <p:sp>
        <p:nvSpPr>
          <p:cNvPr id="9" name="文本框 8"/>
          <p:cNvSpPr txBox="1"/>
          <p:nvPr/>
        </p:nvSpPr>
        <p:spPr>
          <a:xfrm>
            <a:off x="676852" y="4728157"/>
            <a:ext cx="10362045" cy="460375"/>
          </a:xfrm>
          <a:prstGeom prst="rect">
            <a:avLst/>
          </a:prstGeom>
          <a:noFill/>
        </p:spPr>
        <p:txBody>
          <a:bodyPr wrap="square" rtlCol="0">
            <a:spAutoFit/>
          </a:bodyPr>
          <a:p>
            <a:r>
              <a:rPr lang="zh-CN" sz="2400" dirty="0">
                <a:solidFill>
                  <a:srgbClr val="1C4372"/>
                </a:solidFill>
                <a:latin typeface="微软雅黑" panose="020B0503020204020204" pitchFamily="34" charset="-122"/>
                <a:ea typeface="微软雅黑" panose="020B0503020204020204" pitchFamily="34" charset="-122"/>
              </a:rPr>
              <a:t>对于埃农映射，</a:t>
            </a:r>
            <a:r>
              <a:rPr lang="en-US" altLang="zh-CN" sz="2400" dirty="0">
                <a:solidFill>
                  <a:srgbClr val="1C4372"/>
                </a:solidFill>
                <a:latin typeface="微软雅黑" panose="020B0503020204020204" pitchFamily="34" charset="-122"/>
                <a:ea typeface="微软雅黑" panose="020B0503020204020204" pitchFamily="34" charset="-122"/>
              </a:rPr>
              <a:t>f(x,y</a:t>
            </a:r>
            <a:r>
              <a:rPr lang="zh-CN" altLang="en-US" sz="2400" dirty="0">
                <a:solidFill>
                  <a:srgbClr val="1C4372"/>
                </a:solidFill>
                <a:latin typeface="微软雅黑" panose="020B0503020204020204" pitchFamily="34" charset="-122"/>
                <a:ea typeface="微软雅黑" panose="020B0503020204020204" pitchFamily="34" charset="-122"/>
              </a:rPr>
              <a:t>）</a:t>
            </a:r>
            <a:r>
              <a:rPr lang="en-US" altLang="zh-CN" sz="2400" dirty="0">
                <a:solidFill>
                  <a:srgbClr val="1C4372"/>
                </a:solidFill>
                <a:latin typeface="微软雅黑" panose="020B0503020204020204" pitchFamily="34" charset="-122"/>
                <a:ea typeface="微软雅黑" panose="020B0503020204020204" pitchFamily="34" charset="-122"/>
              </a:rPr>
              <a:t>=1-ax^2+y,g(x,y)=bx,</a:t>
            </a:r>
            <a:r>
              <a:rPr lang="zh-CN" altLang="en-US" sz="2400" dirty="0">
                <a:solidFill>
                  <a:srgbClr val="1C4372"/>
                </a:solidFill>
                <a:latin typeface="微软雅黑" panose="020B0503020204020204" pitchFamily="34" charset="-122"/>
                <a:ea typeface="微软雅黑" panose="020B0503020204020204" pitchFamily="34" charset="-122"/>
              </a:rPr>
              <a:t>所以</a:t>
            </a:r>
            <a:endParaRPr lang="zh-CN" altLang="en-US" sz="2400" dirty="0">
              <a:solidFill>
                <a:srgbClr val="1C4372"/>
              </a:solidFill>
              <a:latin typeface="微软雅黑" panose="020B0503020204020204" pitchFamily="34" charset="-122"/>
              <a:ea typeface="微软雅黑" panose="020B0503020204020204" pitchFamily="34" charset="-122"/>
              <a:sym typeface="+mn-ea"/>
            </a:endParaRPr>
          </a:p>
        </p:txBody>
      </p:sp>
      <p:pic>
        <p:nvPicPr>
          <p:cNvPr id="13" name="图片 12"/>
          <p:cNvPicPr>
            <a:picLocks noChangeAspect="1"/>
          </p:cNvPicPr>
          <p:nvPr/>
        </p:nvPicPr>
        <p:blipFill>
          <a:blip r:embed="rId9"/>
          <a:stretch>
            <a:fillRect/>
          </a:stretch>
        </p:blipFill>
        <p:spPr>
          <a:xfrm>
            <a:off x="8228965" y="4728210"/>
            <a:ext cx="2255520" cy="1013460"/>
          </a:xfrm>
          <a:prstGeom prst="rect">
            <a:avLst/>
          </a:prstGeom>
        </p:spPr>
      </p:pic>
      <p:sp>
        <p:nvSpPr>
          <p:cNvPr id="14" name="文本框 13"/>
          <p:cNvSpPr txBox="1"/>
          <p:nvPr/>
        </p:nvSpPr>
        <p:spPr>
          <a:xfrm>
            <a:off x="676852" y="5718757"/>
            <a:ext cx="10362045" cy="829945"/>
          </a:xfrm>
          <a:prstGeom prst="rect">
            <a:avLst/>
          </a:prstGeom>
          <a:noFill/>
        </p:spPr>
        <p:txBody>
          <a:bodyPr wrap="square" rtlCol="0">
            <a:spAutoFit/>
          </a:bodyPr>
          <a:p>
            <a:r>
              <a:rPr lang="zh-CN" altLang="en-US" sz="2400" dirty="0">
                <a:solidFill>
                  <a:srgbClr val="1C4372"/>
                </a:solidFill>
                <a:latin typeface="微软雅黑" panose="020B0503020204020204" pitchFamily="34" charset="-122"/>
                <a:ea typeface="微软雅黑" panose="020B0503020204020204" pitchFamily="34" charset="-122"/>
              </a:rPr>
              <a:t>所以其行列式为</a:t>
            </a:r>
            <a:r>
              <a:rPr lang="en-US" altLang="zh-CN" sz="2400" dirty="0">
                <a:solidFill>
                  <a:srgbClr val="1C4372"/>
                </a:solidFill>
                <a:latin typeface="微软雅黑" panose="020B0503020204020204" pitchFamily="34" charset="-122"/>
                <a:ea typeface="微软雅黑" panose="020B0503020204020204" pitchFamily="34" charset="-122"/>
              </a:rPr>
              <a:t>-b</a:t>
            </a:r>
            <a:r>
              <a:rPr lang="zh-CN" altLang="en-US" sz="2400" dirty="0">
                <a:solidFill>
                  <a:srgbClr val="1C4372"/>
                </a:solidFill>
                <a:latin typeface="微软雅黑" panose="020B0503020204020204" pitchFamily="34" charset="-122"/>
                <a:ea typeface="微软雅黑" panose="020B0503020204020204" pitchFamily="34" charset="-122"/>
              </a:rPr>
              <a:t>，对所有</a:t>
            </a:r>
            <a:r>
              <a:rPr lang="en-US" altLang="zh-CN" sz="2400" dirty="0">
                <a:solidFill>
                  <a:srgbClr val="1C4372"/>
                </a:solidFill>
                <a:latin typeface="微软雅黑" panose="020B0503020204020204" pitchFamily="34" charset="-122"/>
                <a:ea typeface="微软雅黑" panose="020B0503020204020204" pitchFamily="34" charset="-122"/>
                <a:sym typeface="+mn-ea"/>
              </a:rPr>
              <a:t>-1&lt;</a:t>
            </a:r>
            <a:r>
              <a:rPr lang="en-US" altLang="zh-CN" sz="2400" dirty="0">
                <a:solidFill>
                  <a:srgbClr val="1C4372"/>
                </a:solidFill>
                <a:latin typeface="微软雅黑" panose="020B0503020204020204" pitchFamily="34" charset="-122"/>
                <a:ea typeface="微软雅黑" panose="020B0503020204020204" pitchFamily="34" charset="-122"/>
                <a:sym typeface="+mn-ea"/>
              </a:rPr>
              <a:t>b&lt;1</a:t>
            </a:r>
            <a:r>
              <a:rPr lang="zh-CN" altLang="en-US" sz="2400" dirty="0">
                <a:solidFill>
                  <a:srgbClr val="1C4372"/>
                </a:solidFill>
                <a:latin typeface="微软雅黑" panose="020B0503020204020204" pitchFamily="34" charset="-122"/>
                <a:ea typeface="微软雅黑" panose="020B0503020204020204" pitchFamily="34" charset="-122"/>
                <a:sym typeface="+mn-ea"/>
              </a:rPr>
              <a:t>映射都是面积收缩的。在每一次迭代中，任意面积都是以固定系数</a:t>
            </a:r>
            <a:r>
              <a:rPr lang="en-US" altLang="zh-CN" sz="2400" dirty="0">
                <a:solidFill>
                  <a:srgbClr val="1C4372"/>
                </a:solidFill>
                <a:latin typeface="微软雅黑" panose="020B0503020204020204" pitchFamily="34" charset="-122"/>
                <a:ea typeface="微软雅黑" panose="020B0503020204020204" pitchFamily="34" charset="-122"/>
                <a:sym typeface="+mn-ea"/>
              </a:rPr>
              <a:t>|b|</a:t>
            </a:r>
            <a:r>
              <a:rPr lang="zh-CN" altLang="en-US" sz="2400" dirty="0">
                <a:solidFill>
                  <a:srgbClr val="1C4372"/>
                </a:solidFill>
                <a:latin typeface="微软雅黑" panose="020B0503020204020204" pitchFamily="34" charset="-122"/>
                <a:ea typeface="微软雅黑" panose="020B0503020204020204" pitchFamily="34" charset="-122"/>
                <a:sym typeface="+mn-ea"/>
              </a:rPr>
              <a:t>减少。</a:t>
            </a:r>
            <a:endParaRPr lang="zh-CN" altLang="en-US" sz="2400" dirty="0">
              <a:solidFill>
                <a:srgbClr val="1C4372"/>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50" fill="hold"/>
                                        <p:tgtEl>
                                          <p:spTgt spid="19"/>
                                        </p:tgtEl>
                                        <p:attrNameLst>
                                          <p:attrName>ppt_x</p:attrName>
                                        </p:attrNameLst>
                                      </p:cBhvr>
                                      <p:tavLst>
                                        <p:tav tm="0">
                                          <p:val>
                                            <p:strVal val="0-#ppt_w/2"/>
                                          </p:val>
                                        </p:tav>
                                        <p:tav tm="100000">
                                          <p:val>
                                            <p:strVal val="#ppt_x"/>
                                          </p:val>
                                        </p:tav>
                                      </p:tavLst>
                                    </p:anim>
                                    <p:anim calcmode="lin" valueType="num">
                                      <p:cBhvr additive="base">
                                        <p:cTn id="8" dur="25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250" fill="hold"/>
                                        <p:tgtEl>
                                          <p:spTgt spid="20"/>
                                        </p:tgtEl>
                                        <p:attrNameLst>
                                          <p:attrName>ppt_x</p:attrName>
                                        </p:attrNameLst>
                                      </p:cBhvr>
                                      <p:tavLst>
                                        <p:tav tm="0">
                                          <p:val>
                                            <p:strVal val="0-#ppt_w/2"/>
                                          </p:val>
                                        </p:tav>
                                        <p:tav tm="100000">
                                          <p:val>
                                            <p:strVal val="#ppt_x"/>
                                          </p:val>
                                        </p:tav>
                                      </p:tavLst>
                                    </p:anim>
                                    <p:anim calcmode="lin" valueType="num">
                                      <p:cBhvr additive="base">
                                        <p:cTn id="12" dur="25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250" fill="hold"/>
                                        <p:tgtEl>
                                          <p:spTgt spid="18"/>
                                        </p:tgtEl>
                                        <p:attrNameLst>
                                          <p:attrName>ppt_x</p:attrName>
                                        </p:attrNameLst>
                                      </p:cBhvr>
                                      <p:tavLst>
                                        <p:tav tm="0">
                                          <p:val>
                                            <p:strVal val="1+#ppt_w/2"/>
                                          </p:val>
                                        </p:tav>
                                        <p:tav tm="100000">
                                          <p:val>
                                            <p:strVal val="#ppt_x"/>
                                          </p:val>
                                        </p:tav>
                                      </p:tavLst>
                                    </p:anim>
                                    <p:anim calcmode="lin" valueType="num">
                                      <p:cBhvr additive="base">
                                        <p:cTn id="16" dur="25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250" fill="hold"/>
                                        <p:tgtEl>
                                          <p:spTgt spid="45"/>
                                        </p:tgtEl>
                                        <p:attrNameLst>
                                          <p:attrName>ppt_x</p:attrName>
                                        </p:attrNameLst>
                                      </p:cBhvr>
                                      <p:tavLst>
                                        <p:tav tm="0">
                                          <p:val>
                                            <p:strVal val="1+#ppt_w/2"/>
                                          </p:val>
                                        </p:tav>
                                        <p:tav tm="100000">
                                          <p:val>
                                            <p:strVal val="#ppt_x"/>
                                          </p:val>
                                        </p:tav>
                                      </p:tavLst>
                                    </p:anim>
                                    <p:anim calcmode="lin" valueType="num">
                                      <p:cBhvr additive="base">
                                        <p:cTn id="20" dur="2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0-#ppt_w/2"/>
                                          </p:val>
                                        </p:tav>
                                        <p:tav tm="100000">
                                          <p:val>
                                            <p:strVal val="#ppt_x"/>
                                          </p:val>
                                        </p:tav>
                                      </p:tavLst>
                                    </p:anim>
                                    <p:anim calcmode="lin" valueType="num">
                                      <p:cBhvr additive="base">
                                        <p:cTn id="26" dur="500" fill="hold"/>
                                        <p:tgtEl>
                                          <p:spTgt spid="2"/>
                                        </p:tgtEl>
                                        <p:attrNameLst>
                                          <p:attrName>ppt_y</p:attrName>
                                        </p:attrNameLst>
                                      </p:cBhvr>
                                      <p:tavLst>
                                        <p:tav tm="0">
                                          <p:val>
                                            <p:strVal val="#ppt_y"/>
                                          </p:val>
                                        </p:tav>
                                        <p:tav tm="100000">
                                          <p:val>
                                            <p:strVal val="#ppt_y"/>
                                          </p:val>
                                        </p:tav>
                                      </p:tavLst>
                                    </p:anim>
                                  </p:childTnLst>
                                </p:cTn>
                              </p:par>
                              <p:par>
                                <p:cTn id="27" presetID="1" presetClass="entr" presetSubtype="0" fill="hold" grpId="1"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additive="base">
                                        <p:cTn id="33" dur="500" fill="hold"/>
                                        <p:tgtEl>
                                          <p:spTgt spid="3"/>
                                        </p:tgtEl>
                                        <p:attrNameLst>
                                          <p:attrName>ppt_x</p:attrName>
                                        </p:attrNameLst>
                                      </p:cBhvr>
                                      <p:tavLst>
                                        <p:tav tm="0">
                                          <p:val>
                                            <p:strVal val="0-#ppt_w/2"/>
                                          </p:val>
                                        </p:tav>
                                        <p:tav tm="100000">
                                          <p:val>
                                            <p:strVal val="#ppt_x"/>
                                          </p:val>
                                        </p:tav>
                                      </p:tavLst>
                                    </p:anim>
                                    <p:anim calcmode="lin" valueType="num">
                                      <p:cBhvr additive="base">
                                        <p:cTn id="34" dur="500" fill="hold"/>
                                        <p:tgtEl>
                                          <p:spTgt spid="3"/>
                                        </p:tgtEl>
                                        <p:attrNameLst>
                                          <p:attrName>ppt_y</p:attrName>
                                        </p:attrNameLst>
                                      </p:cBhvr>
                                      <p:tavLst>
                                        <p:tav tm="0">
                                          <p:val>
                                            <p:strVal val="#ppt_y"/>
                                          </p:val>
                                        </p:tav>
                                        <p:tav tm="100000">
                                          <p:val>
                                            <p:strVal val="#ppt_y"/>
                                          </p:val>
                                        </p:tav>
                                      </p:tavLst>
                                    </p:anim>
                                  </p:childTnLst>
                                </p:cTn>
                              </p:par>
                              <p:par>
                                <p:cTn id="35" presetID="1" presetClass="entr" presetSubtype="0" fill="hold" grpId="1"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additive="base">
                                        <p:cTn id="47" dur="500" fill="hold"/>
                                        <p:tgtEl>
                                          <p:spTgt spid="8"/>
                                        </p:tgtEl>
                                        <p:attrNameLst>
                                          <p:attrName>ppt_x</p:attrName>
                                        </p:attrNameLst>
                                      </p:cBhvr>
                                      <p:tavLst>
                                        <p:tav tm="0">
                                          <p:val>
                                            <p:strVal val="0-#ppt_w/2"/>
                                          </p:val>
                                        </p:tav>
                                        <p:tav tm="100000">
                                          <p:val>
                                            <p:strVal val="#ppt_x"/>
                                          </p:val>
                                        </p:tav>
                                      </p:tavLst>
                                    </p:anim>
                                    <p:anim calcmode="lin" valueType="num">
                                      <p:cBhvr additive="base">
                                        <p:cTn id="48" dur="500" fill="hold"/>
                                        <p:tgtEl>
                                          <p:spTgt spid="8"/>
                                        </p:tgtEl>
                                        <p:attrNameLst>
                                          <p:attrName>ppt_y</p:attrName>
                                        </p:attrNameLst>
                                      </p:cBhvr>
                                      <p:tavLst>
                                        <p:tav tm="0">
                                          <p:val>
                                            <p:strVal val="#ppt_y"/>
                                          </p:val>
                                        </p:tav>
                                        <p:tav tm="100000">
                                          <p:val>
                                            <p:strVal val="#ppt_y"/>
                                          </p:val>
                                        </p:tav>
                                      </p:tavLst>
                                    </p:anim>
                                  </p:childTnLst>
                                </p:cTn>
                              </p:par>
                              <p:par>
                                <p:cTn id="49" presetID="1" presetClass="entr" presetSubtype="0" fill="hold" grpId="1"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0-#ppt_w/2"/>
                                          </p:val>
                                        </p:tav>
                                        <p:tav tm="100000">
                                          <p:val>
                                            <p:strVal val="#ppt_x"/>
                                          </p:val>
                                        </p:tav>
                                      </p:tavLst>
                                    </p:anim>
                                    <p:anim calcmode="lin" valueType="num">
                                      <p:cBhvr additive="base">
                                        <p:cTn id="56" dur="500" fill="hold"/>
                                        <p:tgtEl>
                                          <p:spTgt spid="9"/>
                                        </p:tgtEl>
                                        <p:attrNameLst>
                                          <p:attrName>ppt_y</p:attrName>
                                        </p:attrNameLst>
                                      </p:cBhvr>
                                      <p:tavLst>
                                        <p:tav tm="0">
                                          <p:val>
                                            <p:strVal val="#ppt_y"/>
                                          </p:val>
                                        </p:tav>
                                        <p:tav tm="100000">
                                          <p:val>
                                            <p:strVal val="#ppt_y"/>
                                          </p:val>
                                        </p:tav>
                                      </p:tavLst>
                                    </p:anim>
                                  </p:childTnLst>
                                </p:cTn>
                              </p:par>
                              <p:par>
                                <p:cTn id="57" presetID="1" presetClass="entr" presetSubtype="0" fill="hold" grpId="1" nodeType="withEffect">
                                  <p:stCondLst>
                                    <p:cond delay="0"/>
                                  </p:stCondLst>
                                  <p:childTnLst>
                                    <p:set>
                                      <p:cBhvr>
                                        <p:cTn id="58" dur="1" fill="hold">
                                          <p:stCondLst>
                                            <p:cond delay="0"/>
                                          </p:stCondLst>
                                        </p:cTn>
                                        <p:tgtEl>
                                          <p:spTgt spid="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grpId="0" nodeType="clickEffect">
                                  <p:stCondLst>
                                    <p:cond delay="0"/>
                                  </p:stCondLst>
                                  <p:childTnLst>
                                    <p:set>
                                      <p:cBhvr>
                                        <p:cTn id="64" dur="1" fill="hold">
                                          <p:stCondLst>
                                            <p:cond delay="0"/>
                                          </p:stCondLst>
                                        </p:cTn>
                                        <p:tgtEl>
                                          <p:spTgt spid="14"/>
                                        </p:tgtEl>
                                        <p:attrNameLst>
                                          <p:attrName>style.visibility</p:attrName>
                                        </p:attrNameLst>
                                      </p:cBhvr>
                                      <p:to>
                                        <p:strVal val="visible"/>
                                      </p:to>
                                    </p:set>
                                    <p:anim calcmode="lin" valueType="num">
                                      <p:cBhvr additive="base">
                                        <p:cTn id="65" dur="500" fill="hold"/>
                                        <p:tgtEl>
                                          <p:spTgt spid="14"/>
                                        </p:tgtEl>
                                        <p:attrNameLst>
                                          <p:attrName>ppt_x</p:attrName>
                                        </p:attrNameLst>
                                      </p:cBhvr>
                                      <p:tavLst>
                                        <p:tav tm="0">
                                          <p:val>
                                            <p:strVal val="0-#ppt_w/2"/>
                                          </p:val>
                                        </p:tav>
                                        <p:tav tm="100000">
                                          <p:val>
                                            <p:strVal val="#ppt_x"/>
                                          </p:val>
                                        </p:tav>
                                      </p:tavLst>
                                    </p:anim>
                                    <p:anim calcmode="lin" valueType="num">
                                      <p:cBhvr additive="base">
                                        <p:cTn id="66" dur="500" fill="hold"/>
                                        <p:tgtEl>
                                          <p:spTgt spid="14"/>
                                        </p:tgtEl>
                                        <p:attrNameLst>
                                          <p:attrName>ppt_y</p:attrName>
                                        </p:attrNameLst>
                                      </p:cBhvr>
                                      <p:tavLst>
                                        <p:tav tm="0">
                                          <p:val>
                                            <p:strVal val="#ppt_y"/>
                                          </p:val>
                                        </p:tav>
                                        <p:tav tm="100000">
                                          <p:val>
                                            <p:strVal val="#ppt_y"/>
                                          </p:val>
                                        </p:tav>
                                      </p:tavLst>
                                    </p:anim>
                                  </p:childTnLst>
                                </p:cTn>
                              </p:par>
                              <p:par>
                                <p:cTn id="67" presetID="1" presetClass="entr" presetSubtype="0" fill="hold" grpId="1" nodeType="withEffect">
                                  <p:stCondLst>
                                    <p:cond delay="0"/>
                                  </p:stCondLst>
                                  <p:childTnLst>
                                    <p:set>
                                      <p:cBhvr>
                                        <p:cTn id="6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 grpId="0"/>
      <p:bldP spid="2" grpId="1"/>
      <p:bldP spid="3" grpId="0"/>
      <p:bldP spid="3" grpId="1"/>
      <p:bldP spid="8" grpId="0"/>
      <p:bldP spid="8" grpId="1"/>
      <p:bldP spid="9" grpId="0"/>
      <p:bldP spid="9" grpId="1"/>
      <p:bldP spid="14" grpId="0"/>
      <p:bldP spid="14"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nvCxnSpPr>
        <p:spPr>
          <a:xfrm>
            <a:off x="342900" y="816622"/>
            <a:ext cx="11506200" cy="0"/>
          </a:xfrm>
          <a:prstGeom prst="line">
            <a:avLst/>
          </a:prstGeom>
          <a:ln w="28575">
            <a:solidFill>
              <a:srgbClr val="1C4372"/>
            </a:solidFill>
          </a:ln>
        </p:spPr>
        <p:style>
          <a:lnRef idx="1">
            <a:schemeClr val="accent1"/>
          </a:lnRef>
          <a:fillRef idx="0">
            <a:schemeClr val="accent1"/>
          </a:fillRef>
          <a:effectRef idx="0">
            <a:schemeClr val="accent1"/>
          </a:effectRef>
          <a:fontRef idx="minor">
            <a:schemeClr val="tx1"/>
          </a:fontRef>
        </p:style>
      </p:cxnSp>
      <p:sp>
        <p:nvSpPr>
          <p:cNvPr id="19" name="矩形 18"/>
          <p:cNvSpPr/>
          <p:nvPr>
            <p:custDataLst>
              <p:tags r:id="rId1"/>
            </p:custDataLst>
          </p:nvPr>
        </p:nvSpPr>
        <p:spPr>
          <a:xfrm>
            <a:off x="245948" y="0"/>
            <a:ext cx="5517543" cy="845185"/>
          </a:xfrm>
          <a:prstGeom prst="rect">
            <a:avLst/>
          </a:prstGeom>
        </p:spPr>
        <p:txBody>
          <a:bodyPr wrap="square">
            <a:spAutoFit/>
          </a:bodyPr>
          <a:lstStyle/>
          <a:p>
            <a:pPr>
              <a:lnSpc>
                <a:spcPct val="175000"/>
              </a:lnSpc>
            </a:pPr>
            <a:r>
              <a:rPr lang="en-US" altLang="zh-CN" sz="2800" dirty="0">
                <a:solidFill>
                  <a:srgbClr val="1C4372"/>
                </a:solidFill>
                <a:latin typeface="微软雅黑" panose="020B0503020204020204" pitchFamily="34" charset="-122"/>
                <a:ea typeface="微软雅黑" panose="020B0503020204020204" pitchFamily="34" charset="-122"/>
              </a:rPr>
              <a:t>02.</a:t>
            </a:r>
            <a:r>
              <a:rPr lang="zh-CN" altLang="en-US" sz="2800" dirty="0">
                <a:solidFill>
                  <a:srgbClr val="1C4372"/>
                </a:solidFill>
                <a:latin typeface="微软雅黑" panose="020B0503020204020204" pitchFamily="34" charset="-122"/>
                <a:ea typeface="微软雅黑" panose="020B0503020204020204" pitchFamily="34" charset="-122"/>
              </a:rPr>
              <a:t>埃农映射</a:t>
            </a:r>
            <a:r>
              <a:rPr lang="en-US" altLang="zh-CN" sz="2800" dirty="0">
                <a:solidFill>
                  <a:srgbClr val="1C4372"/>
                </a:solidFill>
                <a:latin typeface="微软雅黑" panose="020B0503020204020204" pitchFamily="34" charset="-122"/>
                <a:ea typeface="微软雅黑" panose="020B0503020204020204" pitchFamily="34" charset="-122"/>
              </a:rPr>
              <a:t>-</a:t>
            </a:r>
            <a:r>
              <a:rPr lang="zh-CN" altLang="en-US" sz="2800" dirty="0">
                <a:solidFill>
                  <a:srgbClr val="1C4372"/>
                </a:solidFill>
                <a:latin typeface="微软雅黑" panose="020B0503020204020204" pitchFamily="34" charset="-122"/>
                <a:ea typeface="微软雅黑" panose="020B0503020204020204" pitchFamily="34" charset="-122"/>
              </a:rPr>
              <a:t>奇怪吸引子的放大</a:t>
            </a:r>
            <a:endParaRPr lang="zh-CN" altLang="en-US" sz="2800" dirty="0">
              <a:solidFill>
                <a:srgbClr val="1C4372"/>
              </a:solidFill>
              <a:latin typeface="微软雅黑" panose="020B0503020204020204" pitchFamily="34" charset="-122"/>
              <a:ea typeface="微软雅黑" panose="020B0503020204020204" pitchFamily="34" charset="-122"/>
            </a:endParaRPr>
          </a:p>
        </p:txBody>
      </p:sp>
      <p:sp>
        <p:nvSpPr>
          <p:cNvPr id="20" name="文本框 19"/>
          <p:cNvSpPr txBox="1"/>
          <p:nvPr>
            <p:custDataLst>
              <p:tags r:id="rId2"/>
            </p:custDataLst>
          </p:nvPr>
        </p:nvSpPr>
        <p:spPr>
          <a:xfrm>
            <a:off x="245948" y="790581"/>
            <a:ext cx="5022106" cy="337184"/>
          </a:xfrm>
          <a:prstGeom prst="snip1Rect">
            <a:avLst>
              <a:gd name="adj" fmla="val 0"/>
            </a:avLst>
          </a:prstGeom>
          <a:noFill/>
          <a:ln w="28575">
            <a:noFill/>
          </a:ln>
        </p:spPr>
        <p:txBody>
          <a:bodyPr wrap="square" rtlCol="0">
            <a:spAutoFit/>
          </a:bodyPr>
          <a:lstStyle/>
          <a:p>
            <a:r>
              <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rPr>
              <a:t>HENON MAP</a:t>
            </a:r>
            <a:endPar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endParaRPr>
          </a:p>
        </p:txBody>
      </p:sp>
      <p:pic>
        <p:nvPicPr>
          <p:cNvPr id="45" name="图片 44"/>
          <p:cNvPicPr>
            <a:picLocks noChangeAspect="1"/>
          </p:cNvPicPr>
          <p:nvPr>
            <p:custDataLst>
              <p:tags r:id="rId3"/>
            </p:custDataLst>
          </p:nvPr>
        </p:nvPicPr>
        <p:blipFill>
          <a:blip r:embed="rId4" cstate="hqprint">
            <a:clrChange>
              <a:clrFrom>
                <a:srgbClr val="FFFFFF"/>
              </a:clrFrom>
              <a:clrTo>
                <a:srgbClr val="FFFFFF">
                  <a:alpha val="0"/>
                </a:srgbClr>
              </a:clrTo>
            </a:clrChange>
            <a:duotone>
              <a:prstClr val="black"/>
              <a:srgbClr val="1C4372">
                <a:tint val="45000"/>
                <a:satMod val="400000"/>
              </a:srgbClr>
            </a:duotone>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tretch>
            <a:fillRect/>
          </a:stretch>
        </p:blipFill>
        <p:spPr>
          <a:xfrm>
            <a:off x="8349319" y="73944"/>
            <a:ext cx="3842681" cy="872054"/>
          </a:xfrm>
          <a:prstGeom prst="rect">
            <a:avLst/>
          </a:prstGeom>
        </p:spPr>
      </p:pic>
      <p:sp>
        <p:nvSpPr>
          <p:cNvPr id="2" name="文本框 1"/>
          <p:cNvSpPr txBox="1"/>
          <p:nvPr/>
        </p:nvSpPr>
        <p:spPr>
          <a:xfrm>
            <a:off x="737812" y="1186127"/>
            <a:ext cx="10362045" cy="460375"/>
          </a:xfrm>
          <a:prstGeom prst="rect">
            <a:avLst/>
          </a:prstGeom>
          <a:noFill/>
        </p:spPr>
        <p:txBody>
          <a:bodyPr wrap="square" rtlCol="0">
            <a:spAutoFit/>
          </a:bodyPr>
          <a:lstStyle/>
          <a:p>
            <a:r>
              <a:rPr lang="zh-CN" sz="2400" dirty="0">
                <a:solidFill>
                  <a:srgbClr val="1C4372"/>
                </a:solidFill>
                <a:latin typeface="微软雅黑" panose="020B0503020204020204" pitchFamily="34" charset="-122"/>
                <a:ea typeface="微软雅黑" panose="020B0503020204020204" pitchFamily="34" charset="-122"/>
              </a:rPr>
              <a:t>选取</a:t>
            </a:r>
            <a:r>
              <a:rPr lang="en-US" altLang="zh-CN" sz="2400" dirty="0">
                <a:solidFill>
                  <a:srgbClr val="1C4372"/>
                </a:solidFill>
                <a:latin typeface="微软雅黑" panose="020B0503020204020204" pitchFamily="34" charset="-122"/>
                <a:ea typeface="微软雅黑" panose="020B0503020204020204" pitchFamily="34" charset="-122"/>
              </a:rPr>
              <a:t>b=0.3</a:t>
            </a:r>
            <a:r>
              <a:rPr lang="zh-CN" altLang="en-US" sz="2400" dirty="0">
                <a:solidFill>
                  <a:srgbClr val="1C4372"/>
                </a:solidFill>
                <a:latin typeface="微软雅黑" panose="020B0503020204020204" pitchFamily="34" charset="-122"/>
                <a:ea typeface="微软雅黑" panose="020B0503020204020204" pitchFamily="34" charset="-122"/>
              </a:rPr>
              <a:t>，</a:t>
            </a:r>
            <a:r>
              <a:rPr lang="en-US" altLang="zh-CN" sz="2400" dirty="0">
                <a:solidFill>
                  <a:srgbClr val="1C4372"/>
                </a:solidFill>
                <a:latin typeface="微软雅黑" panose="020B0503020204020204" pitchFamily="34" charset="-122"/>
                <a:ea typeface="微软雅黑" panose="020B0503020204020204" pitchFamily="34" charset="-122"/>
              </a:rPr>
              <a:t>a=1.4</a:t>
            </a:r>
            <a:r>
              <a:rPr lang="zh-CN" sz="2400" dirty="0">
                <a:solidFill>
                  <a:srgbClr val="1C4372"/>
                </a:solidFill>
                <a:latin typeface="微软雅黑" panose="020B0503020204020204" pitchFamily="34" charset="-122"/>
                <a:ea typeface="微软雅黑" panose="020B0503020204020204" pitchFamily="34" charset="-122"/>
              </a:rPr>
              <a:t>。</a:t>
            </a:r>
            <a:endParaRPr lang="zh-CN" altLang="en-US" sz="2400" dirty="0">
              <a:solidFill>
                <a:srgbClr val="1C4372"/>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12"/>
          </p:nvPr>
        </p:nvSpPr>
        <p:spPr/>
        <p:txBody>
          <a:bodyPr/>
          <a:lstStyle/>
          <a:p>
            <a:fld id="{2111E15B-4652-4570-B762-7367D91DB9AE}" type="slidenum">
              <a:rPr lang="zh-CN" altLang="en-US" smtClean="0"/>
            </a:fld>
            <a:endParaRPr lang="zh-CN" altLang="en-US"/>
          </a:p>
        </p:txBody>
      </p:sp>
      <p:sp>
        <p:nvSpPr>
          <p:cNvPr id="11" name="矩形 10"/>
          <p:cNvSpPr/>
          <p:nvPr/>
        </p:nvSpPr>
        <p:spPr>
          <a:xfrm>
            <a:off x="8228965" y="5528310"/>
            <a:ext cx="901700" cy="32004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2" name="矩形 11"/>
          <p:cNvSpPr/>
          <p:nvPr/>
        </p:nvSpPr>
        <p:spPr>
          <a:xfrm>
            <a:off x="4624070" y="5445125"/>
            <a:ext cx="2203450" cy="27368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pic>
        <p:nvPicPr>
          <p:cNvPr id="7" name="图片 6"/>
          <p:cNvPicPr>
            <a:picLocks noChangeAspect="1"/>
          </p:cNvPicPr>
          <p:nvPr/>
        </p:nvPicPr>
        <p:blipFill>
          <a:blip r:embed="rId6"/>
          <a:stretch>
            <a:fillRect/>
          </a:stretch>
        </p:blipFill>
        <p:spPr>
          <a:xfrm>
            <a:off x="737870" y="1707515"/>
            <a:ext cx="6042660" cy="5074920"/>
          </a:xfrm>
          <a:prstGeom prst="rect">
            <a:avLst/>
          </a:prstGeom>
        </p:spPr>
      </p:pic>
      <p:sp>
        <p:nvSpPr>
          <p:cNvPr id="10" name="文本框 9"/>
          <p:cNvSpPr txBox="1"/>
          <p:nvPr/>
        </p:nvSpPr>
        <p:spPr>
          <a:xfrm>
            <a:off x="7149465" y="2886075"/>
            <a:ext cx="4295775" cy="1938020"/>
          </a:xfrm>
          <a:prstGeom prst="rect">
            <a:avLst/>
          </a:prstGeom>
          <a:noFill/>
        </p:spPr>
        <p:txBody>
          <a:bodyPr wrap="square" rtlCol="0">
            <a:spAutoFit/>
          </a:bodyPr>
          <a:p>
            <a:r>
              <a:rPr lang="zh-CN" sz="2400" dirty="0">
                <a:solidFill>
                  <a:srgbClr val="1C4372"/>
                </a:solidFill>
                <a:latin typeface="微软雅黑" panose="020B0503020204020204" pitchFamily="34" charset="-122"/>
                <a:ea typeface="微软雅黑" panose="020B0503020204020204" pitchFamily="34" charset="-122"/>
              </a:rPr>
              <a:t>吸引子的弯曲程度就像一个回旋飞镖，由许多平行曲线组成。</a:t>
            </a:r>
            <a:endParaRPr lang="zh-CN" sz="2400" dirty="0">
              <a:solidFill>
                <a:srgbClr val="1C4372"/>
              </a:solidFill>
              <a:latin typeface="微软雅黑" panose="020B0503020204020204" pitchFamily="34" charset="-122"/>
              <a:ea typeface="微软雅黑" panose="020B0503020204020204" pitchFamily="34" charset="-122"/>
            </a:endParaRPr>
          </a:p>
          <a:p>
            <a:r>
              <a:rPr lang="zh-CN" sz="2400" dirty="0">
                <a:solidFill>
                  <a:srgbClr val="1C4372"/>
                </a:solidFill>
                <a:latin typeface="微软雅黑" panose="020B0503020204020204" pitchFamily="34" charset="-122"/>
                <a:ea typeface="微软雅黑" panose="020B0503020204020204" pitchFamily="34" charset="-122"/>
                <a:sym typeface="+mn-ea"/>
              </a:rPr>
              <a:t>这些曲线的组成结构都相同，每一个任意小的区域都具有同样的自相似性。</a:t>
            </a:r>
            <a:endParaRPr lang="zh-CN" sz="2400" dirty="0">
              <a:solidFill>
                <a:srgbClr val="1C4372"/>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50" fill="hold"/>
                                        <p:tgtEl>
                                          <p:spTgt spid="19"/>
                                        </p:tgtEl>
                                        <p:attrNameLst>
                                          <p:attrName>ppt_x</p:attrName>
                                        </p:attrNameLst>
                                      </p:cBhvr>
                                      <p:tavLst>
                                        <p:tav tm="0">
                                          <p:val>
                                            <p:strVal val="0-#ppt_w/2"/>
                                          </p:val>
                                        </p:tav>
                                        <p:tav tm="100000">
                                          <p:val>
                                            <p:strVal val="#ppt_x"/>
                                          </p:val>
                                        </p:tav>
                                      </p:tavLst>
                                    </p:anim>
                                    <p:anim calcmode="lin" valueType="num">
                                      <p:cBhvr additive="base">
                                        <p:cTn id="8" dur="25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250" fill="hold"/>
                                        <p:tgtEl>
                                          <p:spTgt spid="20"/>
                                        </p:tgtEl>
                                        <p:attrNameLst>
                                          <p:attrName>ppt_x</p:attrName>
                                        </p:attrNameLst>
                                      </p:cBhvr>
                                      <p:tavLst>
                                        <p:tav tm="0">
                                          <p:val>
                                            <p:strVal val="0-#ppt_w/2"/>
                                          </p:val>
                                        </p:tav>
                                        <p:tav tm="100000">
                                          <p:val>
                                            <p:strVal val="#ppt_x"/>
                                          </p:val>
                                        </p:tav>
                                      </p:tavLst>
                                    </p:anim>
                                    <p:anim calcmode="lin" valueType="num">
                                      <p:cBhvr additive="base">
                                        <p:cTn id="12" dur="25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250" fill="hold"/>
                                        <p:tgtEl>
                                          <p:spTgt spid="18"/>
                                        </p:tgtEl>
                                        <p:attrNameLst>
                                          <p:attrName>ppt_x</p:attrName>
                                        </p:attrNameLst>
                                      </p:cBhvr>
                                      <p:tavLst>
                                        <p:tav tm="0">
                                          <p:val>
                                            <p:strVal val="1+#ppt_w/2"/>
                                          </p:val>
                                        </p:tav>
                                        <p:tav tm="100000">
                                          <p:val>
                                            <p:strVal val="#ppt_x"/>
                                          </p:val>
                                        </p:tav>
                                      </p:tavLst>
                                    </p:anim>
                                    <p:anim calcmode="lin" valueType="num">
                                      <p:cBhvr additive="base">
                                        <p:cTn id="16" dur="25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250" fill="hold"/>
                                        <p:tgtEl>
                                          <p:spTgt spid="45"/>
                                        </p:tgtEl>
                                        <p:attrNameLst>
                                          <p:attrName>ppt_x</p:attrName>
                                        </p:attrNameLst>
                                      </p:cBhvr>
                                      <p:tavLst>
                                        <p:tav tm="0">
                                          <p:val>
                                            <p:strVal val="1+#ppt_w/2"/>
                                          </p:val>
                                        </p:tav>
                                        <p:tav tm="100000">
                                          <p:val>
                                            <p:strVal val="#ppt_x"/>
                                          </p:val>
                                        </p:tav>
                                      </p:tavLst>
                                    </p:anim>
                                    <p:anim calcmode="lin" valueType="num">
                                      <p:cBhvr additive="base">
                                        <p:cTn id="20" dur="2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0-#ppt_w/2"/>
                                          </p:val>
                                        </p:tav>
                                        <p:tav tm="100000">
                                          <p:val>
                                            <p:strVal val="#ppt_x"/>
                                          </p:val>
                                        </p:tav>
                                      </p:tavLst>
                                    </p:anim>
                                    <p:anim calcmode="lin" valueType="num">
                                      <p:cBhvr additive="base">
                                        <p:cTn id="26" dur="500" fill="hold"/>
                                        <p:tgtEl>
                                          <p:spTgt spid="2"/>
                                        </p:tgtEl>
                                        <p:attrNameLst>
                                          <p:attrName>ppt_y</p:attrName>
                                        </p:attrNameLst>
                                      </p:cBhvr>
                                      <p:tavLst>
                                        <p:tav tm="0">
                                          <p:val>
                                            <p:strVal val="#ppt_y"/>
                                          </p:val>
                                        </p:tav>
                                        <p:tav tm="100000">
                                          <p:val>
                                            <p:strVal val="#ppt_y"/>
                                          </p:val>
                                        </p:tav>
                                      </p:tavLst>
                                    </p:anim>
                                  </p:childTnLst>
                                </p:cTn>
                              </p:par>
                              <p:par>
                                <p:cTn id="27" presetID="1" presetClass="entr" presetSubtype="0" fill="hold" grpId="1"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0-#ppt_w/2"/>
                                          </p:val>
                                        </p:tav>
                                        <p:tav tm="100000">
                                          <p:val>
                                            <p:strVal val="#ppt_x"/>
                                          </p:val>
                                        </p:tav>
                                      </p:tavLst>
                                    </p:anim>
                                    <p:anim calcmode="lin" valueType="num">
                                      <p:cBhvr additive="base">
                                        <p:cTn id="36" dur="500" fill="hold"/>
                                        <p:tgtEl>
                                          <p:spTgt spid="10"/>
                                        </p:tgtEl>
                                        <p:attrNameLst>
                                          <p:attrName>ppt_y</p:attrName>
                                        </p:attrNameLst>
                                      </p:cBhvr>
                                      <p:tavLst>
                                        <p:tav tm="0">
                                          <p:val>
                                            <p:strVal val="#ppt_y"/>
                                          </p:val>
                                        </p:tav>
                                        <p:tav tm="100000">
                                          <p:val>
                                            <p:strVal val="#ppt_y"/>
                                          </p:val>
                                        </p:tav>
                                      </p:tavLst>
                                    </p:anim>
                                  </p:childTnLst>
                                </p:cTn>
                              </p:par>
                              <p:par>
                                <p:cTn id="37" presetID="1"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 grpId="0"/>
      <p:bldP spid="2" grpId="1"/>
      <p:bldP spid="10" grpId="0"/>
      <p:bldP spid="10"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401659" cy="6858000"/>
          </a:xfrm>
          <a:prstGeom prst="rect">
            <a:avLst/>
          </a:prstGeom>
          <a:solidFill>
            <a:srgbClr val="1C43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48503" y="1017955"/>
            <a:ext cx="2471136" cy="4957972"/>
            <a:chOff x="4222094" y="470815"/>
            <a:chExt cx="2471136" cy="1098835"/>
          </a:xfrm>
        </p:grpSpPr>
        <p:sp>
          <p:nvSpPr>
            <p:cNvPr id="23" name="文本框 22"/>
            <p:cNvSpPr txBox="1"/>
            <p:nvPr/>
          </p:nvSpPr>
          <p:spPr>
            <a:xfrm>
              <a:off x="6200787" y="849208"/>
              <a:ext cx="492443" cy="720442"/>
            </a:xfrm>
            <a:prstGeom prst="rect">
              <a:avLst/>
            </a:prstGeom>
            <a:noFill/>
          </p:spPr>
          <p:txBody>
            <a:bodyPr vert="eaVert" wrap="square" rtlCol="0">
              <a:spAutoFit/>
            </a:bodyPr>
            <a:lstStyle/>
            <a:p>
              <a:pPr algn="ctr"/>
              <a:r>
                <a:rPr lang="en-US" altLang="zh-CN" sz="2000" spc="6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MAIN CONTENTS</a:t>
              </a:r>
              <a:endParaRPr lang="zh-CN" altLang="en-US" sz="2000" spc="6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4" name="文本框 23"/>
            <p:cNvSpPr txBox="1"/>
            <p:nvPr/>
          </p:nvSpPr>
          <p:spPr>
            <a:xfrm>
              <a:off x="4222094" y="470815"/>
              <a:ext cx="1846659" cy="1048628"/>
            </a:xfrm>
            <a:prstGeom prst="rect">
              <a:avLst/>
            </a:prstGeom>
            <a:noFill/>
          </p:spPr>
          <p:txBody>
            <a:bodyPr vert="eaVert" wrap="square" rtlCol="0">
              <a:spAutoFit/>
            </a:bodyPr>
            <a:lstStyle/>
            <a:p>
              <a:pPr algn="ctr"/>
              <a:r>
                <a:rPr lang="zh-CN" altLang="en-US" sz="5400" spc="6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课程主要内容</a:t>
              </a:r>
              <a:endParaRPr lang="zh-CN" altLang="en-US" sz="5400" spc="6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8" name="组合 7"/>
          <p:cNvGrpSpPr/>
          <p:nvPr/>
        </p:nvGrpSpPr>
        <p:grpSpPr>
          <a:xfrm rot="0">
            <a:off x="4159885" y="501015"/>
            <a:ext cx="3888105" cy="946616"/>
            <a:chOff x="6229223" y="1983722"/>
            <a:chExt cx="3888200" cy="946513"/>
          </a:xfrm>
        </p:grpSpPr>
        <p:sp>
          <p:nvSpPr>
            <p:cNvPr id="31" name="矩形: 圆角 30"/>
            <p:cNvSpPr/>
            <p:nvPr/>
          </p:nvSpPr>
          <p:spPr>
            <a:xfrm>
              <a:off x="6287625" y="2245083"/>
              <a:ext cx="611552" cy="611552"/>
            </a:xfrm>
            <a:prstGeom prst="roundRect">
              <a:avLst/>
            </a:prstGeom>
            <a:noFill/>
            <a:ln w="25400">
              <a:solidFill>
                <a:srgbClr val="1C437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C4372"/>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6229223" y="1983722"/>
              <a:ext cx="3888200" cy="946513"/>
              <a:chOff x="6229223" y="1983722"/>
              <a:chExt cx="3888200" cy="946513"/>
            </a:xfrm>
          </p:grpSpPr>
          <p:sp>
            <p:nvSpPr>
              <p:cNvPr id="29" name="矩形 28"/>
              <p:cNvSpPr/>
              <p:nvPr/>
            </p:nvSpPr>
            <p:spPr>
              <a:xfrm>
                <a:off x="7031124" y="1983722"/>
                <a:ext cx="3086299" cy="845093"/>
              </a:xfrm>
              <a:prstGeom prst="rect">
                <a:avLst/>
              </a:prstGeom>
            </p:spPr>
            <p:txBody>
              <a:bodyPr wrap="square">
                <a:spAutoFit/>
              </a:bodyPr>
              <a:lstStyle/>
              <a:p>
                <a:pPr>
                  <a:lnSpc>
                    <a:spcPct val="175000"/>
                  </a:lnSpc>
                </a:pPr>
                <a:r>
                  <a:rPr lang="zh-CN" sz="2800" dirty="0">
                    <a:solidFill>
                      <a:srgbClr val="1C4372"/>
                    </a:solidFill>
                    <a:latin typeface="微软雅黑" panose="020B0503020204020204" pitchFamily="34" charset="-122"/>
                    <a:ea typeface="微软雅黑" panose="020B0503020204020204" pitchFamily="34" charset="-122"/>
                  </a:rPr>
                  <a:t>引言</a:t>
                </a:r>
                <a:endParaRPr lang="zh-CN" sz="2800" dirty="0">
                  <a:solidFill>
                    <a:srgbClr val="1C4372"/>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7031125" y="2654675"/>
                <a:ext cx="2832382" cy="275560"/>
              </a:xfrm>
              <a:prstGeom prst="rect">
                <a:avLst/>
              </a:prstGeom>
              <a:noFill/>
            </p:spPr>
            <p:txBody>
              <a:bodyPr wrap="square" rtlCol="0">
                <a:spAutoFit/>
              </a:bodyPr>
              <a:lstStyle>
                <a:defPPr>
                  <a:defRPr lang="zh-CN"/>
                </a:defPPr>
                <a:lvl1pPr algn="ctr">
                  <a:defRPr sz="6000" b="1">
                    <a:blipFill dpi="0" rotWithShape="1">
                      <a:blip r:embed="rId1"/>
                      <a:srcRect/>
                      <a:stretch>
                        <a:fillRect/>
                      </a:stretch>
                    </a:blipFill>
                  </a:defRPr>
                </a:lvl1pPr>
              </a:lstStyle>
              <a:p>
                <a:pPr algn="l"/>
                <a:r>
                  <a:rPr lang="en-US" altLang="zh-CN" sz="1200" b="0" dirty="0">
                    <a:solidFill>
                      <a:srgbClr val="1C4372"/>
                    </a:solidFill>
                    <a:latin typeface="微软雅黑" panose="020B0503020204020204" pitchFamily="34" charset="-122"/>
                    <a:ea typeface="微软雅黑" panose="020B0503020204020204" pitchFamily="34" charset="-122"/>
                    <a:cs typeface="Arial" panose="020B0604020202020204" pitchFamily="34" charset="0"/>
                  </a:rPr>
                  <a:t>INTRODUCTION</a:t>
                </a:r>
                <a:endParaRPr lang="en-US" altLang="zh-CN" sz="1200" b="0" dirty="0">
                  <a:solidFill>
                    <a:srgbClr val="1C4372"/>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文本框 31"/>
              <p:cNvSpPr txBox="1"/>
              <p:nvPr/>
            </p:nvSpPr>
            <p:spPr>
              <a:xfrm>
                <a:off x="6229223" y="2258472"/>
                <a:ext cx="728357" cy="583502"/>
              </a:xfrm>
              <a:prstGeom prst="rect">
                <a:avLst/>
              </a:prstGeom>
              <a:noFill/>
              <a:ln>
                <a:noFill/>
              </a:ln>
            </p:spPr>
            <p:txBody>
              <a:bodyPr wrap="square" rtlCol="0">
                <a:spAutoFit/>
              </a:bodyPr>
              <a:lstStyle/>
              <a:p>
                <a:pPr algn="ctr"/>
                <a:r>
                  <a:rPr lang="en-US" altLang="zh-CN" sz="3200" dirty="0">
                    <a:solidFill>
                      <a:srgbClr val="1C4372"/>
                    </a:solidFill>
                    <a:latin typeface="微软雅黑" panose="020B0503020204020204" pitchFamily="34" charset="-122"/>
                    <a:ea typeface="微软雅黑" panose="020B0503020204020204" pitchFamily="34" charset="-122"/>
                  </a:rPr>
                  <a:t>0</a:t>
                </a:r>
                <a:r>
                  <a:rPr lang="en-US" sz="3200" dirty="0">
                    <a:solidFill>
                      <a:srgbClr val="1C4372"/>
                    </a:solidFill>
                    <a:latin typeface="微软雅黑" panose="020B0503020204020204" pitchFamily="34" charset="-122"/>
                    <a:ea typeface="微软雅黑" panose="020B0503020204020204" pitchFamily="34" charset="-122"/>
                  </a:rPr>
                  <a:t>0</a:t>
                </a:r>
                <a:endParaRPr lang="en-US" sz="3200" dirty="0">
                  <a:solidFill>
                    <a:srgbClr val="1C4372"/>
                  </a:solidFill>
                  <a:latin typeface="微软雅黑" panose="020B0503020204020204" pitchFamily="34" charset="-122"/>
                  <a:ea typeface="微软雅黑" panose="020B0503020204020204" pitchFamily="34" charset="-122"/>
                </a:endParaRPr>
              </a:p>
            </p:txBody>
          </p:sp>
        </p:grpSp>
      </p:grpSp>
      <p:grpSp>
        <p:nvGrpSpPr>
          <p:cNvPr id="9" name="组合 8"/>
          <p:cNvGrpSpPr/>
          <p:nvPr/>
        </p:nvGrpSpPr>
        <p:grpSpPr>
          <a:xfrm rot="0">
            <a:off x="4159885" y="1333500"/>
            <a:ext cx="4679950" cy="975277"/>
            <a:chOff x="6229223" y="2877629"/>
            <a:chExt cx="4679804" cy="975477"/>
          </a:xfrm>
        </p:grpSpPr>
        <p:sp>
          <p:nvSpPr>
            <p:cNvPr id="35" name="矩形: 圆角 34"/>
            <p:cNvSpPr/>
            <p:nvPr/>
          </p:nvSpPr>
          <p:spPr>
            <a:xfrm>
              <a:off x="6287625" y="3162434"/>
              <a:ext cx="611552" cy="611552"/>
            </a:xfrm>
            <a:prstGeom prst="roundRect">
              <a:avLst/>
            </a:prstGeom>
            <a:noFill/>
            <a:ln w="25400">
              <a:solidFill>
                <a:srgbClr val="1C437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C4372"/>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6229223" y="2877629"/>
              <a:ext cx="4679804" cy="975477"/>
              <a:chOff x="6229223" y="2877629"/>
              <a:chExt cx="4679804" cy="975477"/>
            </a:xfrm>
          </p:grpSpPr>
          <p:sp>
            <p:nvSpPr>
              <p:cNvPr id="33" name="矩形 32"/>
              <p:cNvSpPr/>
              <p:nvPr/>
            </p:nvSpPr>
            <p:spPr>
              <a:xfrm>
                <a:off x="7022869" y="2877629"/>
                <a:ext cx="3804359" cy="845358"/>
              </a:xfrm>
              <a:prstGeom prst="rect">
                <a:avLst/>
              </a:prstGeom>
            </p:spPr>
            <p:txBody>
              <a:bodyPr wrap="square">
                <a:spAutoFit/>
              </a:bodyPr>
              <a:lstStyle/>
              <a:p>
                <a:pPr>
                  <a:lnSpc>
                    <a:spcPct val="175000"/>
                  </a:lnSpc>
                </a:pPr>
                <a:r>
                  <a:rPr lang="zh-CN" altLang="en-US" sz="2800" dirty="0">
                    <a:solidFill>
                      <a:srgbClr val="1C4372"/>
                    </a:solidFill>
                    <a:latin typeface="微软雅黑" panose="020B0503020204020204" pitchFamily="34" charset="-122"/>
                    <a:ea typeface="微软雅黑" panose="020B0503020204020204" pitchFamily="34" charset="-122"/>
                  </a:rPr>
                  <a:t>简例</a:t>
                </a:r>
                <a:endParaRPr lang="zh-CN" altLang="en-US" sz="2800" dirty="0">
                  <a:solidFill>
                    <a:srgbClr val="1C4372"/>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7031125" y="3577460"/>
                <a:ext cx="3877902" cy="275646"/>
              </a:xfrm>
              <a:prstGeom prst="rect">
                <a:avLst/>
              </a:prstGeom>
              <a:noFill/>
            </p:spPr>
            <p:txBody>
              <a:bodyPr wrap="square" rtlCol="0">
                <a:spAutoFit/>
              </a:bodyPr>
              <a:lstStyle>
                <a:defPPr>
                  <a:defRPr lang="zh-CN"/>
                </a:defPPr>
                <a:lvl1pPr algn="ctr">
                  <a:defRPr sz="6000" b="1">
                    <a:blipFill dpi="0" rotWithShape="1">
                      <a:blip r:embed="rId1"/>
                      <a:srcRect/>
                      <a:stretch>
                        <a:fillRect/>
                      </a:stretch>
                    </a:blipFill>
                  </a:defRPr>
                </a:lvl1pPr>
              </a:lstStyle>
              <a:p>
                <a:pPr algn="l"/>
                <a:r>
                  <a:rPr lang="en-US" altLang="zh-CN" sz="1200" b="0" dirty="0">
                    <a:solidFill>
                      <a:srgbClr val="1C4372"/>
                    </a:solidFill>
                    <a:latin typeface="微软雅黑" panose="020B0503020204020204" pitchFamily="34" charset="-122"/>
                    <a:ea typeface="微软雅黑" panose="020B0503020204020204" pitchFamily="34" charset="-122"/>
                    <a:cs typeface="Arial" panose="020B0604020202020204" pitchFamily="34" charset="0"/>
                  </a:rPr>
                  <a:t>EXAMPLE</a:t>
                </a:r>
                <a:endParaRPr lang="en-US" altLang="zh-CN" sz="1200" b="0" dirty="0">
                  <a:solidFill>
                    <a:srgbClr val="1C4372"/>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文本框 35"/>
              <p:cNvSpPr txBox="1"/>
              <p:nvPr/>
            </p:nvSpPr>
            <p:spPr>
              <a:xfrm>
                <a:off x="6229223" y="3175823"/>
                <a:ext cx="728357" cy="583685"/>
              </a:xfrm>
              <a:prstGeom prst="rect">
                <a:avLst/>
              </a:prstGeom>
              <a:noFill/>
            </p:spPr>
            <p:txBody>
              <a:bodyPr wrap="square" rtlCol="0">
                <a:spAutoFit/>
              </a:bodyPr>
              <a:lstStyle/>
              <a:p>
                <a:pPr algn="ctr"/>
                <a:r>
                  <a:rPr lang="en-US" altLang="zh-CN" sz="3200" dirty="0">
                    <a:solidFill>
                      <a:srgbClr val="1C4372"/>
                    </a:solidFill>
                    <a:latin typeface="微软雅黑" panose="020B0503020204020204" pitchFamily="34" charset="-122"/>
                    <a:ea typeface="微软雅黑" panose="020B0503020204020204" pitchFamily="34" charset="-122"/>
                  </a:rPr>
                  <a:t>0</a:t>
                </a:r>
                <a:r>
                  <a:rPr lang="en-US" sz="3200" dirty="0">
                    <a:solidFill>
                      <a:srgbClr val="1C4372"/>
                    </a:solidFill>
                    <a:latin typeface="微软雅黑" panose="020B0503020204020204" pitchFamily="34" charset="-122"/>
                    <a:ea typeface="微软雅黑" panose="020B0503020204020204" pitchFamily="34" charset="-122"/>
                  </a:rPr>
                  <a:t>1</a:t>
                </a:r>
                <a:endParaRPr lang="en-US" sz="3200" dirty="0">
                  <a:solidFill>
                    <a:srgbClr val="1C4372"/>
                  </a:solidFill>
                  <a:latin typeface="微软雅黑" panose="020B0503020204020204" pitchFamily="34" charset="-122"/>
                  <a:ea typeface="微软雅黑" panose="020B0503020204020204" pitchFamily="34" charset="-122"/>
                </a:endParaRPr>
              </a:p>
            </p:txBody>
          </p:sp>
        </p:grpSp>
      </p:grpSp>
      <p:grpSp>
        <p:nvGrpSpPr>
          <p:cNvPr id="10" name="组合 9"/>
          <p:cNvGrpSpPr/>
          <p:nvPr/>
        </p:nvGrpSpPr>
        <p:grpSpPr>
          <a:xfrm rot="0">
            <a:off x="4151630" y="2033270"/>
            <a:ext cx="4915535" cy="993026"/>
            <a:chOff x="6229223" y="3772474"/>
            <a:chExt cx="4915374" cy="993116"/>
          </a:xfrm>
        </p:grpSpPr>
        <p:sp>
          <p:nvSpPr>
            <p:cNvPr id="39" name="矩形: 圆角 38"/>
            <p:cNvSpPr/>
            <p:nvPr/>
          </p:nvSpPr>
          <p:spPr>
            <a:xfrm>
              <a:off x="6287625" y="4094690"/>
              <a:ext cx="611552" cy="611552"/>
            </a:xfrm>
            <a:prstGeom prst="roundRect">
              <a:avLst/>
            </a:prstGeom>
            <a:noFill/>
            <a:ln w="25400">
              <a:solidFill>
                <a:srgbClr val="1C437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C4372"/>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6229223" y="3772474"/>
              <a:ext cx="4915374" cy="993116"/>
              <a:chOff x="6229223" y="3772474"/>
              <a:chExt cx="4915374" cy="993116"/>
            </a:xfrm>
          </p:grpSpPr>
          <p:sp>
            <p:nvSpPr>
              <p:cNvPr id="37" name="矩形 36"/>
              <p:cNvSpPr/>
              <p:nvPr/>
            </p:nvSpPr>
            <p:spPr>
              <a:xfrm>
                <a:off x="7039380" y="3772474"/>
                <a:ext cx="3528588" cy="845261"/>
              </a:xfrm>
              <a:prstGeom prst="rect">
                <a:avLst/>
              </a:prstGeom>
            </p:spPr>
            <p:txBody>
              <a:bodyPr wrap="square">
                <a:spAutoFit/>
              </a:bodyPr>
              <a:lstStyle/>
              <a:p>
                <a:pPr>
                  <a:lnSpc>
                    <a:spcPct val="175000"/>
                  </a:lnSpc>
                </a:pPr>
                <a:r>
                  <a:rPr lang="zh-CN" sz="2800" dirty="0">
                    <a:solidFill>
                      <a:srgbClr val="1C4372"/>
                    </a:solidFill>
                    <a:latin typeface="微软雅黑" panose="020B0503020204020204" pitchFamily="34" charset="-122"/>
                    <a:ea typeface="微软雅黑" panose="020B0503020204020204" pitchFamily="34" charset="-122"/>
                  </a:rPr>
                  <a:t>埃农映射</a:t>
                </a:r>
                <a:endParaRPr lang="zh-CN" sz="2800" dirty="0">
                  <a:solidFill>
                    <a:srgbClr val="1C4372"/>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7031125" y="4489975"/>
                <a:ext cx="4113472" cy="275615"/>
              </a:xfrm>
              <a:prstGeom prst="rect">
                <a:avLst/>
              </a:prstGeom>
              <a:noFill/>
            </p:spPr>
            <p:txBody>
              <a:bodyPr wrap="square" rtlCol="0">
                <a:spAutoFit/>
              </a:bodyPr>
              <a:lstStyle>
                <a:defPPr>
                  <a:defRPr lang="zh-CN"/>
                </a:defPPr>
                <a:lvl1pPr algn="ctr">
                  <a:defRPr sz="6000" b="1">
                    <a:blipFill dpi="0" rotWithShape="1">
                      <a:blip r:embed="rId1"/>
                      <a:srcRect/>
                      <a:stretch>
                        <a:fillRect/>
                      </a:stretch>
                    </a:blipFill>
                  </a:defRPr>
                </a:lvl1pPr>
              </a:lstStyle>
              <a:p>
                <a:pPr algn="l"/>
                <a:r>
                  <a:rPr lang="en-US" altLang="zh-CN" sz="1200" b="0" dirty="0">
                    <a:solidFill>
                      <a:srgbClr val="1C4372"/>
                    </a:solidFill>
                    <a:latin typeface="微软雅黑" panose="020B0503020204020204" pitchFamily="34" charset="-122"/>
                    <a:ea typeface="微软雅黑" panose="020B0503020204020204" pitchFamily="34" charset="-122"/>
                    <a:cs typeface="Arial" panose="020B0604020202020204" pitchFamily="34" charset="0"/>
                  </a:rPr>
                  <a:t>HéNON MAP</a:t>
                </a:r>
                <a:endParaRPr lang="en-US" altLang="zh-CN" sz="1200" b="0" dirty="0">
                  <a:solidFill>
                    <a:srgbClr val="1C4372"/>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0" name="文本框 39"/>
              <p:cNvSpPr txBox="1"/>
              <p:nvPr/>
            </p:nvSpPr>
            <p:spPr>
              <a:xfrm>
                <a:off x="6229223" y="4108079"/>
                <a:ext cx="728357" cy="583618"/>
              </a:xfrm>
              <a:prstGeom prst="rect">
                <a:avLst/>
              </a:prstGeom>
              <a:noFill/>
            </p:spPr>
            <p:txBody>
              <a:bodyPr wrap="square" rtlCol="0">
                <a:spAutoFit/>
              </a:bodyPr>
              <a:lstStyle/>
              <a:p>
                <a:pPr algn="ctr"/>
                <a:r>
                  <a:rPr lang="en-US" altLang="zh-CN" sz="3200" dirty="0">
                    <a:solidFill>
                      <a:srgbClr val="1C4372"/>
                    </a:solidFill>
                    <a:latin typeface="微软雅黑" panose="020B0503020204020204" pitchFamily="34" charset="-122"/>
                    <a:ea typeface="微软雅黑" panose="020B0503020204020204" pitchFamily="34" charset="-122"/>
                  </a:rPr>
                  <a:t>0</a:t>
                </a:r>
                <a:r>
                  <a:rPr lang="en-US" sz="3200" dirty="0">
                    <a:solidFill>
                      <a:srgbClr val="1C4372"/>
                    </a:solidFill>
                    <a:latin typeface="微软雅黑" panose="020B0503020204020204" pitchFamily="34" charset="-122"/>
                    <a:ea typeface="微软雅黑" panose="020B0503020204020204" pitchFamily="34" charset="-122"/>
                  </a:rPr>
                  <a:t>2</a:t>
                </a:r>
                <a:endParaRPr lang="en-US" sz="3200" dirty="0">
                  <a:solidFill>
                    <a:srgbClr val="1C4372"/>
                  </a:solidFill>
                  <a:latin typeface="微软雅黑" panose="020B0503020204020204" pitchFamily="34" charset="-122"/>
                  <a:ea typeface="微软雅黑" panose="020B0503020204020204" pitchFamily="34" charset="-122"/>
                </a:endParaRPr>
              </a:p>
            </p:txBody>
          </p:sp>
        </p:grpSp>
      </p:grpSp>
      <p:grpSp>
        <p:nvGrpSpPr>
          <p:cNvPr id="11" name="组合 10"/>
          <p:cNvGrpSpPr/>
          <p:nvPr/>
        </p:nvGrpSpPr>
        <p:grpSpPr>
          <a:xfrm rot="0">
            <a:off x="4151630" y="2725419"/>
            <a:ext cx="4991100" cy="1042557"/>
            <a:chOff x="6229223" y="4645668"/>
            <a:chExt cx="4991326" cy="1042651"/>
          </a:xfrm>
        </p:grpSpPr>
        <p:sp>
          <p:nvSpPr>
            <p:cNvPr id="43" name="矩形: 圆角 42"/>
            <p:cNvSpPr/>
            <p:nvPr/>
          </p:nvSpPr>
          <p:spPr>
            <a:xfrm>
              <a:off x="6287625" y="5017419"/>
              <a:ext cx="611552" cy="611552"/>
            </a:xfrm>
            <a:prstGeom prst="roundRect">
              <a:avLst/>
            </a:prstGeom>
            <a:noFill/>
            <a:ln w="25400">
              <a:solidFill>
                <a:srgbClr val="1C437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C4372"/>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6229223" y="4645668"/>
              <a:ext cx="4991326" cy="1042651"/>
              <a:chOff x="6229223" y="4645668"/>
              <a:chExt cx="4991326" cy="1042651"/>
            </a:xfrm>
          </p:grpSpPr>
          <p:sp>
            <p:nvSpPr>
              <p:cNvPr id="41" name="矩形 40"/>
              <p:cNvSpPr/>
              <p:nvPr/>
            </p:nvSpPr>
            <p:spPr>
              <a:xfrm>
                <a:off x="7031126" y="4645668"/>
                <a:ext cx="3528588" cy="845261"/>
              </a:xfrm>
              <a:prstGeom prst="rect">
                <a:avLst/>
              </a:prstGeom>
            </p:spPr>
            <p:txBody>
              <a:bodyPr wrap="square">
                <a:spAutoFit/>
              </a:bodyPr>
              <a:lstStyle/>
              <a:p>
                <a:pPr>
                  <a:lnSpc>
                    <a:spcPct val="175000"/>
                  </a:lnSpc>
                </a:pPr>
                <a:r>
                  <a:rPr lang="zh-CN" sz="2800" dirty="0">
                    <a:solidFill>
                      <a:srgbClr val="1C4372"/>
                    </a:solidFill>
                    <a:latin typeface="微软雅黑" panose="020B0503020204020204" pitchFamily="34" charset="-122"/>
                    <a:ea typeface="微软雅黑" panose="020B0503020204020204" pitchFamily="34" charset="-122"/>
                  </a:rPr>
                  <a:t>若斯勒系统</a:t>
                </a:r>
                <a:endParaRPr lang="zh-CN" sz="2800" dirty="0">
                  <a:solidFill>
                    <a:srgbClr val="1C4372"/>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7031124" y="5412704"/>
                <a:ext cx="4189425" cy="275615"/>
              </a:xfrm>
              <a:prstGeom prst="rect">
                <a:avLst/>
              </a:prstGeom>
              <a:noFill/>
            </p:spPr>
            <p:txBody>
              <a:bodyPr wrap="square" rtlCol="0">
                <a:spAutoFit/>
              </a:bodyPr>
              <a:lstStyle>
                <a:defPPr>
                  <a:defRPr lang="zh-CN"/>
                </a:defPPr>
                <a:lvl1pPr algn="ctr">
                  <a:defRPr sz="6000" b="1">
                    <a:blipFill dpi="0" rotWithShape="1">
                      <a:blip r:embed="rId1"/>
                      <a:srcRect/>
                      <a:stretch>
                        <a:fillRect/>
                      </a:stretch>
                    </a:blipFill>
                  </a:defRPr>
                </a:lvl1pPr>
              </a:lstStyle>
              <a:p>
                <a:pPr algn="l"/>
                <a:r>
                  <a:rPr lang="en-US" altLang="zh-CN" sz="1200" b="0" dirty="0">
                    <a:solidFill>
                      <a:srgbClr val="1C4372"/>
                    </a:solidFill>
                    <a:latin typeface="微软雅黑" panose="020B0503020204020204" pitchFamily="34" charset="-122"/>
                    <a:ea typeface="微软雅黑" panose="020B0503020204020204" pitchFamily="34" charset="-122"/>
                    <a:cs typeface="Arial" panose="020B0604020202020204" pitchFamily="34" charset="0"/>
                  </a:rPr>
                  <a:t>ROSSLER SYSTEM</a:t>
                </a:r>
                <a:endParaRPr lang="en-US" altLang="zh-CN" sz="1200" b="0" dirty="0">
                  <a:solidFill>
                    <a:srgbClr val="1C4372"/>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4" name="文本框 43"/>
              <p:cNvSpPr txBox="1"/>
              <p:nvPr/>
            </p:nvSpPr>
            <p:spPr>
              <a:xfrm>
                <a:off x="6229223" y="5030808"/>
                <a:ext cx="728357" cy="583618"/>
              </a:xfrm>
              <a:prstGeom prst="rect">
                <a:avLst/>
              </a:prstGeom>
              <a:noFill/>
            </p:spPr>
            <p:txBody>
              <a:bodyPr wrap="square" rtlCol="0">
                <a:spAutoFit/>
              </a:bodyPr>
              <a:lstStyle/>
              <a:p>
                <a:pPr algn="ctr"/>
                <a:r>
                  <a:rPr lang="en-US" altLang="zh-CN" sz="3200" dirty="0">
                    <a:solidFill>
                      <a:srgbClr val="1C4372"/>
                    </a:solidFill>
                    <a:latin typeface="微软雅黑" panose="020B0503020204020204" pitchFamily="34" charset="-122"/>
                    <a:ea typeface="微软雅黑" panose="020B0503020204020204" pitchFamily="34" charset="-122"/>
                  </a:rPr>
                  <a:t>0</a:t>
                </a:r>
                <a:r>
                  <a:rPr lang="en-US" sz="3200" dirty="0">
                    <a:solidFill>
                      <a:srgbClr val="1C4372"/>
                    </a:solidFill>
                    <a:latin typeface="微软雅黑" panose="020B0503020204020204" pitchFamily="34" charset="-122"/>
                    <a:ea typeface="微软雅黑" panose="020B0503020204020204" pitchFamily="34" charset="-122"/>
                  </a:rPr>
                  <a:t>3</a:t>
                </a:r>
                <a:endParaRPr lang="en-US" sz="3200" dirty="0">
                  <a:solidFill>
                    <a:srgbClr val="1C4372"/>
                  </a:solidFill>
                  <a:latin typeface="微软雅黑" panose="020B0503020204020204" pitchFamily="34" charset="-122"/>
                  <a:ea typeface="微软雅黑" panose="020B0503020204020204" pitchFamily="34" charset="-122"/>
                </a:endParaRPr>
              </a:p>
            </p:txBody>
          </p:sp>
        </p:grpSp>
      </p:grpSp>
      <p:grpSp>
        <p:nvGrpSpPr>
          <p:cNvPr id="45" name="组合 44"/>
          <p:cNvGrpSpPr/>
          <p:nvPr/>
        </p:nvGrpSpPr>
        <p:grpSpPr>
          <a:xfrm rot="0">
            <a:off x="4159973" y="3492500"/>
            <a:ext cx="5120552" cy="988695"/>
            <a:chOff x="6287625" y="4666626"/>
            <a:chExt cx="4656448" cy="988784"/>
          </a:xfrm>
        </p:grpSpPr>
        <p:sp>
          <p:nvSpPr>
            <p:cNvPr id="46" name="矩形: 圆角 45"/>
            <p:cNvSpPr/>
            <p:nvPr/>
          </p:nvSpPr>
          <p:spPr>
            <a:xfrm>
              <a:off x="6287625" y="5017419"/>
              <a:ext cx="611552" cy="611552"/>
            </a:xfrm>
            <a:prstGeom prst="roundRect">
              <a:avLst/>
            </a:prstGeom>
            <a:noFill/>
            <a:ln w="25400">
              <a:solidFill>
                <a:srgbClr val="1C437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C4372"/>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6298517" y="4666626"/>
              <a:ext cx="4645556" cy="988784"/>
              <a:chOff x="6298517" y="4666626"/>
              <a:chExt cx="4645556" cy="988784"/>
            </a:xfrm>
          </p:grpSpPr>
          <p:sp>
            <p:nvSpPr>
              <p:cNvPr id="48" name="矩形 47"/>
              <p:cNvSpPr/>
              <p:nvPr/>
            </p:nvSpPr>
            <p:spPr>
              <a:xfrm>
                <a:off x="7009182" y="4666626"/>
                <a:ext cx="3528588" cy="845261"/>
              </a:xfrm>
              <a:prstGeom prst="rect">
                <a:avLst/>
              </a:prstGeom>
            </p:spPr>
            <p:txBody>
              <a:bodyPr wrap="square">
                <a:spAutoFit/>
              </a:bodyPr>
              <a:lstStyle/>
              <a:p>
                <a:pPr>
                  <a:lnSpc>
                    <a:spcPct val="175000"/>
                  </a:lnSpc>
                </a:pPr>
                <a:r>
                  <a:rPr lang="zh-CN" sz="2800" dirty="0">
                    <a:solidFill>
                      <a:srgbClr val="1C4372"/>
                    </a:solidFill>
                    <a:latin typeface="微软雅黑" panose="020B0503020204020204" pitchFamily="34" charset="-122"/>
                    <a:ea typeface="微软雅黑" panose="020B0503020204020204" pitchFamily="34" charset="-122"/>
                  </a:rPr>
                  <a:t>化学混沌与吸引子重构</a:t>
                </a:r>
                <a:endParaRPr lang="zh-CN" sz="2800" dirty="0">
                  <a:solidFill>
                    <a:srgbClr val="1C4372"/>
                  </a:solidFill>
                  <a:latin typeface="微软雅黑" panose="020B0503020204020204" pitchFamily="34" charset="-122"/>
                  <a:ea typeface="微软雅黑" panose="020B0503020204020204" pitchFamily="34" charset="-122"/>
                </a:endParaRPr>
              </a:p>
            </p:txBody>
          </p:sp>
          <p:sp>
            <p:nvSpPr>
              <p:cNvPr id="49" name="文本框 48"/>
              <p:cNvSpPr txBox="1"/>
              <p:nvPr/>
            </p:nvSpPr>
            <p:spPr>
              <a:xfrm>
                <a:off x="6974535" y="5379681"/>
                <a:ext cx="3969538" cy="275615"/>
              </a:xfrm>
              <a:prstGeom prst="rect">
                <a:avLst/>
              </a:prstGeom>
              <a:noFill/>
            </p:spPr>
            <p:txBody>
              <a:bodyPr wrap="square" rtlCol="0">
                <a:spAutoFit/>
              </a:bodyPr>
              <a:lstStyle>
                <a:defPPr>
                  <a:defRPr lang="zh-CN"/>
                </a:defPPr>
                <a:lvl1pPr algn="ctr">
                  <a:defRPr sz="6000" b="1">
                    <a:blipFill dpi="0" rotWithShape="1">
                      <a:blip r:embed="rId1"/>
                      <a:srcRect/>
                      <a:stretch>
                        <a:fillRect/>
                      </a:stretch>
                    </a:blipFill>
                  </a:defRPr>
                </a:lvl1pPr>
              </a:lstStyle>
              <a:p>
                <a:pPr algn="l"/>
                <a:r>
                  <a:rPr lang="en-US" altLang="zh-CN" sz="1200" b="0" dirty="0">
                    <a:solidFill>
                      <a:srgbClr val="1C4372"/>
                    </a:solidFill>
                    <a:latin typeface="微软雅黑" panose="020B0503020204020204" pitchFamily="34" charset="-122"/>
                    <a:ea typeface="微软雅黑" panose="020B0503020204020204" pitchFamily="34" charset="-122"/>
                    <a:cs typeface="Arial" panose="020B0604020202020204" pitchFamily="34" charset="0"/>
                  </a:rPr>
                  <a:t>CHEMICAL CHAOS AND ATTRACTOR RECONSTRUCTION</a:t>
                </a:r>
                <a:endParaRPr lang="en-US" altLang="zh-CN" sz="1200" b="0" dirty="0">
                  <a:solidFill>
                    <a:srgbClr val="1C4372"/>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0" name="文本框 49"/>
              <p:cNvSpPr txBox="1"/>
              <p:nvPr/>
            </p:nvSpPr>
            <p:spPr>
              <a:xfrm>
                <a:off x="6298517" y="5071792"/>
                <a:ext cx="626529" cy="583618"/>
              </a:xfrm>
              <a:prstGeom prst="rect">
                <a:avLst/>
              </a:prstGeom>
              <a:noFill/>
            </p:spPr>
            <p:txBody>
              <a:bodyPr wrap="square" rtlCol="0">
                <a:spAutoFit/>
              </a:bodyPr>
              <a:lstStyle/>
              <a:p>
                <a:pPr algn="ctr"/>
                <a:r>
                  <a:rPr lang="en-US" altLang="zh-CN" sz="3200" dirty="0">
                    <a:solidFill>
                      <a:srgbClr val="1C4372"/>
                    </a:solidFill>
                    <a:latin typeface="微软雅黑" panose="020B0503020204020204" pitchFamily="34" charset="-122"/>
                    <a:ea typeface="微软雅黑" panose="020B0503020204020204" pitchFamily="34" charset="-122"/>
                  </a:rPr>
                  <a:t>0</a:t>
                </a:r>
                <a:r>
                  <a:rPr lang="en-US" sz="3200" dirty="0">
                    <a:solidFill>
                      <a:srgbClr val="1C4372"/>
                    </a:solidFill>
                    <a:latin typeface="微软雅黑" panose="020B0503020204020204" pitchFamily="34" charset="-122"/>
                    <a:ea typeface="微软雅黑" panose="020B0503020204020204" pitchFamily="34" charset="-122"/>
                  </a:rPr>
                  <a:t>4</a:t>
                </a:r>
                <a:endParaRPr lang="en-US" sz="3200" dirty="0">
                  <a:solidFill>
                    <a:srgbClr val="1C4372"/>
                  </a:solidFill>
                  <a:latin typeface="微软雅黑" panose="020B0503020204020204" pitchFamily="34" charset="-122"/>
                  <a:ea typeface="微软雅黑" panose="020B0503020204020204" pitchFamily="34" charset="-122"/>
                </a:endParaRPr>
              </a:p>
            </p:txBody>
          </p:sp>
        </p:grpSp>
      </p:grpSp>
      <p:grpSp>
        <p:nvGrpSpPr>
          <p:cNvPr id="51" name="组合 50"/>
          <p:cNvGrpSpPr/>
          <p:nvPr/>
        </p:nvGrpSpPr>
        <p:grpSpPr>
          <a:xfrm rot="0">
            <a:off x="4159885" y="4205605"/>
            <a:ext cx="5059045" cy="1027316"/>
            <a:chOff x="6229223" y="4660910"/>
            <a:chExt cx="5059306" cy="1027409"/>
          </a:xfrm>
        </p:grpSpPr>
        <p:sp>
          <p:nvSpPr>
            <p:cNvPr id="52" name="矩形: 圆角 51"/>
            <p:cNvSpPr/>
            <p:nvPr/>
          </p:nvSpPr>
          <p:spPr>
            <a:xfrm>
              <a:off x="6287625" y="5017419"/>
              <a:ext cx="611552" cy="611552"/>
            </a:xfrm>
            <a:prstGeom prst="roundRect">
              <a:avLst/>
            </a:prstGeom>
            <a:noFill/>
            <a:ln w="25400">
              <a:solidFill>
                <a:srgbClr val="1C437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C4372"/>
                </a:solidFill>
                <a:latin typeface="微软雅黑" panose="020B0503020204020204" pitchFamily="34" charset="-122"/>
                <a:ea typeface="微软雅黑" panose="020B0503020204020204" pitchFamily="34" charset="-122"/>
              </a:endParaRPr>
            </a:p>
          </p:txBody>
        </p:sp>
        <p:grpSp>
          <p:nvGrpSpPr>
            <p:cNvPr id="53" name="组合 52"/>
            <p:cNvGrpSpPr/>
            <p:nvPr/>
          </p:nvGrpSpPr>
          <p:grpSpPr>
            <a:xfrm>
              <a:off x="6229223" y="4660910"/>
              <a:ext cx="5059306" cy="1027409"/>
              <a:chOff x="6229223" y="4660910"/>
              <a:chExt cx="5059306" cy="1027409"/>
            </a:xfrm>
          </p:grpSpPr>
          <p:sp>
            <p:nvSpPr>
              <p:cNvPr id="54" name="矩形 53"/>
              <p:cNvSpPr/>
              <p:nvPr/>
            </p:nvSpPr>
            <p:spPr>
              <a:xfrm>
                <a:off x="7031124" y="4660910"/>
                <a:ext cx="3528588" cy="845261"/>
              </a:xfrm>
              <a:prstGeom prst="rect">
                <a:avLst/>
              </a:prstGeom>
            </p:spPr>
            <p:txBody>
              <a:bodyPr wrap="square">
                <a:spAutoFit/>
              </a:bodyPr>
              <a:lstStyle/>
              <a:p>
                <a:pPr>
                  <a:lnSpc>
                    <a:spcPct val="175000"/>
                  </a:lnSpc>
                </a:pPr>
                <a:r>
                  <a:rPr lang="zh-CN" sz="2800" dirty="0">
                    <a:solidFill>
                      <a:srgbClr val="1C4372"/>
                    </a:solidFill>
                    <a:latin typeface="微软雅黑" panose="020B0503020204020204" pitchFamily="34" charset="-122"/>
                    <a:ea typeface="微软雅黑" panose="020B0503020204020204" pitchFamily="34" charset="-122"/>
                  </a:rPr>
                  <a:t>受迫双井振子</a:t>
                </a:r>
                <a:endParaRPr lang="zh-CN" sz="2800" dirty="0">
                  <a:solidFill>
                    <a:srgbClr val="1C4372"/>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7031124" y="5412704"/>
                <a:ext cx="4257405" cy="275615"/>
              </a:xfrm>
              <a:prstGeom prst="rect">
                <a:avLst/>
              </a:prstGeom>
              <a:noFill/>
            </p:spPr>
            <p:txBody>
              <a:bodyPr wrap="square" rtlCol="0">
                <a:spAutoFit/>
              </a:bodyPr>
              <a:lstStyle>
                <a:defPPr>
                  <a:defRPr lang="zh-CN"/>
                </a:defPPr>
                <a:lvl1pPr algn="ctr">
                  <a:defRPr sz="6000" b="1">
                    <a:blipFill dpi="0" rotWithShape="1">
                      <a:blip r:embed="rId1"/>
                      <a:srcRect/>
                      <a:stretch>
                        <a:fillRect/>
                      </a:stretch>
                    </a:blipFill>
                  </a:defRPr>
                </a:lvl1pPr>
              </a:lstStyle>
              <a:p>
                <a:pPr algn="l"/>
                <a:r>
                  <a:rPr lang="en-US" altLang="zh-CN" sz="1200" b="0" dirty="0">
                    <a:solidFill>
                      <a:srgbClr val="1C4372"/>
                    </a:solidFill>
                    <a:latin typeface="微软雅黑" panose="020B0503020204020204" pitchFamily="34" charset="-122"/>
                    <a:ea typeface="微软雅黑" panose="020B0503020204020204" pitchFamily="34" charset="-122"/>
                    <a:cs typeface="Arial" panose="020B0604020202020204" pitchFamily="34" charset="0"/>
                  </a:rPr>
                  <a:t>FORCED DOUBLE-WELL OSCILLATOR</a:t>
                </a:r>
                <a:endParaRPr lang="en-US" altLang="zh-CN" sz="1200" b="0" dirty="0">
                  <a:solidFill>
                    <a:srgbClr val="1C4372"/>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6" name="文本框 55"/>
              <p:cNvSpPr txBox="1"/>
              <p:nvPr/>
            </p:nvSpPr>
            <p:spPr>
              <a:xfrm>
                <a:off x="6229223" y="5030808"/>
                <a:ext cx="728357" cy="583618"/>
              </a:xfrm>
              <a:prstGeom prst="rect">
                <a:avLst/>
              </a:prstGeom>
              <a:noFill/>
            </p:spPr>
            <p:txBody>
              <a:bodyPr wrap="square" rtlCol="0">
                <a:spAutoFit/>
              </a:bodyPr>
              <a:lstStyle/>
              <a:p>
                <a:pPr algn="ctr"/>
                <a:r>
                  <a:rPr lang="en-US" altLang="zh-CN" sz="3200" dirty="0">
                    <a:solidFill>
                      <a:srgbClr val="1C4372"/>
                    </a:solidFill>
                    <a:latin typeface="微软雅黑" panose="020B0503020204020204" pitchFamily="34" charset="-122"/>
                    <a:ea typeface="微软雅黑" panose="020B0503020204020204" pitchFamily="34" charset="-122"/>
                  </a:rPr>
                  <a:t>0</a:t>
                </a:r>
                <a:r>
                  <a:rPr lang="en-US" sz="3200" dirty="0">
                    <a:solidFill>
                      <a:srgbClr val="1C4372"/>
                    </a:solidFill>
                    <a:latin typeface="微软雅黑" panose="020B0503020204020204" pitchFamily="34" charset="-122"/>
                    <a:ea typeface="微软雅黑" panose="020B0503020204020204" pitchFamily="34" charset="-122"/>
                  </a:rPr>
                  <a:t>5</a:t>
                </a:r>
                <a:endParaRPr lang="en-US" sz="3200" dirty="0">
                  <a:solidFill>
                    <a:srgbClr val="1C4372"/>
                  </a:solidFill>
                  <a:latin typeface="微软雅黑" panose="020B0503020204020204" pitchFamily="34" charset="-122"/>
                  <a:ea typeface="微软雅黑" panose="020B0503020204020204" pitchFamily="34" charset="-122"/>
                </a:endParaRPr>
              </a:p>
            </p:txBody>
          </p:sp>
        </p:grpSp>
      </p:grpSp>
      <p:sp>
        <p:nvSpPr>
          <p:cNvPr id="2" name="灯片编号占位符 1"/>
          <p:cNvSpPr>
            <a:spLocks noGrp="1"/>
          </p:cNvSpPr>
          <p:nvPr>
            <p:ph type="sldNum" sz="quarter" idx="12"/>
          </p:nvPr>
        </p:nvSpPr>
        <p:spPr/>
        <p:txBody>
          <a:bodyPr/>
          <a:lstStyle/>
          <a:p>
            <a:fld id="{2111E15B-4652-4570-B762-7367D91DB9A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250" fill="hold"/>
                                        <p:tgtEl>
                                          <p:spTgt spid="22"/>
                                        </p:tgtEl>
                                        <p:attrNameLst>
                                          <p:attrName>ppt_x</p:attrName>
                                        </p:attrNameLst>
                                      </p:cBhvr>
                                      <p:tavLst>
                                        <p:tav tm="0">
                                          <p:val>
                                            <p:strVal val="0-#ppt_w/2"/>
                                          </p:val>
                                        </p:tav>
                                        <p:tav tm="100000">
                                          <p:val>
                                            <p:strVal val="#ppt_x"/>
                                          </p:val>
                                        </p:tav>
                                      </p:tavLst>
                                    </p:anim>
                                    <p:anim calcmode="lin" valueType="num">
                                      <p:cBhvr additive="base">
                                        <p:cTn id="8"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nvCxnSpPr>
        <p:spPr>
          <a:xfrm>
            <a:off x="342900" y="816622"/>
            <a:ext cx="11506200" cy="0"/>
          </a:xfrm>
          <a:prstGeom prst="line">
            <a:avLst/>
          </a:prstGeom>
          <a:ln w="28575">
            <a:solidFill>
              <a:srgbClr val="1C4372"/>
            </a:solidFill>
          </a:ln>
        </p:spPr>
        <p:style>
          <a:lnRef idx="1">
            <a:schemeClr val="accent1"/>
          </a:lnRef>
          <a:fillRef idx="0">
            <a:schemeClr val="accent1"/>
          </a:fillRef>
          <a:effectRef idx="0">
            <a:schemeClr val="accent1"/>
          </a:effectRef>
          <a:fontRef idx="minor">
            <a:schemeClr val="tx1"/>
          </a:fontRef>
        </p:style>
      </p:cxnSp>
      <p:sp>
        <p:nvSpPr>
          <p:cNvPr id="19" name="矩形 18"/>
          <p:cNvSpPr/>
          <p:nvPr>
            <p:custDataLst>
              <p:tags r:id="rId1"/>
            </p:custDataLst>
          </p:nvPr>
        </p:nvSpPr>
        <p:spPr>
          <a:xfrm>
            <a:off x="245948" y="0"/>
            <a:ext cx="5517543" cy="845185"/>
          </a:xfrm>
          <a:prstGeom prst="rect">
            <a:avLst/>
          </a:prstGeom>
        </p:spPr>
        <p:txBody>
          <a:bodyPr wrap="square">
            <a:spAutoFit/>
          </a:bodyPr>
          <a:lstStyle/>
          <a:p>
            <a:pPr>
              <a:lnSpc>
                <a:spcPct val="175000"/>
              </a:lnSpc>
            </a:pPr>
            <a:r>
              <a:rPr lang="en-US" altLang="zh-CN" sz="2800" dirty="0">
                <a:solidFill>
                  <a:srgbClr val="1C4372"/>
                </a:solidFill>
                <a:latin typeface="微软雅黑" panose="020B0503020204020204" pitchFamily="34" charset="-122"/>
                <a:ea typeface="微软雅黑" panose="020B0503020204020204" pitchFamily="34" charset="-122"/>
              </a:rPr>
              <a:t>02.</a:t>
            </a:r>
            <a:r>
              <a:rPr lang="zh-CN" altLang="en-US" sz="2800" dirty="0">
                <a:solidFill>
                  <a:srgbClr val="1C4372"/>
                </a:solidFill>
                <a:latin typeface="微软雅黑" panose="020B0503020204020204" pitchFamily="34" charset="-122"/>
                <a:ea typeface="微软雅黑" panose="020B0503020204020204" pitchFamily="34" charset="-122"/>
              </a:rPr>
              <a:t>埃农映射</a:t>
            </a:r>
            <a:r>
              <a:rPr lang="en-US" altLang="zh-CN" sz="2800" dirty="0">
                <a:solidFill>
                  <a:srgbClr val="1C4372"/>
                </a:solidFill>
                <a:latin typeface="微软雅黑" panose="020B0503020204020204" pitchFamily="34" charset="-122"/>
                <a:ea typeface="微软雅黑" panose="020B0503020204020204" pitchFamily="34" charset="-122"/>
              </a:rPr>
              <a:t>-</a:t>
            </a:r>
            <a:r>
              <a:rPr lang="zh-CN" altLang="en-US" sz="2800" dirty="0">
                <a:solidFill>
                  <a:srgbClr val="1C4372"/>
                </a:solidFill>
                <a:latin typeface="微软雅黑" panose="020B0503020204020204" pitchFamily="34" charset="-122"/>
                <a:ea typeface="微软雅黑" panose="020B0503020204020204" pitchFamily="34" charset="-122"/>
              </a:rPr>
              <a:t>鞍点的不稳定流形</a:t>
            </a:r>
            <a:endParaRPr lang="zh-CN" altLang="en-US" sz="2800" dirty="0">
              <a:solidFill>
                <a:srgbClr val="1C4372"/>
              </a:solidFill>
              <a:latin typeface="微软雅黑" panose="020B0503020204020204" pitchFamily="34" charset="-122"/>
              <a:ea typeface="微软雅黑" panose="020B0503020204020204" pitchFamily="34" charset="-122"/>
            </a:endParaRPr>
          </a:p>
        </p:txBody>
      </p:sp>
      <p:sp>
        <p:nvSpPr>
          <p:cNvPr id="20" name="文本框 19"/>
          <p:cNvSpPr txBox="1"/>
          <p:nvPr>
            <p:custDataLst>
              <p:tags r:id="rId2"/>
            </p:custDataLst>
          </p:nvPr>
        </p:nvSpPr>
        <p:spPr>
          <a:xfrm>
            <a:off x="245948" y="790581"/>
            <a:ext cx="5022106" cy="337184"/>
          </a:xfrm>
          <a:prstGeom prst="snip1Rect">
            <a:avLst>
              <a:gd name="adj" fmla="val 0"/>
            </a:avLst>
          </a:prstGeom>
          <a:noFill/>
          <a:ln w="28575">
            <a:noFill/>
          </a:ln>
        </p:spPr>
        <p:txBody>
          <a:bodyPr wrap="square" rtlCol="0">
            <a:spAutoFit/>
          </a:bodyPr>
          <a:lstStyle/>
          <a:p>
            <a:r>
              <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rPr>
              <a:t>HENON MAP</a:t>
            </a:r>
            <a:endPar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endParaRPr>
          </a:p>
        </p:txBody>
      </p:sp>
      <p:pic>
        <p:nvPicPr>
          <p:cNvPr id="45" name="图片 44"/>
          <p:cNvPicPr>
            <a:picLocks noChangeAspect="1"/>
          </p:cNvPicPr>
          <p:nvPr>
            <p:custDataLst>
              <p:tags r:id="rId3"/>
            </p:custDataLst>
          </p:nvPr>
        </p:nvPicPr>
        <p:blipFill>
          <a:blip r:embed="rId4" cstate="hqprint">
            <a:clrChange>
              <a:clrFrom>
                <a:srgbClr val="FFFFFF"/>
              </a:clrFrom>
              <a:clrTo>
                <a:srgbClr val="FFFFFF">
                  <a:alpha val="0"/>
                </a:srgbClr>
              </a:clrTo>
            </a:clrChange>
            <a:duotone>
              <a:prstClr val="black"/>
              <a:srgbClr val="1C4372">
                <a:tint val="45000"/>
                <a:satMod val="400000"/>
              </a:srgbClr>
            </a:duotone>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tretch>
            <a:fillRect/>
          </a:stretch>
        </p:blipFill>
        <p:spPr>
          <a:xfrm>
            <a:off x="8349319" y="73944"/>
            <a:ext cx="3842681" cy="872054"/>
          </a:xfrm>
          <a:prstGeom prst="rect">
            <a:avLst/>
          </a:prstGeom>
        </p:spPr>
      </p:pic>
      <p:sp>
        <p:nvSpPr>
          <p:cNvPr id="2" name="文本框 1"/>
          <p:cNvSpPr txBox="1"/>
          <p:nvPr/>
        </p:nvSpPr>
        <p:spPr>
          <a:xfrm>
            <a:off x="676852" y="1254072"/>
            <a:ext cx="10362045" cy="460375"/>
          </a:xfrm>
          <a:prstGeom prst="rect">
            <a:avLst/>
          </a:prstGeom>
          <a:noFill/>
        </p:spPr>
        <p:txBody>
          <a:bodyPr wrap="square" rtlCol="0">
            <a:spAutoFit/>
          </a:bodyPr>
          <a:lstStyle/>
          <a:p>
            <a:r>
              <a:rPr lang="zh-CN" sz="2400" dirty="0">
                <a:solidFill>
                  <a:srgbClr val="1C4372"/>
                </a:solidFill>
                <a:latin typeface="微软雅黑" panose="020B0503020204020204" pitchFamily="34" charset="-122"/>
                <a:ea typeface="微软雅黑" panose="020B0503020204020204" pitchFamily="34" charset="-122"/>
              </a:rPr>
              <a:t>埃农吸引子在横向方向上是类似康托尔集的，但是在纵向方向上是光滑的。</a:t>
            </a:r>
            <a:endParaRPr lang="zh-CN" altLang="en-US" sz="2400" dirty="0">
              <a:solidFill>
                <a:srgbClr val="1C4372"/>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12"/>
          </p:nvPr>
        </p:nvSpPr>
        <p:spPr/>
        <p:txBody>
          <a:bodyPr/>
          <a:lstStyle/>
          <a:p>
            <a:fld id="{2111E15B-4652-4570-B762-7367D91DB9AE}" type="slidenum">
              <a:rPr lang="zh-CN" altLang="en-US" smtClean="0"/>
            </a:fld>
            <a:endParaRPr lang="zh-CN" altLang="en-US"/>
          </a:p>
        </p:txBody>
      </p:sp>
      <p:sp>
        <p:nvSpPr>
          <p:cNvPr id="11" name="矩形 10"/>
          <p:cNvSpPr/>
          <p:nvPr/>
        </p:nvSpPr>
        <p:spPr>
          <a:xfrm>
            <a:off x="8228965" y="5528310"/>
            <a:ext cx="901700" cy="32004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2" name="矩形 11"/>
          <p:cNvSpPr/>
          <p:nvPr/>
        </p:nvSpPr>
        <p:spPr>
          <a:xfrm>
            <a:off x="4624070" y="5445125"/>
            <a:ext cx="2203450" cy="27368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pic>
        <p:nvPicPr>
          <p:cNvPr id="7" name="图片 6"/>
          <p:cNvPicPr>
            <a:picLocks noChangeAspect="1"/>
          </p:cNvPicPr>
          <p:nvPr/>
        </p:nvPicPr>
        <p:blipFill>
          <a:blip r:embed="rId6"/>
          <a:stretch>
            <a:fillRect/>
          </a:stretch>
        </p:blipFill>
        <p:spPr>
          <a:xfrm>
            <a:off x="5763260" y="2030730"/>
            <a:ext cx="5631180" cy="3688080"/>
          </a:xfrm>
          <a:prstGeom prst="rect">
            <a:avLst/>
          </a:prstGeom>
        </p:spPr>
      </p:pic>
      <p:sp>
        <p:nvSpPr>
          <p:cNvPr id="10" name="文本框 9"/>
          <p:cNvSpPr txBox="1"/>
          <p:nvPr/>
        </p:nvSpPr>
        <p:spPr>
          <a:xfrm>
            <a:off x="676910" y="2386965"/>
            <a:ext cx="4936490" cy="2676525"/>
          </a:xfrm>
          <a:prstGeom prst="rect">
            <a:avLst/>
          </a:prstGeom>
          <a:noFill/>
        </p:spPr>
        <p:txBody>
          <a:bodyPr wrap="square" rtlCol="0">
            <a:spAutoFit/>
          </a:bodyPr>
          <a:p>
            <a:r>
              <a:rPr lang="zh-CN" sz="2400" dirty="0">
                <a:solidFill>
                  <a:srgbClr val="1C4372"/>
                </a:solidFill>
                <a:latin typeface="微软雅黑" panose="020B0503020204020204" pitchFamily="34" charset="-122"/>
                <a:ea typeface="微软雅黑" panose="020B0503020204020204" pitchFamily="34" charset="-122"/>
              </a:rPr>
              <a:t>对于这一结果有如下一个原因，吸引子与局部光滑物质</a:t>
            </a:r>
            <a:r>
              <a:rPr lang="en-US" altLang="zh-CN" sz="2400" dirty="0">
                <a:solidFill>
                  <a:srgbClr val="1C4372"/>
                </a:solidFill>
                <a:latin typeface="微软雅黑" panose="020B0503020204020204" pitchFamily="34" charset="-122"/>
                <a:ea typeface="微软雅黑" panose="020B0503020204020204" pitchFamily="34" charset="-122"/>
              </a:rPr>
              <a:t>—</a:t>
            </a:r>
            <a:r>
              <a:rPr lang="zh-CN" altLang="en-US" sz="2400" dirty="0">
                <a:solidFill>
                  <a:srgbClr val="1C4372"/>
                </a:solidFill>
                <a:latin typeface="微软雅黑" panose="020B0503020204020204" pitchFamily="34" charset="-122"/>
                <a:ea typeface="微软雅黑" panose="020B0503020204020204" pitchFamily="34" charset="-122"/>
              </a:rPr>
              <a:t>吸引子边上鞍点的不稳定流形紧密相关。更准确地说，吸引子是不稳定流行分支上的闭包。</a:t>
            </a:r>
            <a:endParaRPr lang="zh-CN" altLang="en-US" sz="2400" dirty="0">
              <a:solidFill>
                <a:srgbClr val="1C4372"/>
              </a:solidFill>
              <a:latin typeface="微软雅黑" panose="020B0503020204020204" pitchFamily="34" charset="-122"/>
              <a:ea typeface="微软雅黑" panose="020B0503020204020204" pitchFamily="34" charset="-122"/>
            </a:endParaRPr>
          </a:p>
          <a:p>
            <a:r>
              <a:rPr lang="zh-CN" altLang="en-US" sz="2400" dirty="0">
                <a:solidFill>
                  <a:srgbClr val="1C4372"/>
                </a:solidFill>
                <a:latin typeface="微软雅黑" panose="020B0503020204020204" pitchFamily="34" charset="-122"/>
                <a:ea typeface="微软雅黑" panose="020B0503020204020204" pitchFamily="34" charset="-122"/>
                <a:sym typeface="+mn-ea"/>
              </a:rPr>
              <a:t>不稳定流形与奇怪吸引子是无法区分的。</a:t>
            </a:r>
            <a:endParaRPr lang="en-US" altLang="zh-CN" sz="2400" dirty="0">
              <a:solidFill>
                <a:srgbClr val="1C4372"/>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50" fill="hold"/>
                                        <p:tgtEl>
                                          <p:spTgt spid="19"/>
                                        </p:tgtEl>
                                        <p:attrNameLst>
                                          <p:attrName>ppt_x</p:attrName>
                                        </p:attrNameLst>
                                      </p:cBhvr>
                                      <p:tavLst>
                                        <p:tav tm="0">
                                          <p:val>
                                            <p:strVal val="0-#ppt_w/2"/>
                                          </p:val>
                                        </p:tav>
                                        <p:tav tm="100000">
                                          <p:val>
                                            <p:strVal val="#ppt_x"/>
                                          </p:val>
                                        </p:tav>
                                      </p:tavLst>
                                    </p:anim>
                                    <p:anim calcmode="lin" valueType="num">
                                      <p:cBhvr additive="base">
                                        <p:cTn id="8" dur="25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250" fill="hold"/>
                                        <p:tgtEl>
                                          <p:spTgt spid="20"/>
                                        </p:tgtEl>
                                        <p:attrNameLst>
                                          <p:attrName>ppt_x</p:attrName>
                                        </p:attrNameLst>
                                      </p:cBhvr>
                                      <p:tavLst>
                                        <p:tav tm="0">
                                          <p:val>
                                            <p:strVal val="0-#ppt_w/2"/>
                                          </p:val>
                                        </p:tav>
                                        <p:tav tm="100000">
                                          <p:val>
                                            <p:strVal val="#ppt_x"/>
                                          </p:val>
                                        </p:tav>
                                      </p:tavLst>
                                    </p:anim>
                                    <p:anim calcmode="lin" valueType="num">
                                      <p:cBhvr additive="base">
                                        <p:cTn id="12" dur="25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250" fill="hold"/>
                                        <p:tgtEl>
                                          <p:spTgt spid="18"/>
                                        </p:tgtEl>
                                        <p:attrNameLst>
                                          <p:attrName>ppt_x</p:attrName>
                                        </p:attrNameLst>
                                      </p:cBhvr>
                                      <p:tavLst>
                                        <p:tav tm="0">
                                          <p:val>
                                            <p:strVal val="1+#ppt_w/2"/>
                                          </p:val>
                                        </p:tav>
                                        <p:tav tm="100000">
                                          <p:val>
                                            <p:strVal val="#ppt_x"/>
                                          </p:val>
                                        </p:tav>
                                      </p:tavLst>
                                    </p:anim>
                                    <p:anim calcmode="lin" valueType="num">
                                      <p:cBhvr additive="base">
                                        <p:cTn id="16" dur="25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250" fill="hold"/>
                                        <p:tgtEl>
                                          <p:spTgt spid="45"/>
                                        </p:tgtEl>
                                        <p:attrNameLst>
                                          <p:attrName>ppt_x</p:attrName>
                                        </p:attrNameLst>
                                      </p:cBhvr>
                                      <p:tavLst>
                                        <p:tav tm="0">
                                          <p:val>
                                            <p:strVal val="1+#ppt_w/2"/>
                                          </p:val>
                                        </p:tav>
                                        <p:tav tm="100000">
                                          <p:val>
                                            <p:strVal val="#ppt_x"/>
                                          </p:val>
                                        </p:tav>
                                      </p:tavLst>
                                    </p:anim>
                                    <p:anim calcmode="lin" valueType="num">
                                      <p:cBhvr additive="base">
                                        <p:cTn id="20" dur="2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0-#ppt_w/2"/>
                                          </p:val>
                                        </p:tav>
                                        <p:tav tm="100000">
                                          <p:val>
                                            <p:strVal val="#ppt_x"/>
                                          </p:val>
                                        </p:tav>
                                      </p:tavLst>
                                    </p:anim>
                                    <p:anim calcmode="lin" valueType="num">
                                      <p:cBhvr additive="base">
                                        <p:cTn id="26" dur="500" fill="hold"/>
                                        <p:tgtEl>
                                          <p:spTgt spid="2"/>
                                        </p:tgtEl>
                                        <p:attrNameLst>
                                          <p:attrName>ppt_y</p:attrName>
                                        </p:attrNameLst>
                                      </p:cBhvr>
                                      <p:tavLst>
                                        <p:tav tm="0">
                                          <p:val>
                                            <p:strVal val="#ppt_y"/>
                                          </p:val>
                                        </p:tav>
                                        <p:tav tm="100000">
                                          <p:val>
                                            <p:strVal val="#ppt_y"/>
                                          </p:val>
                                        </p:tav>
                                      </p:tavLst>
                                    </p:anim>
                                  </p:childTnLst>
                                </p:cTn>
                              </p:par>
                              <p:par>
                                <p:cTn id="27" presetID="1" presetClass="entr" presetSubtype="0" fill="hold" grpId="1"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0-#ppt_w/2"/>
                                          </p:val>
                                        </p:tav>
                                        <p:tav tm="100000">
                                          <p:val>
                                            <p:strVal val="#ppt_x"/>
                                          </p:val>
                                        </p:tav>
                                      </p:tavLst>
                                    </p:anim>
                                    <p:anim calcmode="lin" valueType="num">
                                      <p:cBhvr additive="base">
                                        <p:cTn id="38" dur="500" fill="hold"/>
                                        <p:tgtEl>
                                          <p:spTgt spid="10"/>
                                        </p:tgtEl>
                                        <p:attrNameLst>
                                          <p:attrName>ppt_y</p:attrName>
                                        </p:attrNameLst>
                                      </p:cBhvr>
                                      <p:tavLst>
                                        <p:tav tm="0">
                                          <p:val>
                                            <p:strVal val="#ppt_y"/>
                                          </p:val>
                                        </p:tav>
                                        <p:tav tm="100000">
                                          <p:val>
                                            <p:strVal val="#ppt_y"/>
                                          </p:val>
                                        </p:tav>
                                      </p:tavLst>
                                    </p:anim>
                                  </p:childTnLst>
                                </p:cTn>
                              </p:par>
                              <p:par>
                                <p:cTn id="39" presetID="1" presetClass="entr" presetSubtype="0" fill="hold" grpId="1"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 grpId="0"/>
      <p:bldP spid="2" grpId="1"/>
      <p:bldP spid="10" grpId="0"/>
      <p:bldP spid="10"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70743"/>
            <a:ext cx="12192000" cy="3316514"/>
          </a:xfrm>
          <a:prstGeom prst="rect">
            <a:avLst/>
          </a:prstGeom>
          <a:solidFill>
            <a:srgbClr val="1C43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69"/>
          <p:cNvGrpSpPr/>
          <p:nvPr/>
        </p:nvGrpSpPr>
        <p:grpSpPr>
          <a:xfrm>
            <a:off x="9118600" y="1366157"/>
            <a:ext cx="3073400" cy="177800"/>
            <a:chOff x="9118600" y="1366157"/>
            <a:chExt cx="3073400" cy="177800"/>
          </a:xfrm>
        </p:grpSpPr>
        <p:cxnSp>
          <p:nvCxnSpPr>
            <p:cNvPr id="66" name="直接连接符 65"/>
            <p:cNvCxnSpPr/>
            <p:nvPr/>
          </p:nvCxnSpPr>
          <p:spPr>
            <a:xfrm>
              <a:off x="9118600" y="1366157"/>
              <a:ext cx="3073400" cy="0"/>
            </a:xfrm>
            <a:prstGeom prst="line">
              <a:avLst/>
            </a:prstGeom>
            <a:ln w="19050">
              <a:solidFill>
                <a:srgbClr val="1C4372"/>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10248900" y="1543957"/>
              <a:ext cx="1943100" cy="0"/>
            </a:xfrm>
            <a:prstGeom prst="line">
              <a:avLst/>
            </a:prstGeom>
            <a:ln w="19050">
              <a:solidFill>
                <a:srgbClr val="1C4372"/>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flipV="1">
            <a:off x="0" y="5315857"/>
            <a:ext cx="3073400" cy="177800"/>
            <a:chOff x="0" y="5315857"/>
            <a:chExt cx="3073400" cy="177800"/>
          </a:xfrm>
        </p:grpSpPr>
        <p:cxnSp>
          <p:nvCxnSpPr>
            <p:cNvPr id="68" name="直接连接符 67"/>
            <p:cNvCxnSpPr/>
            <p:nvPr/>
          </p:nvCxnSpPr>
          <p:spPr>
            <a:xfrm flipH="1">
              <a:off x="0" y="5315857"/>
              <a:ext cx="3073400" cy="0"/>
            </a:xfrm>
            <a:prstGeom prst="line">
              <a:avLst/>
            </a:prstGeom>
            <a:ln w="19050">
              <a:solidFill>
                <a:srgbClr val="1C4372"/>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0" y="5493657"/>
              <a:ext cx="1943100" cy="0"/>
            </a:xfrm>
            <a:prstGeom prst="line">
              <a:avLst/>
            </a:prstGeom>
            <a:ln w="19050">
              <a:solidFill>
                <a:srgbClr val="1C4372"/>
              </a:solidFill>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1878403" y="2139511"/>
            <a:ext cx="3599542" cy="2277573"/>
            <a:chOff x="1878403" y="2139511"/>
            <a:chExt cx="3599542" cy="2277573"/>
          </a:xfrm>
        </p:grpSpPr>
        <p:grpSp>
          <p:nvGrpSpPr>
            <p:cNvPr id="2" name="组合 1"/>
            <p:cNvGrpSpPr/>
            <p:nvPr/>
          </p:nvGrpSpPr>
          <p:grpSpPr>
            <a:xfrm>
              <a:off x="1878403" y="2933057"/>
              <a:ext cx="3599542" cy="1484027"/>
              <a:chOff x="4296229" y="2225172"/>
              <a:chExt cx="3599542" cy="1484027"/>
            </a:xfrm>
          </p:grpSpPr>
          <p:sp>
            <p:nvSpPr>
              <p:cNvPr id="49" name="矩形 48"/>
              <p:cNvSpPr/>
              <p:nvPr/>
            </p:nvSpPr>
            <p:spPr>
              <a:xfrm>
                <a:off x="4607562" y="2225172"/>
                <a:ext cx="2976880" cy="1276350"/>
              </a:xfrm>
              <a:prstGeom prst="rect">
                <a:avLst/>
              </a:prstGeom>
            </p:spPr>
            <p:txBody>
              <a:bodyPr wrap="none">
                <a:spAutoFit/>
              </a:bodyPr>
              <a:lstStyle/>
              <a:p>
                <a:pPr algn="ctr">
                  <a:lnSpc>
                    <a:spcPct val="175000"/>
                  </a:lnSpc>
                </a:pPr>
                <a:r>
                  <a:rPr lang="zh-CN" altLang="en-US" sz="4400" dirty="0">
                    <a:solidFill>
                      <a:schemeClr val="bg1"/>
                    </a:solidFill>
                    <a:latin typeface="微软雅黑" panose="020B0503020204020204" pitchFamily="34" charset="-122"/>
                    <a:ea typeface="微软雅黑" panose="020B0503020204020204" pitchFamily="34" charset="-122"/>
                  </a:rPr>
                  <a:t>若斯勒系统</a:t>
                </a:r>
                <a:endParaRPr lang="zh-CN" altLang="en-US" sz="4400" dirty="0">
                  <a:solidFill>
                    <a:schemeClr val="bg1"/>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4296229" y="3310419"/>
                <a:ext cx="3599542" cy="398780"/>
              </a:xfrm>
              <a:prstGeom prst="rect">
                <a:avLst/>
              </a:prstGeom>
              <a:noFill/>
            </p:spPr>
            <p:txBody>
              <a:bodyPr wrap="square" rtlCol="0">
                <a:spAutoFit/>
              </a:bodyPr>
              <a:lstStyle>
                <a:defPPr>
                  <a:defRPr lang="zh-CN"/>
                </a:defPPr>
                <a:lvl1pPr algn="ctr">
                  <a:defRPr sz="6000" b="1">
                    <a:blipFill dpi="0" rotWithShape="1">
                      <a:blip r:embed="rId1"/>
                      <a:srcRect/>
                      <a:stretch>
                        <a:fillRect/>
                      </a:stretch>
                    </a:blipFill>
                  </a:defRPr>
                </a:lvl1pPr>
              </a:lstStyle>
              <a:p>
                <a:r>
                  <a:rPr lang="en-US" altLang="zh-CN" sz="2000" b="0" dirty="0">
                    <a:solidFill>
                      <a:schemeClr val="bg1"/>
                    </a:solidFill>
                    <a:latin typeface="Arial" panose="020B0604020202020204" pitchFamily="34" charset="0"/>
                    <a:ea typeface="方正宋刻本秀楷简体" panose="02000000000000000000" pitchFamily="2" charset="-122"/>
                    <a:cs typeface="Arial" panose="020B0604020202020204" pitchFamily="34" charset="0"/>
                  </a:rPr>
                  <a:t>ROLLSER SYSTEM</a:t>
                </a:r>
                <a:endParaRPr lang="en-US" altLang="zh-CN" sz="2000" b="0" dirty="0">
                  <a:solidFill>
                    <a:schemeClr val="bg1"/>
                  </a:solidFill>
                  <a:latin typeface="Arial" panose="020B0604020202020204" pitchFamily="34" charset="0"/>
                  <a:ea typeface="方正宋刻本秀楷简体" panose="02000000000000000000" pitchFamily="2" charset="-122"/>
                  <a:cs typeface="Arial" panose="020B0604020202020204" pitchFamily="34" charset="0"/>
                </a:endParaRPr>
              </a:p>
            </p:txBody>
          </p:sp>
        </p:grpSp>
        <p:sp>
          <p:nvSpPr>
            <p:cNvPr id="24" name="文本框 23"/>
            <p:cNvSpPr txBox="1"/>
            <p:nvPr/>
          </p:nvSpPr>
          <p:spPr>
            <a:xfrm>
              <a:off x="3047491" y="2139511"/>
              <a:ext cx="1261362" cy="14452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800" b="0" i="0" u="none" strike="noStrike" kern="1200" cap="none" spc="0" normalizeH="0" baseline="0" noProof="0" dirty="0">
                  <a:ln>
                    <a:noFill/>
                  </a:ln>
                  <a:solidFill>
                    <a:prstClr val="white"/>
                  </a:solidFill>
                  <a:effectLst/>
                  <a:uLnTx/>
                  <a:uFillTx/>
                  <a:latin typeface="Agency FB" panose="020B0503020202020204" pitchFamily="34" charset="0"/>
                  <a:ea typeface="宋体" panose="02010600030101010101" pitchFamily="2" charset="-122"/>
                  <a:cs typeface="+mn-cs"/>
                </a:rPr>
                <a:t>03</a:t>
              </a:r>
              <a:endParaRPr kumimoji="0" lang="zh-CN" altLang="en-US" sz="8800" b="0" i="0" u="none" strike="noStrike" kern="1200" cap="none" spc="0" normalizeH="0" baseline="0" noProof="0" dirty="0">
                <a:ln>
                  <a:noFill/>
                </a:ln>
                <a:solidFill>
                  <a:prstClr val="white"/>
                </a:solidFill>
                <a:effectLst/>
                <a:uLnTx/>
                <a:uFillTx/>
                <a:latin typeface="Agency FB" panose="020B0503020202020204" pitchFamily="34" charset="0"/>
                <a:ea typeface="宋体" panose="02010600030101010101" pitchFamily="2" charset="-122"/>
                <a:cs typeface="+mn-cs"/>
              </a:endParaRPr>
            </a:p>
          </p:txBody>
        </p:sp>
      </p:grpSp>
      <p:sp>
        <p:nvSpPr>
          <p:cNvPr id="8" name="灯片编号占位符 7"/>
          <p:cNvSpPr>
            <a:spLocks noGrp="1"/>
          </p:cNvSpPr>
          <p:nvPr>
            <p:ph type="sldNum" sz="quarter" idx="12"/>
          </p:nvPr>
        </p:nvSpPr>
        <p:spPr/>
        <p:txBody>
          <a:bodyPr/>
          <a:lstStyle/>
          <a:p>
            <a:fld id="{2111E15B-4652-4570-B762-7367D91DB9AE}" type="slidenum">
              <a:rPr lang="zh-CN" altLang="en-US" smtClean="0"/>
            </a:fld>
            <a:endParaRPr lang="zh-CN" altLang="en-US"/>
          </a:p>
        </p:txBody>
      </p:sp>
      <p:grpSp>
        <p:nvGrpSpPr>
          <p:cNvPr id="9" name="组合 8"/>
          <p:cNvGrpSpPr/>
          <p:nvPr/>
        </p:nvGrpSpPr>
        <p:grpSpPr>
          <a:xfrm>
            <a:off x="7296604" y="2822085"/>
            <a:ext cx="4056739" cy="1498213"/>
            <a:chOff x="7318829" y="2477280"/>
            <a:chExt cx="4056739" cy="1498213"/>
          </a:xfrm>
        </p:grpSpPr>
        <p:grpSp>
          <p:nvGrpSpPr>
            <p:cNvPr id="10" name="组合 9"/>
            <p:cNvGrpSpPr/>
            <p:nvPr/>
          </p:nvGrpSpPr>
          <p:grpSpPr>
            <a:xfrm>
              <a:off x="7318829" y="2862786"/>
              <a:ext cx="3599541" cy="1112707"/>
              <a:chOff x="5963504" y="2828834"/>
              <a:chExt cx="3831773" cy="1112707"/>
            </a:xfrm>
          </p:grpSpPr>
          <p:grpSp>
            <p:nvGrpSpPr>
              <p:cNvPr id="11" name="组合 10"/>
              <p:cNvGrpSpPr/>
              <p:nvPr/>
            </p:nvGrpSpPr>
            <p:grpSpPr>
              <a:xfrm>
                <a:off x="5963504" y="2828834"/>
                <a:ext cx="3831772" cy="1112707"/>
                <a:chOff x="4496070" y="4572097"/>
                <a:chExt cx="3353494" cy="1112707"/>
              </a:xfrm>
            </p:grpSpPr>
            <p:sp>
              <p:nvSpPr>
                <p:cNvPr id="12" name="文本框 11"/>
                <p:cNvSpPr txBox="1"/>
                <p:nvPr/>
              </p:nvSpPr>
              <p:spPr>
                <a:xfrm>
                  <a:off x="4496070" y="4572097"/>
                  <a:ext cx="3353494" cy="460375"/>
                </a:xfrm>
                <a:prstGeom prst="rect">
                  <a:avLst/>
                </a:prstGeom>
                <a:noFill/>
              </p:spPr>
              <p:txBody>
                <a:bodyPr wrap="square" rtlCol="0">
                  <a:spAutoFit/>
                </a:bodyPr>
                <a:lstStyle>
                  <a:defPPr>
                    <a:defRPr lang="zh-CN"/>
                  </a:defPPr>
                  <a:lvl1pPr algn="ctr">
                    <a:defRPr sz="6000" b="1">
                      <a:blipFill dpi="0" rotWithShape="1">
                        <a:blip r:embed="rId1"/>
                        <a:srcRect/>
                        <a:stretch>
                          <a:fillRect/>
                        </a:stretch>
                      </a:blipFill>
                    </a:defRPr>
                  </a:lvl1pPr>
                </a:lstStyle>
                <a:p>
                  <a:pPr marL="457200" indent="-457200" algn="l">
                    <a:buFont typeface="+mj-lt"/>
                    <a:buAutoNum type="arabicPeriod"/>
                  </a:pPr>
                  <a:r>
                    <a:rPr lang="zh-CN" sz="2400" b="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若斯勒系统</a:t>
                  </a:r>
                  <a:endParaRPr lang="zh-CN" sz="2400" b="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文本框 12"/>
                <p:cNvSpPr txBox="1"/>
                <p:nvPr/>
              </p:nvSpPr>
              <p:spPr>
                <a:xfrm>
                  <a:off x="4496070" y="5224429"/>
                  <a:ext cx="3090342" cy="460375"/>
                </a:xfrm>
                <a:prstGeom prst="rect">
                  <a:avLst/>
                </a:prstGeom>
                <a:noFill/>
              </p:spPr>
              <p:txBody>
                <a:bodyPr wrap="square" rtlCol="0">
                  <a:spAutoFit/>
                </a:bodyPr>
                <a:lstStyle>
                  <a:defPPr>
                    <a:defRPr lang="zh-CN"/>
                  </a:defPPr>
                  <a:lvl1pPr algn="ctr">
                    <a:defRPr sz="6000" b="1">
                      <a:blipFill dpi="0" rotWithShape="1">
                        <a:blip r:embed="rId1"/>
                        <a:srcRect/>
                        <a:stretch>
                          <a:fillRect/>
                        </a:stretch>
                      </a:blipFill>
                    </a:defRPr>
                  </a:lvl1pPr>
                </a:lstStyle>
                <a:p>
                  <a:pPr indent="0" algn="l">
                    <a:buFont typeface="+mj-lt"/>
                    <a:buNone/>
                  </a:pPr>
                  <a:endParaRPr lang="zh-CN" altLang="en-US" sz="2400" b="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4" name="文本框 13"/>
              <p:cNvSpPr txBox="1"/>
              <p:nvPr/>
            </p:nvSpPr>
            <p:spPr>
              <a:xfrm>
                <a:off x="5963505" y="3161835"/>
                <a:ext cx="3831772" cy="460375"/>
              </a:xfrm>
              <a:prstGeom prst="rect">
                <a:avLst/>
              </a:prstGeom>
              <a:noFill/>
            </p:spPr>
            <p:txBody>
              <a:bodyPr wrap="square" rtlCol="0">
                <a:spAutoFit/>
              </a:bodyPr>
              <a:lstStyle>
                <a:defPPr>
                  <a:defRPr lang="zh-CN"/>
                </a:defPPr>
                <a:lvl1pPr algn="ctr">
                  <a:defRPr sz="6000" b="1">
                    <a:blipFill dpi="0" rotWithShape="1">
                      <a:blip r:embed="rId1"/>
                      <a:srcRect/>
                      <a:stretch>
                        <a:fillRect/>
                      </a:stretch>
                    </a:blipFill>
                  </a:defRPr>
                </a:lvl1pPr>
              </a:lstStyle>
              <a:p>
                <a:pPr marL="457200" indent="-457200" algn="l">
                  <a:buFont typeface="+mj-lt"/>
                  <a:buAutoNum type="arabicPeriod" startAt="2"/>
                </a:pPr>
                <a:r>
                  <a:rPr lang="zh-CN" sz="2400" b="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庞加莱截面</a:t>
                </a:r>
                <a:endParaRPr lang="zh-CN" sz="2400" b="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5" name="文本框 14"/>
            <p:cNvSpPr txBox="1"/>
            <p:nvPr/>
          </p:nvSpPr>
          <p:spPr>
            <a:xfrm>
              <a:off x="7776028" y="2477280"/>
              <a:ext cx="3599540" cy="460375"/>
            </a:xfrm>
            <a:prstGeom prst="rect">
              <a:avLst/>
            </a:prstGeom>
            <a:noFill/>
          </p:spPr>
          <p:txBody>
            <a:bodyPr wrap="square" rtlCol="0">
              <a:spAutoFit/>
            </a:bodyPr>
            <a:lstStyle>
              <a:defPPr>
                <a:defRPr lang="zh-CN"/>
              </a:defPPr>
              <a:lvl1pPr algn="ctr">
                <a:defRPr sz="6000" b="1">
                  <a:blipFill dpi="0" rotWithShape="1">
                    <a:blip r:embed="rId1"/>
                    <a:srcRect/>
                    <a:stretch>
                      <a:fillRect/>
                    </a:stretch>
                  </a:blipFill>
                </a:defRPr>
              </a:lvl1pPr>
            </a:lstStyle>
            <a:p>
              <a:pPr algn="l"/>
              <a:r>
                <a:rPr lang="zh-CN" altLang="en-US" sz="2400" b="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本节主要内容：</a:t>
              </a:r>
              <a:endParaRPr lang="en-US" altLang="zh-CN" sz="2400" b="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250" fill="hold"/>
                                        <p:tgtEl>
                                          <p:spTgt spid="3"/>
                                        </p:tgtEl>
                                        <p:attrNameLst>
                                          <p:attrName>ppt_x</p:attrName>
                                        </p:attrNameLst>
                                      </p:cBhvr>
                                      <p:tavLst>
                                        <p:tav tm="0">
                                          <p:val>
                                            <p:strVal val="0-#ppt_w/2"/>
                                          </p:val>
                                        </p:tav>
                                        <p:tav tm="100000">
                                          <p:val>
                                            <p:strVal val="#ppt_x"/>
                                          </p:val>
                                        </p:tav>
                                      </p:tavLst>
                                    </p:anim>
                                    <p:anim calcmode="lin" valueType="num">
                                      <p:cBhvr additive="base">
                                        <p:cTn id="12" dur="25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70"/>
                                        </p:tgtEl>
                                        <p:attrNameLst>
                                          <p:attrName>style.visibility</p:attrName>
                                        </p:attrNameLst>
                                      </p:cBhvr>
                                      <p:to>
                                        <p:strVal val="visible"/>
                                      </p:to>
                                    </p:set>
                                    <p:anim calcmode="lin" valueType="num">
                                      <p:cBhvr additive="base">
                                        <p:cTn id="15" dur="250" fill="hold"/>
                                        <p:tgtEl>
                                          <p:spTgt spid="70"/>
                                        </p:tgtEl>
                                        <p:attrNameLst>
                                          <p:attrName>ppt_x</p:attrName>
                                        </p:attrNameLst>
                                      </p:cBhvr>
                                      <p:tavLst>
                                        <p:tav tm="0">
                                          <p:val>
                                            <p:strVal val="1+#ppt_w/2"/>
                                          </p:val>
                                        </p:tav>
                                        <p:tav tm="100000">
                                          <p:val>
                                            <p:strVal val="#ppt_x"/>
                                          </p:val>
                                        </p:tav>
                                      </p:tavLst>
                                    </p:anim>
                                    <p:anim calcmode="lin" valueType="num">
                                      <p:cBhvr additive="base">
                                        <p:cTn id="16" dur="250" fill="hold"/>
                                        <p:tgtEl>
                                          <p:spTgt spid="70"/>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p:cTn id="20" dur="250" fill="hold"/>
                                        <p:tgtEl>
                                          <p:spTgt spid="6"/>
                                        </p:tgtEl>
                                        <p:attrNameLst>
                                          <p:attrName>ppt_w</p:attrName>
                                        </p:attrNameLst>
                                      </p:cBhvr>
                                      <p:tavLst>
                                        <p:tav tm="0">
                                          <p:val>
                                            <p:fltVal val="0"/>
                                          </p:val>
                                        </p:tav>
                                        <p:tav tm="100000">
                                          <p:val>
                                            <p:strVal val="#ppt_w"/>
                                          </p:val>
                                        </p:tav>
                                      </p:tavLst>
                                    </p:anim>
                                    <p:anim calcmode="lin" valueType="num">
                                      <p:cBhvr>
                                        <p:cTn id="21" dur="250" fill="hold"/>
                                        <p:tgtEl>
                                          <p:spTgt spid="6"/>
                                        </p:tgtEl>
                                        <p:attrNameLst>
                                          <p:attrName>ppt_h</p:attrName>
                                        </p:attrNameLst>
                                      </p:cBhvr>
                                      <p:tavLst>
                                        <p:tav tm="0">
                                          <p:val>
                                            <p:fltVal val="0"/>
                                          </p:val>
                                        </p:tav>
                                        <p:tav tm="100000">
                                          <p:val>
                                            <p:strVal val="#ppt_h"/>
                                          </p:val>
                                        </p:tav>
                                      </p:tavLst>
                                    </p:anim>
                                    <p:animEffect transition="in" filter="fade">
                                      <p:cBhvr>
                                        <p:cTn id="22" dur="250"/>
                                        <p:tgtEl>
                                          <p:spTgt spid="6"/>
                                        </p:tgtEl>
                                      </p:cBhvr>
                                    </p:animEffect>
                                  </p:childTnLst>
                                </p:cTn>
                              </p:par>
                            </p:childTnLst>
                          </p:cTn>
                        </p:par>
                        <p:par>
                          <p:cTn id="23" fill="hold">
                            <p:stCondLst>
                              <p:cond delay="1000"/>
                            </p:stCondLst>
                            <p:childTnLst>
                              <p:par>
                                <p:cTn id="24" presetID="22" presetClass="entr" presetSubtype="8"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nvCxnSpPr>
        <p:spPr>
          <a:xfrm>
            <a:off x="342900" y="816622"/>
            <a:ext cx="11506200" cy="0"/>
          </a:xfrm>
          <a:prstGeom prst="line">
            <a:avLst/>
          </a:prstGeom>
          <a:ln w="28575">
            <a:solidFill>
              <a:srgbClr val="1C4372"/>
            </a:solidFill>
          </a:ln>
        </p:spPr>
        <p:style>
          <a:lnRef idx="1">
            <a:schemeClr val="accent1"/>
          </a:lnRef>
          <a:fillRef idx="0">
            <a:schemeClr val="accent1"/>
          </a:fillRef>
          <a:effectRef idx="0">
            <a:schemeClr val="accent1"/>
          </a:effectRef>
          <a:fontRef idx="minor">
            <a:schemeClr val="tx1"/>
          </a:fontRef>
        </p:style>
      </p:cxnSp>
      <p:sp>
        <p:nvSpPr>
          <p:cNvPr id="19" name="矩形 18"/>
          <p:cNvSpPr/>
          <p:nvPr>
            <p:custDataLst>
              <p:tags r:id="rId1"/>
            </p:custDataLst>
          </p:nvPr>
        </p:nvSpPr>
        <p:spPr>
          <a:xfrm>
            <a:off x="245948" y="0"/>
            <a:ext cx="5517543" cy="845185"/>
          </a:xfrm>
          <a:prstGeom prst="rect">
            <a:avLst/>
          </a:prstGeom>
        </p:spPr>
        <p:txBody>
          <a:bodyPr wrap="square">
            <a:spAutoFit/>
          </a:bodyPr>
          <a:lstStyle/>
          <a:p>
            <a:pPr>
              <a:lnSpc>
                <a:spcPct val="175000"/>
              </a:lnSpc>
            </a:pPr>
            <a:r>
              <a:rPr lang="en-US" altLang="zh-CN" sz="2800" dirty="0">
                <a:solidFill>
                  <a:srgbClr val="1C4372"/>
                </a:solidFill>
                <a:latin typeface="微软雅黑" panose="020B0503020204020204" pitchFamily="34" charset="-122"/>
                <a:ea typeface="微软雅黑" panose="020B0503020204020204" pitchFamily="34" charset="-122"/>
              </a:rPr>
              <a:t>03.</a:t>
            </a:r>
            <a:r>
              <a:rPr lang="zh-CN" altLang="en-US" sz="2800" dirty="0">
                <a:solidFill>
                  <a:srgbClr val="1C4372"/>
                </a:solidFill>
                <a:latin typeface="微软雅黑" panose="020B0503020204020204" pitchFamily="34" charset="-122"/>
                <a:ea typeface="微软雅黑" panose="020B0503020204020204" pitchFamily="34" charset="-122"/>
              </a:rPr>
              <a:t>若斯勒系统</a:t>
            </a:r>
            <a:r>
              <a:rPr lang="en-US" altLang="zh-CN" sz="2800" dirty="0">
                <a:solidFill>
                  <a:srgbClr val="1C4372"/>
                </a:solidFill>
                <a:latin typeface="微软雅黑" panose="020B0503020204020204" pitchFamily="34" charset="-122"/>
                <a:ea typeface="微软雅黑" panose="020B0503020204020204" pitchFamily="34" charset="-122"/>
              </a:rPr>
              <a:t>-</a:t>
            </a:r>
            <a:r>
              <a:rPr lang="zh-CN" altLang="en-US" sz="2800" dirty="0">
                <a:solidFill>
                  <a:srgbClr val="1C4372"/>
                </a:solidFill>
                <a:latin typeface="微软雅黑" panose="020B0503020204020204" pitchFamily="34" charset="-122"/>
                <a:ea typeface="微软雅黑" panose="020B0503020204020204" pitchFamily="34" charset="-122"/>
              </a:rPr>
              <a:t>系统介绍</a:t>
            </a:r>
            <a:endParaRPr lang="zh-CN" altLang="en-US" sz="2800" dirty="0">
              <a:solidFill>
                <a:srgbClr val="1C4372"/>
              </a:solidFill>
              <a:latin typeface="微软雅黑" panose="020B0503020204020204" pitchFamily="34" charset="-122"/>
              <a:ea typeface="微软雅黑" panose="020B0503020204020204" pitchFamily="34" charset="-122"/>
            </a:endParaRPr>
          </a:p>
        </p:txBody>
      </p:sp>
      <p:sp>
        <p:nvSpPr>
          <p:cNvPr id="20" name="文本框 19"/>
          <p:cNvSpPr txBox="1"/>
          <p:nvPr>
            <p:custDataLst>
              <p:tags r:id="rId2"/>
            </p:custDataLst>
          </p:nvPr>
        </p:nvSpPr>
        <p:spPr>
          <a:xfrm>
            <a:off x="245948" y="790581"/>
            <a:ext cx="5022106" cy="337184"/>
          </a:xfrm>
          <a:prstGeom prst="snip1Rect">
            <a:avLst>
              <a:gd name="adj" fmla="val 0"/>
            </a:avLst>
          </a:prstGeom>
          <a:noFill/>
          <a:ln w="28575">
            <a:noFill/>
          </a:ln>
        </p:spPr>
        <p:txBody>
          <a:bodyPr wrap="square" rtlCol="0">
            <a:spAutoFit/>
          </a:bodyPr>
          <a:lstStyle/>
          <a:p>
            <a:r>
              <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rPr>
              <a:t>ROSLLER SYSTEM</a:t>
            </a:r>
            <a:endPar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endParaRPr>
          </a:p>
        </p:txBody>
      </p:sp>
      <p:pic>
        <p:nvPicPr>
          <p:cNvPr id="45" name="图片 44"/>
          <p:cNvPicPr>
            <a:picLocks noChangeAspect="1"/>
          </p:cNvPicPr>
          <p:nvPr>
            <p:custDataLst>
              <p:tags r:id="rId3"/>
            </p:custDataLst>
          </p:nvPr>
        </p:nvPicPr>
        <p:blipFill>
          <a:blip r:embed="rId4" cstate="hqprint">
            <a:clrChange>
              <a:clrFrom>
                <a:srgbClr val="FFFFFF"/>
              </a:clrFrom>
              <a:clrTo>
                <a:srgbClr val="FFFFFF">
                  <a:alpha val="0"/>
                </a:srgbClr>
              </a:clrTo>
            </a:clrChange>
            <a:duotone>
              <a:prstClr val="black"/>
              <a:srgbClr val="1C4372">
                <a:tint val="45000"/>
                <a:satMod val="400000"/>
              </a:srgbClr>
            </a:duotone>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tretch>
            <a:fillRect/>
          </a:stretch>
        </p:blipFill>
        <p:spPr>
          <a:xfrm>
            <a:off x="8349319" y="73944"/>
            <a:ext cx="3842681" cy="872054"/>
          </a:xfrm>
          <a:prstGeom prst="rect">
            <a:avLst/>
          </a:prstGeom>
        </p:spPr>
      </p:pic>
      <p:sp>
        <p:nvSpPr>
          <p:cNvPr id="2" name="文本框 1"/>
          <p:cNvSpPr txBox="1"/>
          <p:nvPr/>
        </p:nvSpPr>
        <p:spPr>
          <a:xfrm>
            <a:off x="676852" y="1254072"/>
            <a:ext cx="10362045" cy="1198880"/>
          </a:xfrm>
          <a:prstGeom prst="rect">
            <a:avLst/>
          </a:prstGeom>
          <a:noFill/>
        </p:spPr>
        <p:txBody>
          <a:bodyPr wrap="square" rtlCol="0">
            <a:spAutoFit/>
          </a:bodyPr>
          <a:lstStyle/>
          <a:p>
            <a:r>
              <a:rPr lang="zh-CN" sz="2400" dirty="0">
                <a:solidFill>
                  <a:srgbClr val="1C4372"/>
                </a:solidFill>
                <a:latin typeface="微软雅黑" panose="020B0503020204020204" pitchFamily="34" charset="-122"/>
                <a:ea typeface="微软雅黑" panose="020B0503020204020204" pitchFamily="34" charset="-122"/>
              </a:rPr>
              <a:t>依照面包师映射的烹饪想法，若斯勒在类似太妃糖的拉伸器上得到了灵感，通过思考其中的作用，他得到了一个具有比洛伦兹系统更简单的奇怪吸引子的三维微分方程组：</a:t>
            </a:r>
            <a:endParaRPr lang="zh-CN" altLang="en-US" sz="2400" dirty="0">
              <a:solidFill>
                <a:srgbClr val="1C4372"/>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12"/>
          </p:nvPr>
        </p:nvSpPr>
        <p:spPr/>
        <p:txBody>
          <a:bodyPr/>
          <a:lstStyle/>
          <a:p>
            <a:fld id="{2111E15B-4652-4570-B762-7367D91DB9AE}" type="slidenum">
              <a:rPr lang="zh-CN" altLang="en-US" smtClean="0"/>
            </a:fld>
            <a:endParaRPr lang="zh-CN" altLang="en-US"/>
          </a:p>
        </p:txBody>
      </p:sp>
      <p:sp>
        <p:nvSpPr>
          <p:cNvPr id="11" name="矩形 10"/>
          <p:cNvSpPr/>
          <p:nvPr/>
        </p:nvSpPr>
        <p:spPr>
          <a:xfrm>
            <a:off x="8228965" y="5528310"/>
            <a:ext cx="901700" cy="32004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2" name="矩形 11"/>
          <p:cNvSpPr/>
          <p:nvPr/>
        </p:nvSpPr>
        <p:spPr>
          <a:xfrm>
            <a:off x="4624070" y="5445125"/>
            <a:ext cx="2203450" cy="27368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pic>
        <p:nvPicPr>
          <p:cNvPr id="3" name="图片 2"/>
          <p:cNvPicPr>
            <a:picLocks noChangeAspect="1"/>
          </p:cNvPicPr>
          <p:nvPr/>
        </p:nvPicPr>
        <p:blipFill>
          <a:blip r:embed="rId6"/>
          <a:stretch>
            <a:fillRect/>
          </a:stretch>
        </p:blipFill>
        <p:spPr>
          <a:xfrm>
            <a:off x="641985" y="2644775"/>
            <a:ext cx="6185535" cy="1282700"/>
          </a:xfrm>
          <a:prstGeom prst="rect">
            <a:avLst/>
          </a:prstGeom>
        </p:spPr>
      </p:pic>
      <p:sp>
        <p:nvSpPr>
          <p:cNvPr id="4" name="文本框 3"/>
          <p:cNvSpPr txBox="1"/>
          <p:nvPr/>
        </p:nvSpPr>
        <p:spPr>
          <a:xfrm>
            <a:off x="676852" y="4086807"/>
            <a:ext cx="10362045" cy="460375"/>
          </a:xfrm>
          <a:prstGeom prst="rect">
            <a:avLst/>
          </a:prstGeom>
          <a:noFill/>
        </p:spPr>
        <p:txBody>
          <a:bodyPr wrap="square" rtlCol="0">
            <a:spAutoFit/>
          </a:bodyPr>
          <a:p>
            <a:r>
              <a:rPr lang="zh-CN" sz="2400" dirty="0">
                <a:solidFill>
                  <a:srgbClr val="1C4372"/>
                </a:solidFill>
                <a:latin typeface="微软雅黑" panose="020B0503020204020204" pitchFamily="34" charset="-122"/>
                <a:ea typeface="微软雅黑" panose="020B0503020204020204" pitchFamily="34" charset="-122"/>
              </a:rPr>
              <a:t>若斯勒系统只有一个非线性项</a:t>
            </a:r>
            <a:r>
              <a:rPr lang="en-US" altLang="zh-CN" sz="2400" dirty="0">
                <a:solidFill>
                  <a:srgbClr val="1C4372"/>
                </a:solidFill>
                <a:latin typeface="微软雅黑" panose="020B0503020204020204" pitchFamily="34" charset="-122"/>
                <a:ea typeface="微软雅黑" panose="020B0503020204020204" pitchFamily="34" charset="-122"/>
              </a:rPr>
              <a:t>xz</a:t>
            </a:r>
            <a:r>
              <a:rPr lang="zh-CN" altLang="en-US" sz="2400" dirty="0">
                <a:solidFill>
                  <a:srgbClr val="1C4372"/>
                </a:solidFill>
                <a:latin typeface="微软雅黑" panose="020B0503020204020204" pitchFamily="34" charset="-122"/>
                <a:ea typeface="微软雅黑" panose="020B0503020204020204" pitchFamily="34" charset="-122"/>
              </a:rPr>
              <a:t>。</a:t>
            </a:r>
            <a:endParaRPr lang="zh-CN" altLang="en-US" sz="2400" dirty="0">
              <a:solidFill>
                <a:srgbClr val="1C4372"/>
              </a:solidFill>
              <a:latin typeface="微软雅黑" panose="020B0503020204020204" pitchFamily="34" charset="-122"/>
              <a:ea typeface="微软雅黑" panose="020B0503020204020204" pitchFamily="34" charset="-122"/>
              <a:sym typeface="+mn-ea"/>
            </a:endParaRPr>
          </a:p>
        </p:txBody>
      </p:sp>
      <p:pic>
        <p:nvPicPr>
          <p:cNvPr id="6" name="图片 5" descr="RusslerAttractor01"/>
          <p:cNvPicPr>
            <a:picLocks noChangeAspect="1"/>
          </p:cNvPicPr>
          <p:nvPr/>
        </p:nvPicPr>
        <p:blipFill>
          <a:blip r:embed="rId7"/>
          <a:stretch>
            <a:fillRect/>
          </a:stretch>
        </p:blipFill>
        <p:spPr>
          <a:xfrm>
            <a:off x="6257925" y="2233930"/>
            <a:ext cx="4166870" cy="41668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50" fill="hold"/>
                                        <p:tgtEl>
                                          <p:spTgt spid="19"/>
                                        </p:tgtEl>
                                        <p:attrNameLst>
                                          <p:attrName>ppt_x</p:attrName>
                                        </p:attrNameLst>
                                      </p:cBhvr>
                                      <p:tavLst>
                                        <p:tav tm="0">
                                          <p:val>
                                            <p:strVal val="0-#ppt_w/2"/>
                                          </p:val>
                                        </p:tav>
                                        <p:tav tm="100000">
                                          <p:val>
                                            <p:strVal val="#ppt_x"/>
                                          </p:val>
                                        </p:tav>
                                      </p:tavLst>
                                    </p:anim>
                                    <p:anim calcmode="lin" valueType="num">
                                      <p:cBhvr additive="base">
                                        <p:cTn id="8" dur="25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250" fill="hold"/>
                                        <p:tgtEl>
                                          <p:spTgt spid="20"/>
                                        </p:tgtEl>
                                        <p:attrNameLst>
                                          <p:attrName>ppt_x</p:attrName>
                                        </p:attrNameLst>
                                      </p:cBhvr>
                                      <p:tavLst>
                                        <p:tav tm="0">
                                          <p:val>
                                            <p:strVal val="0-#ppt_w/2"/>
                                          </p:val>
                                        </p:tav>
                                        <p:tav tm="100000">
                                          <p:val>
                                            <p:strVal val="#ppt_x"/>
                                          </p:val>
                                        </p:tav>
                                      </p:tavLst>
                                    </p:anim>
                                    <p:anim calcmode="lin" valueType="num">
                                      <p:cBhvr additive="base">
                                        <p:cTn id="12" dur="25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250" fill="hold"/>
                                        <p:tgtEl>
                                          <p:spTgt spid="18"/>
                                        </p:tgtEl>
                                        <p:attrNameLst>
                                          <p:attrName>ppt_x</p:attrName>
                                        </p:attrNameLst>
                                      </p:cBhvr>
                                      <p:tavLst>
                                        <p:tav tm="0">
                                          <p:val>
                                            <p:strVal val="1+#ppt_w/2"/>
                                          </p:val>
                                        </p:tav>
                                        <p:tav tm="100000">
                                          <p:val>
                                            <p:strVal val="#ppt_x"/>
                                          </p:val>
                                        </p:tav>
                                      </p:tavLst>
                                    </p:anim>
                                    <p:anim calcmode="lin" valueType="num">
                                      <p:cBhvr additive="base">
                                        <p:cTn id="16" dur="25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250" fill="hold"/>
                                        <p:tgtEl>
                                          <p:spTgt spid="45"/>
                                        </p:tgtEl>
                                        <p:attrNameLst>
                                          <p:attrName>ppt_x</p:attrName>
                                        </p:attrNameLst>
                                      </p:cBhvr>
                                      <p:tavLst>
                                        <p:tav tm="0">
                                          <p:val>
                                            <p:strVal val="1+#ppt_w/2"/>
                                          </p:val>
                                        </p:tav>
                                        <p:tav tm="100000">
                                          <p:val>
                                            <p:strVal val="#ppt_x"/>
                                          </p:val>
                                        </p:tav>
                                      </p:tavLst>
                                    </p:anim>
                                    <p:anim calcmode="lin" valueType="num">
                                      <p:cBhvr additive="base">
                                        <p:cTn id="20" dur="2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0-#ppt_w/2"/>
                                          </p:val>
                                        </p:tav>
                                        <p:tav tm="100000">
                                          <p:val>
                                            <p:strVal val="#ppt_x"/>
                                          </p:val>
                                        </p:tav>
                                      </p:tavLst>
                                    </p:anim>
                                    <p:anim calcmode="lin" valueType="num">
                                      <p:cBhvr additive="base">
                                        <p:cTn id="26" dur="500" fill="hold"/>
                                        <p:tgtEl>
                                          <p:spTgt spid="2"/>
                                        </p:tgtEl>
                                        <p:attrNameLst>
                                          <p:attrName>ppt_y</p:attrName>
                                        </p:attrNameLst>
                                      </p:cBhvr>
                                      <p:tavLst>
                                        <p:tav tm="0">
                                          <p:val>
                                            <p:strVal val="#ppt_y"/>
                                          </p:val>
                                        </p:tav>
                                        <p:tav tm="100000">
                                          <p:val>
                                            <p:strVal val="#ppt_y"/>
                                          </p:val>
                                        </p:tav>
                                      </p:tavLst>
                                    </p:anim>
                                  </p:childTnLst>
                                </p:cTn>
                              </p:par>
                              <p:par>
                                <p:cTn id="27" presetID="1" presetClass="entr" presetSubtype="0" fill="hold" grpId="1"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0-#ppt_w/2"/>
                                          </p:val>
                                        </p:tav>
                                        <p:tav tm="100000">
                                          <p:val>
                                            <p:strVal val="#ppt_x"/>
                                          </p:val>
                                        </p:tav>
                                      </p:tavLst>
                                    </p:anim>
                                    <p:anim calcmode="lin" valueType="num">
                                      <p:cBhvr additive="base">
                                        <p:cTn id="38" dur="500" fill="hold"/>
                                        <p:tgtEl>
                                          <p:spTgt spid="4"/>
                                        </p:tgtEl>
                                        <p:attrNameLst>
                                          <p:attrName>ppt_y</p:attrName>
                                        </p:attrNameLst>
                                      </p:cBhvr>
                                      <p:tavLst>
                                        <p:tav tm="0">
                                          <p:val>
                                            <p:strVal val="#ppt_y"/>
                                          </p:val>
                                        </p:tav>
                                        <p:tav tm="100000">
                                          <p:val>
                                            <p:strVal val="#ppt_y"/>
                                          </p:val>
                                        </p:tav>
                                      </p:tavLst>
                                    </p:anim>
                                  </p:childTnLst>
                                </p:cTn>
                              </p:par>
                              <p:par>
                                <p:cTn id="39" presetID="1" presetClass="entr" presetSubtype="0" fill="hold" grpId="1"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 grpId="0"/>
      <p:bldP spid="2" grpId="1"/>
      <p:bldP spid="4" grpId="0"/>
      <p:bldP spid="4"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nvCxnSpPr>
        <p:spPr>
          <a:xfrm>
            <a:off x="342900" y="816622"/>
            <a:ext cx="11506200" cy="0"/>
          </a:xfrm>
          <a:prstGeom prst="line">
            <a:avLst/>
          </a:prstGeom>
          <a:ln w="28575">
            <a:solidFill>
              <a:srgbClr val="1C4372"/>
            </a:solidFill>
          </a:ln>
        </p:spPr>
        <p:style>
          <a:lnRef idx="1">
            <a:schemeClr val="accent1"/>
          </a:lnRef>
          <a:fillRef idx="0">
            <a:schemeClr val="accent1"/>
          </a:fillRef>
          <a:effectRef idx="0">
            <a:schemeClr val="accent1"/>
          </a:effectRef>
          <a:fontRef idx="minor">
            <a:schemeClr val="tx1"/>
          </a:fontRef>
        </p:style>
      </p:cxnSp>
      <p:sp>
        <p:nvSpPr>
          <p:cNvPr id="19" name="矩形 18"/>
          <p:cNvSpPr/>
          <p:nvPr>
            <p:custDataLst>
              <p:tags r:id="rId1"/>
            </p:custDataLst>
          </p:nvPr>
        </p:nvSpPr>
        <p:spPr>
          <a:xfrm>
            <a:off x="245948" y="0"/>
            <a:ext cx="5517543" cy="845185"/>
          </a:xfrm>
          <a:prstGeom prst="rect">
            <a:avLst/>
          </a:prstGeom>
        </p:spPr>
        <p:txBody>
          <a:bodyPr wrap="square">
            <a:spAutoFit/>
          </a:bodyPr>
          <a:lstStyle/>
          <a:p>
            <a:pPr>
              <a:lnSpc>
                <a:spcPct val="175000"/>
              </a:lnSpc>
            </a:pPr>
            <a:r>
              <a:rPr lang="en-US" altLang="zh-CN" sz="2800" dirty="0">
                <a:solidFill>
                  <a:srgbClr val="1C4372"/>
                </a:solidFill>
                <a:latin typeface="微软雅黑" panose="020B0503020204020204" pitchFamily="34" charset="-122"/>
                <a:ea typeface="微软雅黑" panose="020B0503020204020204" pitchFamily="34" charset="-122"/>
              </a:rPr>
              <a:t>03.</a:t>
            </a:r>
            <a:r>
              <a:rPr lang="zh-CN" altLang="en-US" sz="2800" dirty="0">
                <a:solidFill>
                  <a:srgbClr val="1C4372"/>
                </a:solidFill>
                <a:latin typeface="微软雅黑" panose="020B0503020204020204" pitchFamily="34" charset="-122"/>
                <a:ea typeface="微软雅黑" panose="020B0503020204020204" pitchFamily="34" charset="-122"/>
              </a:rPr>
              <a:t>若斯勒系统</a:t>
            </a:r>
            <a:r>
              <a:rPr lang="en-US" altLang="zh-CN" sz="2800" dirty="0">
                <a:solidFill>
                  <a:srgbClr val="1C4372"/>
                </a:solidFill>
                <a:latin typeface="微软雅黑" panose="020B0503020204020204" pitchFamily="34" charset="-122"/>
                <a:ea typeface="微软雅黑" panose="020B0503020204020204" pitchFamily="34" charset="-122"/>
              </a:rPr>
              <a:t>-</a:t>
            </a:r>
            <a:r>
              <a:rPr lang="zh-CN" altLang="en-US" sz="2800" dirty="0">
                <a:solidFill>
                  <a:srgbClr val="1C4372"/>
                </a:solidFill>
                <a:latin typeface="微软雅黑" panose="020B0503020204020204" pitchFamily="34" charset="-122"/>
                <a:ea typeface="微软雅黑" panose="020B0503020204020204" pitchFamily="34" charset="-122"/>
              </a:rPr>
              <a:t>系统介绍</a:t>
            </a:r>
            <a:endParaRPr lang="zh-CN" altLang="en-US" sz="2800" dirty="0">
              <a:solidFill>
                <a:srgbClr val="1C4372"/>
              </a:solidFill>
              <a:latin typeface="微软雅黑" panose="020B0503020204020204" pitchFamily="34" charset="-122"/>
              <a:ea typeface="微软雅黑" panose="020B0503020204020204" pitchFamily="34" charset="-122"/>
            </a:endParaRPr>
          </a:p>
        </p:txBody>
      </p:sp>
      <p:sp>
        <p:nvSpPr>
          <p:cNvPr id="20" name="文本框 19"/>
          <p:cNvSpPr txBox="1"/>
          <p:nvPr>
            <p:custDataLst>
              <p:tags r:id="rId2"/>
            </p:custDataLst>
          </p:nvPr>
        </p:nvSpPr>
        <p:spPr>
          <a:xfrm>
            <a:off x="245948" y="790581"/>
            <a:ext cx="5022106" cy="337184"/>
          </a:xfrm>
          <a:prstGeom prst="snip1Rect">
            <a:avLst>
              <a:gd name="adj" fmla="val 0"/>
            </a:avLst>
          </a:prstGeom>
          <a:noFill/>
          <a:ln w="28575">
            <a:noFill/>
          </a:ln>
        </p:spPr>
        <p:txBody>
          <a:bodyPr wrap="square" rtlCol="0">
            <a:spAutoFit/>
          </a:bodyPr>
          <a:lstStyle/>
          <a:p>
            <a:r>
              <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rPr>
              <a:t>ROSLLER SYSTEM</a:t>
            </a:r>
            <a:endPar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endParaRPr>
          </a:p>
        </p:txBody>
      </p:sp>
      <p:pic>
        <p:nvPicPr>
          <p:cNvPr id="45" name="图片 44"/>
          <p:cNvPicPr>
            <a:picLocks noChangeAspect="1"/>
          </p:cNvPicPr>
          <p:nvPr>
            <p:custDataLst>
              <p:tags r:id="rId3"/>
            </p:custDataLst>
          </p:nvPr>
        </p:nvPicPr>
        <p:blipFill>
          <a:blip r:embed="rId4" cstate="hqprint">
            <a:clrChange>
              <a:clrFrom>
                <a:srgbClr val="FFFFFF"/>
              </a:clrFrom>
              <a:clrTo>
                <a:srgbClr val="FFFFFF">
                  <a:alpha val="0"/>
                </a:srgbClr>
              </a:clrTo>
            </a:clrChange>
            <a:duotone>
              <a:prstClr val="black"/>
              <a:srgbClr val="1C4372">
                <a:tint val="45000"/>
                <a:satMod val="400000"/>
              </a:srgbClr>
            </a:duotone>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tretch>
            <a:fillRect/>
          </a:stretch>
        </p:blipFill>
        <p:spPr>
          <a:xfrm>
            <a:off x="8349319" y="73944"/>
            <a:ext cx="3842681" cy="872054"/>
          </a:xfrm>
          <a:prstGeom prst="rect">
            <a:avLst/>
          </a:prstGeom>
        </p:spPr>
      </p:pic>
      <p:sp>
        <p:nvSpPr>
          <p:cNvPr id="2" name="文本框 1"/>
          <p:cNvSpPr txBox="1"/>
          <p:nvPr/>
        </p:nvSpPr>
        <p:spPr>
          <a:xfrm>
            <a:off x="676852" y="1254072"/>
            <a:ext cx="10362045" cy="460375"/>
          </a:xfrm>
          <a:prstGeom prst="rect">
            <a:avLst/>
          </a:prstGeom>
          <a:noFill/>
        </p:spPr>
        <p:txBody>
          <a:bodyPr wrap="square" rtlCol="0">
            <a:spAutoFit/>
          </a:bodyPr>
          <a:lstStyle/>
          <a:p>
            <a:r>
              <a:rPr lang="zh-CN" sz="2400" dirty="0">
                <a:solidFill>
                  <a:srgbClr val="1C4372"/>
                </a:solidFill>
                <a:latin typeface="微软雅黑" panose="020B0503020204020204" pitchFamily="34" charset="-122"/>
                <a:ea typeface="微软雅黑" panose="020B0503020204020204" pitchFamily="34" charset="-122"/>
              </a:rPr>
              <a:t>数值积分表明当</a:t>
            </a:r>
            <a:r>
              <a:rPr lang="en-US" altLang="zh-CN" sz="2400" dirty="0">
                <a:solidFill>
                  <a:srgbClr val="1C4372"/>
                </a:solidFill>
                <a:latin typeface="微软雅黑" panose="020B0503020204020204" pitchFamily="34" charset="-122"/>
                <a:ea typeface="微软雅黑" panose="020B0503020204020204" pitchFamily="34" charset="-122"/>
              </a:rPr>
              <a:t>a=b=0.2,c=5.7</a:t>
            </a:r>
            <a:r>
              <a:rPr lang="zh-CN" altLang="en-US" sz="2400" dirty="0">
                <a:solidFill>
                  <a:srgbClr val="1C4372"/>
                </a:solidFill>
                <a:latin typeface="微软雅黑" panose="020B0503020204020204" pitchFamily="34" charset="-122"/>
                <a:ea typeface="微软雅黑" panose="020B0503020204020204" pitchFamily="34" charset="-122"/>
              </a:rPr>
              <a:t>时，系统具有奇怪吸引子。</a:t>
            </a:r>
            <a:endParaRPr lang="zh-CN" altLang="en-US" sz="2400" dirty="0">
              <a:solidFill>
                <a:srgbClr val="1C4372"/>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12"/>
          </p:nvPr>
        </p:nvSpPr>
        <p:spPr/>
        <p:txBody>
          <a:bodyPr/>
          <a:lstStyle/>
          <a:p>
            <a:fld id="{2111E15B-4652-4570-B762-7367D91DB9AE}" type="slidenum">
              <a:rPr lang="zh-CN" altLang="en-US" smtClean="0"/>
            </a:fld>
            <a:endParaRPr lang="zh-CN" altLang="en-US"/>
          </a:p>
        </p:txBody>
      </p:sp>
      <p:sp>
        <p:nvSpPr>
          <p:cNvPr id="11" name="矩形 10"/>
          <p:cNvSpPr/>
          <p:nvPr/>
        </p:nvSpPr>
        <p:spPr>
          <a:xfrm>
            <a:off x="8228965" y="5528310"/>
            <a:ext cx="901700" cy="32004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2" name="矩形 11"/>
          <p:cNvSpPr/>
          <p:nvPr/>
        </p:nvSpPr>
        <p:spPr>
          <a:xfrm>
            <a:off x="4624070" y="5445125"/>
            <a:ext cx="2203450" cy="27368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pic>
        <p:nvPicPr>
          <p:cNvPr id="7" name="图片 6"/>
          <p:cNvPicPr>
            <a:picLocks noChangeAspect="1"/>
          </p:cNvPicPr>
          <p:nvPr/>
        </p:nvPicPr>
        <p:blipFill>
          <a:blip r:embed="rId6"/>
          <a:stretch>
            <a:fillRect/>
          </a:stretch>
        </p:blipFill>
        <p:spPr>
          <a:xfrm>
            <a:off x="3726815" y="1969135"/>
            <a:ext cx="4502150" cy="45796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50" fill="hold"/>
                                        <p:tgtEl>
                                          <p:spTgt spid="19"/>
                                        </p:tgtEl>
                                        <p:attrNameLst>
                                          <p:attrName>ppt_x</p:attrName>
                                        </p:attrNameLst>
                                      </p:cBhvr>
                                      <p:tavLst>
                                        <p:tav tm="0">
                                          <p:val>
                                            <p:strVal val="0-#ppt_w/2"/>
                                          </p:val>
                                        </p:tav>
                                        <p:tav tm="100000">
                                          <p:val>
                                            <p:strVal val="#ppt_x"/>
                                          </p:val>
                                        </p:tav>
                                      </p:tavLst>
                                    </p:anim>
                                    <p:anim calcmode="lin" valueType="num">
                                      <p:cBhvr additive="base">
                                        <p:cTn id="8" dur="25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250" fill="hold"/>
                                        <p:tgtEl>
                                          <p:spTgt spid="20"/>
                                        </p:tgtEl>
                                        <p:attrNameLst>
                                          <p:attrName>ppt_x</p:attrName>
                                        </p:attrNameLst>
                                      </p:cBhvr>
                                      <p:tavLst>
                                        <p:tav tm="0">
                                          <p:val>
                                            <p:strVal val="0-#ppt_w/2"/>
                                          </p:val>
                                        </p:tav>
                                        <p:tav tm="100000">
                                          <p:val>
                                            <p:strVal val="#ppt_x"/>
                                          </p:val>
                                        </p:tav>
                                      </p:tavLst>
                                    </p:anim>
                                    <p:anim calcmode="lin" valueType="num">
                                      <p:cBhvr additive="base">
                                        <p:cTn id="12" dur="25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250" fill="hold"/>
                                        <p:tgtEl>
                                          <p:spTgt spid="18"/>
                                        </p:tgtEl>
                                        <p:attrNameLst>
                                          <p:attrName>ppt_x</p:attrName>
                                        </p:attrNameLst>
                                      </p:cBhvr>
                                      <p:tavLst>
                                        <p:tav tm="0">
                                          <p:val>
                                            <p:strVal val="1+#ppt_w/2"/>
                                          </p:val>
                                        </p:tav>
                                        <p:tav tm="100000">
                                          <p:val>
                                            <p:strVal val="#ppt_x"/>
                                          </p:val>
                                        </p:tav>
                                      </p:tavLst>
                                    </p:anim>
                                    <p:anim calcmode="lin" valueType="num">
                                      <p:cBhvr additive="base">
                                        <p:cTn id="16" dur="25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250" fill="hold"/>
                                        <p:tgtEl>
                                          <p:spTgt spid="45"/>
                                        </p:tgtEl>
                                        <p:attrNameLst>
                                          <p:attrName>ppt_x</p:attrName>
                                        </p:attrNameLst>
                                      </p:cBhvr>
                                      <p:tavLst>
                                        <p:tav tm="0">
                                          <p:val>
                                            <p:strVal val="1+#ppt_w/2"/>
                                          </p:val>
                                        </p:tav>
                                        <p:tav tm="100000">
                                          <p:val>
                                            <p:strVal val="#ppt_x"/>
                                          </p:val>
                                        </p:tav>
                                      </p:tavLst>
                                    </p:anim>
                                    <p:anim calcmode="lin" valueType="num">
                                      <p:cBhvr additive="base">
                                        <p:cTn id="20" dur="2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0-#ppt_w/2"/>
                                          </p:val>
                                        </p:tav>
                                        <p:tav tm="100000">
                                          <p:val>
                                            <p:strVal val="#ppt_x"/>
                                          </p:val>
                                        </p:tav>
                                      </p:tavLst>
                                    </p:anim>
                                    <p:anim calcmode="lin" valueType="num">
                                      <p:cBhvr additive="base">
                                        <p:cTn id="26" dur="500" fill="hold"/>
                                        <p:tgtEl>
                                          <p:spTgt spid="2"/>
                                        </p:tgtEl>
                                        <p:attrNameLst>
                                          <p:attrName>ppt_y</p:attrName>
                                        </p:attrNameLst>
                                      </p:cBhvr>
                                      <p:tavLst>
                                        <p:tav tm="0">
                                          <p:val>
                                            <p:strVal val="#ppt_y"/>
                                          </p:val>
                                        </p:tav>
                                        <p:tav tm="100000">
                                          <p:val>
                                            <p:strVal val="#ppt_y"/>
                                          </p:val>
                                        </p:tav>
                                      </p:tavLst>
                                    </p:anim>
                                  </p:childTnLst>
                                </p:cTn>
                              </p:par>
                              <p:par>
                                <p:cTn id="27" presetID="1" presetClass="entr" presetSubtype="0" fill="hold" grpId="1"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 grpId="0"/>
      <p:bldP spid="2"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nvCxnSpPr>
        <p:spPr>
          <a:xfrm>
            <a:off x="342900" y="816622"/>
            <a:ext cx="11506200" cy="0"/>
          </a:xfrm>
          <a:prstGeom prst="line">
            <a:avLst/>
          </a:prstGeom>
          <a:ln w="28575">
            <a:solidFill>
              <a:srgbClr val="1C4372"/>
            </a:solidFill>
          </a:ln>
        </p:spPr>
        <p:style>
          <a:lnRef idx="1">
            <a:schemeClr val="accent1"/>
          </a:lnRef>
          <a:fillRef idx="0">
            <a:schemeClr val="accent1"/>
          </a:fillRef>
          <a:effectRef idx="0">
            <a:schemeClr val="accent1"/>
          </a:effectRef>
          <a:fontRef idx="minor">
            <a:schemeClr val="tx1"/>
          </a:fontRef>
        </p:style>
      </p:cxnSp>
      <p:sp>
        <p:nvSpPr>
          <p:cNvPr id="19" name="矩形 18"/>
          <p:cNvSpPr/>
          <p:nvPr>
            <p:custDataLst>
              <p:tags r:id="rId1"/>
            </p:custDataLst>
          </p:nvPr>
        </p:nvSpPr>
        <p:spPr>
          <a:xfrm>
            <a:off x="245948" y="0"/>
            <a:ext cx="5517543" cy="845185"/>
          </a:xfrm>
          <a:prstGeom prst="rect">
            <a:avLst/>
          </a:prstGeom>
        </p:spPr>
        <p:txBody>
          <a:bodyPr wrap="square">
            <a:spAutoFit/>
          </a:bodyPr>
          <a:lstStyle/>
          <a:p>
            <a:pPr>
              <a:lnSpc>
                <a:spcPct val="175000"/>
              </a:lnSpc>
            </a:pPr>
            <a:r>
              <a:rPr lang="en-US" altLang="zh-CN" sz="2800" dirty="0">
                <a:solidFill>
                  <a:srgbClr val="1C4372"/>
                </a:solidFill>
                <a:latin typeface="微软雅黑" panose="020B0503020204020204" pitchFamily="34" charset="-122"/>
                <a:ea typeface="微软雅黑" panose="020B0503020204020204" pitchFamily="34" charset="-122"/>
              </a:rPr>
              <a:t>03.</a:t>
            </a:r>
            <a:r>
              <a:rPr lang="zh-CN" altLang="en-US" sz="2800" dirty="0">
                <a:solidFill>
                  <a:srgbClr val="1C4372"/>
                </a:solidFill>
                <a:latin typeface="微软雅黑" panose="020B0503020204020204" pitchFamily="34" charset="-122"/>
                <a:ea typeface="微软雅黑" panose="020B0503020204020204" pitchFamily="34" charset="-122"/>
              </a:rPr>
              <a:t>若斯勒系统</a:t>
            </a:r>
            <a:r>
              <a:rPr lang="en-US" altLang="zh-CN" sz="2800" dirty="0">
                <a:solidFill>
                  <a:srgbClr val="1C4372"/>
                </a:solidFill>
                <a:latin typeface="微软雅黑" panose="020B0503020204020204" pitchFamily="34" charset="-122"/>
                <a:ea typeface="微软雅黑" panose="020B0503020204020204" pitchFamily="34" charset="-122"/>
              </a:rPr>
              <a:t>-</a:t>
            </a:r>
            <a:r>
              <a:rPr lang="zh-CN" altLang="en-US" sz="2800" dirty="0">
                <a:solidFill>
                  <a:srgbClr val="1C4372"/>
                </a:solidFill>
                <a:latin typeface="微软雅黑" panose="020B0503020204020204" pitchFamily="34" charset="-122"/>
                <a:ea typeface="微软雅黑" panose="020B0503020204020204" pitchFamily="34" charset="-122"/>
              </a:rPr>
              <a:t>系统介绍</a:t>
            </a:r>
            <a:endParaRPr lang="zh-CN" altLang="en-US" sz="2800" dirty="0">
              <a:solidFill>
                <a:srgbClr val="1C4372"/>
              </a:solidFill>
              <a:latin typeface="微软雅黑" panose="020B0503020204020204" pitchFamily="34" charset="-122"/>
              <a:ea typeface="微软雅黑" panose="020B0503020204020204" pitchFamily="34" charset="-122"/>
            </a:endParaRPr>
          </a:p>
        </p:txBody>
      </p:sp>
      <p:sp>
        <p:nvSpPr>
          <p:cNvPr id="20" name="文本框 19"/>
          <p:cNvSpPr txBox="1"/>
          <p:nvPr>
            <p:custDataLst>
              <p:tags r:id="rId2"/>
            </p:custDataLst>
          </p:nvPr>
        </p:nvSpPr>
        <p:spPr>
          <a:xfrm>
            <a:off x="245948" y="790581"/>
            <a:ext cx="5022106" cy="337184"/>
          </a:xfrm>
          <a:prstGeom prst="snip1Rect">
            <a:avLst>
              <a:gd name="adj" fmla="val 0"/>
            </a:avLst>
          </a:prstGeom>
          <a:noFill/>
          <a:ln w="28575">
            <a:noFill/>
          </a:ln>
        </p:spPr>
        <p:txBody>
          <a:bodyPr wrap="square" rtlCol="0">
            <a:spAutoFit/>
          </a:bodyPr>
          <a:lstStyle/>
          <a:p>
            <a:r>
              <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rPr>
              <a:t>ROSLLER SYSTEM</a:t>
            </a:r>
            <a:endPar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endParaRPr>
          </a:p>
        </p:txBody>
      </p:sp>
      <p:pic>
        <p:nvPicPr>
          <p:cNvPr id="45" name="图片 44"/>
          <p:cNvPicPr>
            <a:picLocks noChangeAspect="1"/>
          </p:cNvPicPr>
          <p:nvPr>
            <p:custDataLst>
              <p:tags r:id="rId3"/>
            </p:custDataLst>
          </p:nvPr>
        </p:nvPicPr>
        <p:blipFill>
          <a:blip r:embed="rId4" cstate="hqprint">
            <a:clrChange>
              <a:clrFrom>
                <a:srgbClr val="FFFFFF"/>
              </a:clrFrom>
              <a:clrTo>
                <a:srgbClr val="FFFFFF">
                  <a:alpha val="0"/>
                </a:srgbClr>
              </a:clrTo>
            </a:clrChange>
            <a:duotone>
              <a:prstClr val="black"/>
              <a:srgbClr val="1C4372">
                <a:tint val="45000"/>
                <a:satMod val="400000"/>
              </a:srgbClr>
            </a:duotone>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tretch>
            <a:fillRect/>
          </a:stretch>
        </p:blipFill>
        <p:spPr>
          <a:xfrm>
            <a:off x="8349319" y="73944"/>
            <a:ext cx="3842681" cy="872054"/>
          </a:xfrm>
          <a:prstGeom prst="rect">
            <a:avLst/>
          </a:prstGeom>
        </p:spPr>
      </p:pic>
      <p:sp>
        <p:nvSpPr>
          <p:cNvPr id="2" name="文本框 1"/>
          <p:cNvSpPr txBox="1"/>
          <p:nvPr/>
        </p:nvSpPr>
        <p:spPr>
          <a:xfrm>
            <a:off x="676852" y="1254072"/>
            <a:ext cx="10362045" cy="829945"/>
          </a:xfrm>
          <a:prstGeom prst="rect">
            <a:avLst/>
          </a:prstGeom>
          <a:noFill/>
        </p:spPr>
        <p:txBody>
          <a:bodyPr wrap="square" rtlCol="0">
            <a:spAutoFit/>
          </a:bodyPr>
          <a:lstStyle/>
          <a:p>
            <a:r>
              <a:rPr lang="zh-CN" sz="2400" dirty="0">
                <a:solidFill>
                  <a:srgbClr val="1C4372"/>
                </a:solidFill>
                <a:latin typeface="微软雅黑" panose="020B0503020204020204" pitchFamily="34" charset="-122"/>
                <a:ea typeface="微软雅黑" panose="020B0503020204020204" pitchFamily="34" charset="-122"/>
              </a:rPr>
              <a:t>现在通过观察系统数值积分过程中的拉伸、折叠和回归，建立若斯勒系统的几何模型。</a:t>
            </a:r>
            <a:endParaRPr lang="zh-CN" altLang="en-US" sz="2400" dirty="0">
              <a:solidFill>
                <a:srgbClr val="1C4372"/>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12"/>
          </p:nvPr>
        </p:nvSpPr>
        <p:spPr/>
        <p:txBody>
          <a:bodyPr/>
          <a:lstStyle/>
          <a:p>
            <a:fld id="{2111E15B-4652-4570-B762-7367D91DB9AE}" type="slidenum">
              <a:rPr lang="zh-CN" altLang="en-US" smtClean="0"/>
            </a:fld>
            <a:endParaRPr lang="zh-CN" altLang="en-US"/>
          </a:p>
        </p:txBody>
      </p:sp>
      <p:sp>
        <p:nvSpPr>
          <p:cNvPr id="11" name="矩形 10"/>
          <p:cNvSpPr/>
          <p:nvPr/>
        </p:nvSpPr>
        <p:spPr>
          <a:xfrm>
            <a:off x="8228965" y="5528310"/>
            <a:ext cx="901700" cy="32004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2" name="矩形 11"/>
          <p:cNvSpPr/>
          <p:nvPr/>
        </p:nvSpPr>
        <p:spPr>
          <a:xfrm>
            <a:off x="4624070" y="5445125"/>
            <a:ext cx="2203450" cy="27368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pic>
        <p:nvPicPr>
          <p:cNvPr id="3" name="图片 2"/>
          <p:cNvPicPr>
            <a:picLocks noChangeAspect="1"/>
          </p:cNvPicPr>
          <p:nvPr/>
        </p:nvPicPr>
        <p:blipFill>
          <a:blip r:embed="rId6"/>
          <a:stretch>
            <a:fillRect/>
          </a:stretch>
        </p:blipFill>
        <p:spPr>
          <a:xfrm>
            <a:off x="7422515" y="2299970"/>
            <a:ext cx="3931285" cy="3228340"/>
          </a:xfrm>
          <a:prstGeom prst="rect">
            <a:avLst/>
          </a:prstGeom>
        </p:spPr>
      </p:pic>
      <p:pic>
        <p:nvPicPr>
          <p:cNvPr id="4" name="图片 3"/>
          <p:cNvPicPr>
            <a:picLocks noChangeAspect="1"/>
          </p:cNvPicPr>
          <p:nvPr/>
        </p:nvPicPr>
        <p:blipFill>
          <a:blip r:embed="rId7"/>
          <a:stretch>
            <a:fillRect/>
          </a:stretch>
        </p:blipFill>
        <p:spPr>
          <a:xfrm>
            <a:off x="342900" y="2216785"/>
            <a:ext cx="5981700" cy="2164080"/>
          </a:xfrm>
          <a:prstGeom prst="rect">
            <a:avLst/>
          </a:prstGeom>
        </p:spPr>
      </p:pic>
      <p:sp>
        <p:nvSpPr>
          <p:cNvPr id="6" name="文本框 5"/>
          <p:cNvSpPr txBox="1"/>
          <p:nvPr/>
        </p:nvSpPr>
        <p:spPr>
          <a:xfrm>
            <a:off x="676910" y="4791075"/>
            <a:ext cx="6461125" cy="1198880"/>
          </a:xfrm>
          <a:prstGeom prst="rect">
            <a:avLst/>
          </a:prstGeom>
          <a:noFill/>
        </p:spPr>
        <p:txBody>
          <a:bodyPr wrap="square" rtlCol="0">
            <a:spAutoFit/>
          </a:bodyPr>
          <a:p>
            <a:r>
              <a:rPr lang="zh-CN" sz="2400" dirty="0">
                <a:solidFill>
                  <a:srgbClr val="1C4372"/>
                </a:solidFill>
                <a:latin typeface="微软雅黑" panose="020B0503020204020204" pitchFamily="34" charset="-122"/>
                <a:ea typeface="微软雅黑" panose="020B0503020204020204" pitchFamily="34" charset="-122"/>
              </a:rPr>
              <a:t>上图给出了一条轨线附近的流，在轨线的一侧流向吸引子收缩，而另一侧的流形则沿着吸引子向外扩散。</a:t>
            </a:r>
            <a:endParaRPr lang="zh-CN" altLang="en-US" sz="2400" dirty="0">
              <a:solidFill>
                <a:srgbClr val="1C4372"/>
              </a:solidFill>
              <a:latin typeface="微软雅黑" panose="020B0503020204020204" pitchFamily="34" charset="-122"/>
              <a:ea typeface="微软雅黑" panose="020B0503020204020204" pitchFamily="34" charset="-122"/>
              <a:sym typeface="+mn-ea"/>
            </a:endParaRPr>
          </a:p>
        </p:txBody>
      </p:sp>
      <p:grpSp>
        <p:nvGrpSpPr>
          <p:cNvPr id="17" name="组合 16"/>
          <p:cNvGrpSpPr/>
          <p:nvPr/>
        </p:nvGrpSpPr>
        <p:grpSpPr>
          <a:xfrm>
            <a:off x="435610" y="2443480"/>
            <a:ext cx="3037840" cy="1869440"/>
            <a:chOff x="686" y="3848"/>
            <a:chExt cx="4784" cy="2944"/>
          </a:xfrm>
        </p:grpSpPr>
        <p:sp>
          <p:nvSpPr>
            <p:cNvPr id="8" name="矩形 7"/>
            <p:cNvSpPr/>
            <p:nvPr/>
          </p:nvSpPr>
          <p:spPr>
            <a:xfrm>
              <a:off x="3902" y="4344"/>
              <a:ext cx="944" cy="24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9" name="矩形 8"/>
            <p:cNvSpPr/>
            <p:nvPr/>
          </p:nvSpPr>
          <p:spPr>
            <a:xfrm>
              <a:off x="4158" y="5160"/>
              <a:ext cx="1312" cy="73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0" name="矩形 9"/>
            <p:cNvSpPr/>
            <p:nvPr/>
          </p:nvSpPr>
          <p:spPr>
            <a:xfrm>
              <a:off x="942" y="6344"/>
              <a:ext cx="1552" cy="44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4" name="文本框 13"/>
            <p:cNvSpPr txBox="1"/>
            <p:nvPr/>
          </p:nvSpPr>
          <p:spPr>
            <a:xfrm>
              <a:off x="3936" y="3848"/>
              <a:ext cx="864" cy="483"/>
            </a:xfrm>
            <a:prstGeom prst="rect">
              <a:avLst/>
            </a:prstGeom>
            <a:noFill/>
          </p:spPr>
          <p:txBody>
            <a:bodyPr wrap="square" rtlCol="0">
              <a:spAutoFit/>
            </a:bodyPr>
            <a:p>
              <a:r>
                <a:rPr lang="zh-CN" altLang="en-US" sz="1400"/>
                <a:t>轨迹</a:t>
              </a:r>
              <a:endParaRPr lang="zh-CN" altLang="en-US" sz="1400"/>
            </a:p>
          </p:txBody>
        </p:sp>
        <p:sp>
          <p:nvSpPr>
            <p:cNvPr id="15" name="文本框 14"/>
            <p:cNvSpPr txBox="1"/>
            <p:nvPr/>
          </p:nvSpPr>
          <p:spPr>
            <a:xfrm>
              <a:off x="4299" y="5424"/>
              <a:ext cx="864" cy="1161"/>
            </a:xfrm>
            <a:prstGeom prst="rect">
              <a:avLst/>
            </a:prstGeom>
            <a:noFill/>
          </p:spPr>
          <p:txBody>
            <a:bodyPr wrap="square" rtlCol="0">
              <a:spAutoFit/>
            </a:bodyPr>
            <a:p>
              <a:r>
                <a:rPr lang="zh-CN" altLang="en-US" sz="1400"/>
                <a:t>沿吸引子发散</a:t>
              </a:r>
              <a:endParaRPr lang="zh-CN" altLang="en-US" sz="1400"/>
            </a:p>
          </p:txBody>
        </p:sp>
        <p:sp>
          <p:nvSpPr>
            <p:cNvPr id="16" name="文本框 15"/>
            <p:cNvSpPr txBox="1"/>
            <p:nvPr/>
          </p:nvSpPr>
          <p:spPr>
            <a:xfrm>
              <a:off x="686" y="6309"/>
              <a:ext cx="2063" cy="483"/>
            </a:xfrm>
            <a:prstGeom prst="rect">
              <a:avLst/>
            </a:prstGeom>
            <a:noFill/>
          </p:spPr>
          <p:txBody>
            <a:bodyPr wrap="square" rtlCol="0">
              <a:spAutoFit/>
            </a:bodyPr>
            <a:p>
              <a:r>
                <a:rPr lang="zh-CN" altLang="en-US" sz="1400"/>
                <a:t>向吸引子压缩</a:t>
              </a:r>
              <a:endParaRPr lang="zh-CN" altLang="en-US" sz="1400"/>
            </a:p>
          </p:txBody>
        </p:sp>
      </p:gr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50" fill="hold"/>
                                        <p:tgtEl>
                                          <p:spTgt spid="19"/>
                                        </p:tgtEl>
                                        <p:attrNameLst>
                                          <p:attrName>ppt_x</p:attrName>
                                        </p:attrNameLst>
                                      </p:cBhvr>
                                      <p:tavLst>
                                        <p:tav tm="0">
                                          <p:val>
                                            <p:strVal val="0-#ppt_w/2"/>
                                          </p:val>
                                        </p:tav>
                                        <p:tav tm="100000">
                                          <p:val>
                                            <p:strVal val="#ppt_x"/>
                                          </p:val>
                                        </p:tav>
                                      </p:tavLst>
                                    </p:anim>
                                    <p:anim calcmode="lin" valueType="num">
                                      <p:cBhvr additive="base">
                                        <p:cTn id="8" dur="25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250" fill="hold"/>
                                        <p:tgtEl>
                                          <p:spTgt spid="20"/>
                                        </p:tgtEl>
                                        <p:attrNameLst>
                                          <p:attrName>ppt_x</p:attrName>
                                        </p:attrNameLst>
                                      </p:cBhvr>
                                      <p:tavLst>
                                        <p:tav tm="0">
                                          <p:val>
                                            <p:strVal val="0-#ppt_w/2"/>
                                          </p:val>
                                        </p:tav>
                                        <p:tav tm="100000">
                                          <p:val>
                                            <p:strVal val="#ppt_x"/>
                                          </p:val>
                                        </p:tav>
                                      </p:tavLst>
                                    </p:anim>
                                    <p:anim calcmode="lin" valueType="num">
                                      <p:cBhvr additive="base">
                                        <p:cTn id="12" dur="25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250" fill="hold"/>
                                        <p:tgtEl>
                                          <p:spTgt spid="18"/>
                                        </p:tgtEl>
                                        <p:attrNameLst>
                                          <p:attrName>ppt_x</p:attrName>
                                        </p:attrNameLst>
                                      </p:cBhvr>
                                      <p:tavLst>
                                        <p:tav tm="0">
                                          <p:val>
                                            <p:strVal val="1+#ppt_w/2"/>
                                          </p:val>
                                        </p:tav>
                                        <p:tav tm="100000">
                                          <p:val>
                                            <p:strVal val="#ppt_x"/>
                                          </p:val>
                                        </p:tav>
                                      </p:tavLst>
                                    </p:anim>
                                    <p:anim calcmode="lin" valueType="num">
                                      <p:cBhvr additive="base">
                                        <p:cTn id="16" dur="25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250" fill="hold"/>
                                        <p:tgtEl>
                                          <p:spTgt spid="45"/>
                                        </p:tgtEl>
                                        <p:attrNameLst>
                                          <p:attrName>ppt_x</p:attrName>
                                        </p:attrNameLst>
                                      </p:cBhvr>
                                      <p:tavLst>
                                        <p:tav tm="0">
                                          <p:val>
                                            <p:strVal val="1+#ppt_w/2"/>
                                          </p:val>
                                        </p:tav>
                                        <p:tav tm="100000">
                                          <p:val>
                                            <p:strVal val="#ppt_x"/>
                                          </p:val>
                                        </p:tav>
                                      </p:tavLst>
                                    </p:anim>
                                    <p:anim calcmode="lin" valueType="num">
                                      <p:cBhvr additive="base">
                                        <p:cTn id="20" dur="2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0-#ppt_w/2"/>
                                          </p:val>
                                        </p:tav>
                                        <p:tav tm="100000">
                                          <p:val>
                                            <p:strVal val="#ppt_x"/>
                                          </p:val>
                                        </p:tav>
                                      </p:tavLst>
                                    </p:anim>
                                    <p:anim calcmode="lin" valueType="num">
                                      <p:cBhvr additive="base">
                                        <p:cTn id="26" dur="500" fill="hold"/>
                                        <p:tgtEl>
                                          <p:spTgt spid="2"/>
                                        </p:tgtEl>
                                        <p:attrNameLst>
                                          <p:attrName>ppt_y</p:attrName>
                                        </p:attrNameLst>
                                      </p:cBhvr>
                                      <p:tavLst>
                                        <p:tav tm="0">
                                          <p:val>
                                            <p:strVal val="#ppt_y"/>
                                          </p:val>
                                        </p:tav>
                                        <p:tav tm="100000">
                                          <p:val>
                                            <p:strVal val="#ppt_y"/>
                                          </p:val>
                                        </p:tav>
                                      </p:tavLst>
                                    </p:anim>
                                  </p:childTnLst>
                                </p:cTn>
                              </p:par>
                              <p:par>
                                <p:cTn id="27" presetID="1" presetClass="entr" presetSubtype="0" fill="hold" grpId="1"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additive="base">
                                        <p:cTn id="41" dur="500" fill="hold"/>
                                        <p:tgtEl>
                                          <p:spTgt spid="6"/>
                                        </p:tgtEl>
                                        <p:attrNameLst>
                                          <p:attrName>ppt_x</p:attrName>
                                        </p:attrNameLst>
                                      </p:cBhvr>
                                      <p:tavLst>
                                        <p:tav tm="0">
                                          <p:val>
                                            <p:strVal val="0-#ppt_w/2"/>
                                          </p:val>
                                        </p:tav>
                                        <p:tav tm="100000">
                                          <p:val>
                                            <p:strVal val="#ppt_x"/>
                                          </p:val>
                                        </p:tav>
                                      </p:tavLst>
                                    </p:anim>
                                    <p:anim calcmode="lin" valueType="num">
                                      <p:cBhvr additive="base">
                                        <p:cTn id="42" dur="500" fill="hold"/>
                                        <p:tgtEl>
                                          <p:spTgt spid="6"/>
                                        </p:tgtEl>
                                        <p:attrNameLst>
                                          <p:attrName>ppt_y</p:attrName>
                                        </p:attrNameLst>
                                      </p:cBhvr>
                                      <p:tavLst>
                                        <p:tav tm="0">
                                          <p:val>
                                            <p:strVal val="#ppt_y"/>
                                          </p:val>
                                        </p:tav>
                                        <p:tav tm="100000">
                                          <p:val>
                                            <p:strVal val="#ppt_y"/>
                                          </p:val>
                                        </p:tav>
                                      </p:tavLst>
                                    </p:anim>
                                  </p:childTnLst>
                                </p:cTn>
                              </p:par>
                              <p:par>
                                <p:cTn id="43" presetID="1" presetClass="entr" presetSubtype="0" fill="hold" grpId="1"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 grpId="0"/>
      <p:bldP spid="2" grpId="1"/>
      <p:bldP spid="6" grpId="0"/>
      <p:bldP spid="6"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nvCxnSpPr>
        <p:spPr>
          <a:xfrm>
            <a:off x="342900" y="816622"/>
            <a:ext cx="11506200" cy="0"/>
          </a:xfrm>
          <a:prstGeom prst="line">
            <a:avLst/>
          </a:prstGeom>
          <a:ln w="28575">
            <a:solidFill>
              <a:srgbClr val="1C4372"/>
            </a:solidFill>
          </a:ln>
        </p:spPr>
        <p:style>
          <a:lnRef idx="1">
            <a:schemeClr val="accent1"/>
          </a:lnRef>
          <a:fillRef idx="0">
            <a:schemeClr val="accent1"/>
          </a:fillRef>
          <a:effectRef idx="0">
            <a:schemeClr val="accent1"/>
          </a:effectRef>
          <a:fontRef idx="minor">
            <a:schemeClr val="tx1"/>
          </a:fontRef>
        </p:style>
      </p:cxnSp>
      <p:sp>
        <p:nvSpPr>
          <p:cNvPr id="19" name="矩形 18"/>
          <p:cNvSpPr/>
          <p:nvPr>
            <p:custDataLst>
              <p:tags r:id="rId1"/>
            </p:custDataLst>
          </p:nvPr>
        </p:nvSpPr>
        <p:spPr>
          <a:xfrm>
            <a:off x="245948" y="0"/>
            <a:ext cx="5517543" cy="845185"/>
          </a:xfrm>
          <a:prstGeom prst="rect">
            <a:avLst/>
          </a:prstGeom>
        </p:spPr>
        <p:txBody>
          <a:bodyPr wrap="square">
            <a:spAutoFit/>
          </a:bodyPr>
          <a:lstStyle/>
          <a:p>
            <a:pPr>
              <a:lnSpc>
                <a:spcPct val="175000"/>
              </a:lnSpc>
            </a:pPr>
            <a:r>
              <a:rPr lang="en-US" altLang="zh-CN" sz="2800" dirty="0">
                <a:solidFill>
                  <a:srgbClr val="1C4372"/>
                </a:solidFill>
                <a:latin typeface="微软雅黑" panose="020B0503020204020204" pitchFamily="34" charset="-122"/>
                <a:ea typeface="微软雅黑" panose="020B0503020204020204" pitchFamily="34" charset="-122"/>
              </a:rPr>
              <a:t>03.</a:t>
            </a:r>
            <a:r>
              <a:rPr lang="zh-CN" altLang="en-US" sz="2800" dirty="0">
                <a:solidFill>
                  <a:srgbClr val="1C4372"/>
                </a:solidFill>
                <a:latin typeface="微软雅黑" panose="020B0503020204020204" pitchFamily="34" charset="-122"/>
                <a:ea typeface="微软雅黑" panose="020B0503020204020204" pitchFamily="34" charset="-122"/>
              </a:rPr>
              <a:t>若斯勒系统</a:t>
            </a:r>
            <a:r>
              <a:rPr lang="en-US" altLang="zh-CN" sz="2800" dirty="0">
                <a:solidFill>
                  <a:srgbClr val="1C4372"/>
                </a:solidFill>
                <a:latin typeface="微软雅黑" panose="020B0503020204020204" pitchFamily="34" charset="-122"/>
                <a:ea typeface="微软雅黑" panose="020B0503020204020204" pitchFamily="34" charset="-122"/>
              </a:rPr>
              <a:t>-</a:t>
            </a:r>
            <a:r>
              <a:rPr lang="zh-CN" altLang="en-US" sz="2800" dirty="0">
                <a:solidFill>
                  <a:srgbClr val="1C4372"/>
                </a:solidFill>
                <a:latin typeface="微软雅黑" panose="020B0503020204020204" pitchFamily="34" charset="-122"/>
                <a:ea typeface="微软雅黑" panose="020B0503020204020204" pitchFamily="34" charset="-122"/>
              </a:rPr>
              <a:t>系统介绍</a:t>
            </a:r>
            <a:endParaRPr lang="zh-CN" altLang="en-US" sz="2800" dirty="0">
              <a:solidFill>
                <a:srgbClr val="1C4372"/>
              </a:solidFill>
              <a:latin typeface="微软雅黑" panose="020B0503020204020204" pitchFamily="34" charset="-122"/>
              <a:ea typeface="微软雅黑" panose="020B0503020204020204" pitchFamily="34" charset="-122"/>
            </a:endParaRPr>
          </a:p>
        </p:txBody>
      </p:sp>
      <p:sp>
        <p:nvSpPr>
          <p:cNvPr id="20" name="文本框 19"/>
          <p:cNvSpPr txBox="1"/>
          <p:nvPr>
            <p:custDataLst>
              <p:tags r:id="rId2"/>
            </p:custDataLst>
          </p:nvPr>
        </p:nvSpPr>
        <p:spPr>
          <a:xfrm>
            <a:off x="245948" y="790581"/>
            <a:ext cx="5022106" cy="337184"/>
          </a:xfrm>
          <a:prstGeom prst="snip1Rect">
            <a:avLst>
              <a:gd name="adj" fmla="val 0"/>
            </a:avLst>
          </a:prstGeom>
          <a:noFill/>
          <a:ln w="28575">
            <a:noFill/>
          </a:ln>
        </p:spPr>
        <p:txBody>
          <a:bodyPr wrap="square" rtlCol="0">
            <a:spAutoFit/>
          </a:bodyPr>
          <a:lstStyle/>
          <a:p>
            <a:r>
              <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rPr>
              <a:t>ROSLLER SYSTEM</a:t>
            </a:r>
            <a:endPar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endParaRPr>
          </a:p>
        </p:txBody>
      </p:sp>
      <p:pic>
        <p:nvPicPr>
          <p:cNvPr id="45" name="图片 44"/>
          <p:cNvPicPr>
            <a:picLocks noChangeAspect="1"/>
          </p:cNvPicPr>
          <p:nvPr>
            <p:custDataLst>
              <p:tags r:id="rId3"/>
            </p:custDataLst>
          </p:nvPr>
        </p:nvPicPr>
        <p:blipFill>
          <a:blip r:embed="rId4" cstate="hqprint">
            <a:clrChange>
              <a:clrFrom>
                <a:srgbClr val="FFFFFF"/>
              </a:clrFrom>
              <a:clrTo>
                <a:srgbClr val="FFFFFF">
                  <a:alpha val="0"/>
                </a:srgbClr>
              </a:clrTo>
            </a:clrChange>
            <a:duotone>
              <a:prstClr val="black"/>
              <a:srgbClr val="1C4372">
                <a:tint val="45000"/>
                <a:satMod val="400000"/>
              </a:srgbClr>
            </a:duotone>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tretch>
            <a:fillRect/>
          </a:stretch>
        </p:blipFill>
        <p:spPr>
          <a:xfrm>
            <a:off x="8349319" y="73944"/>
            <a:ext cx="3842681" cy="872054"/>
          </a:xfrm>
          <a:prstGeom prst="rect">
            <a:avLst/>
          </a:prstGeom>
        </p:spPr>
      </p:pic>
      <p:sp>
        <p:nvSpPr>
          <p:cNvPr id="2" name="文本框 1"/>
          <p:cNvSpPr txBox="1"/>
          <p:nvPr/>
        </p:nvSpPr>
        <p:spPr>
          <a:xfrm>
            <a:off x="804487" y="4868492"/>
            <a:ext cx="10362045" cy="1568450"/>
          </a:xfrm>
          <a:prstGeom prst="rect">
            <a:avLst/>
          </a:prstGeom>
          <a:noFill/>
        </p:spPr>
        <p:txBody>
          <a:bodyPr wrap="square" rtlCol="0">
            <a:spAutoFit/>
          </a:bodyPr>
          <a:lstStyle/>
          <a:p>
            <a:r>
              <a:rPr lang="zh-CN" sz="2400" dirty="0">
                <a:solidFill>
                  <a:srgbClr val="1C4372"/>
                </a:solidFill>
                <a:latin typeface="微软雅黑" panose="020B0503020204020204" pitchFamily="34" charset="-122"/>
                <a:ea typeface="微软雅黑" panose="020B0503020204020204" pitchFamily="34" charset="-122"/>
              </a:rPr>
              <a:t>该图强调了对初值的敏感依赖性，随着拉伸的发生流向外扩张开来，接着流折叠成两部分，同时变得弯曲，从而在狭窄的部分几乎重叠。总而言之，一个回路之后，流将一个曲面变成两个曲面，重复这一过程，两个变成四个，然后变成八个，以此类推。</a:t>
            </a:r>
            <a:endParaRPr lang="zh-CN" altLang="en-US" sz="2400" dirty="0">
              <a:solidFill>
                <a:srgbClr val="1C4372"/>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12"/>
          </p:nvPr>
        </p:nvSpPr>
        <p:spPr/>
        <p:txBody>
          <a:bodyPr/>
          <a:lstStyle/>
          <a:p>
            <a:fld id="{2111E15B-4652-4570-B762-7367D91DB9AE}" type="slidenum">
              <a:rPr lang="zh-CN" altLang="en-US" smtClean="0"/>
            </a:fld>
            <a:endParaRPr lang="zh-CN" altLang="en-US"/>
          </a:p>
        </p:txBody>
      </p:sp>
      <p:pic>
        <p:nvPicPr>
          <p:cNvPr id="13" name="图片 12"/>
          <p:cNvPicPr>
            <a:picLocks noChangeAspect="1"/>
          </p:cNvPicPr>
          <p:nvPr/>
        </p:nvPicPr>
        <p:blipFill>
          <a:blip r:embed="rId6"/>
          <a:stretch>
            <a:fillRect/>
          </a:stretch>
        </p:blipFill>
        <p:spPr>
          <a:xfrm>
            <a:off x="1276350" y="1376680"/>
            <a:ext cx="8991600" cy="30600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50" fill="hold"/>
                                        <p:tgtEl>
                                          <p:spTgt spid="19"/>
                                        </p:tgtEl>
                                        <p:attrNameLst>
                                          <p:attrName>ppt_x</p:attrName>
                                        </p:attrNameLst>
                                      </p:cBhvr>
                                      <p:tavLst>
                                        <p:tav tm="0">
                                          <p:val>
                                            <p:strVal val="0-#ppt_w/2"/>
                                          </p:val>
                                        </p:tav>
                                        <p:tav tm="100000">
                                          <p:val>
                                            <p:strVal val="#ppt_x"/>
                                          </p:val>
                                        </p:tav>
                                      </p:tavLst>
                                    </p:anim>
                                    <p:anim calcmode="lin" valueType="num">
                                      <p:cBhvr additive="base">
                                        <p:cTn id="8" dur="25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250" fill="hold"/>
                                        <p:tgtEl>
                                          <p:spTgt spid="20"/>
                                        </p:tgtEl>
                                        <p:attrNameLst>
                                          <p:attrName>ppt_x</p:attrName>
                                        </p:attrNameLst>
                                      </p:cBhvr>
                                      <p:tavLst>
                                        <p:tav tm="0">
                                          <p:val>
                                            <p:strVal val="0-#ppt_w/2"/>
                                          </p:val>
                                        </p:tav>
                                        <p:tav tm="100000">
                                          <p:val>
                                            <p:strVal val="#ppt_x"/>
                                          </p:val>
                                        </p:tav>
                                      </p:tavLst>
                                    </p:anim>
                                    <p:anim calcmode="lin" valueType="num">
                                      <p:cBhvr additive="base">
                                        <p:cTn id="12" dur="25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250" fill="hold"/>
                                        <p:tgtEl>
                                          <p:spTgt spid="18"/>
                                        </p:tgtEl>
                                        <p:attrNameLst>
                                          <p:attrName>ppt_x</p:attrName>
                                        </p:attrNameLst>
                                      </p:cBhvr>
                                      <p:tavLst>
                                        <p:tav tm="0">
                                          <p:val>
                                            <p:strVal val="1+#ppt_w/2"/>
                                          </p:val>
                                        </p:tav>
                                        <p:tav tm="100000">
                                          <p:val>
                                            <p:strVal val="#ppt_x"/>
                                          </p:val>
                                        </p:tav>
                                      </p:tavLst>
                                    </p:anim>
                                    <p:anim calcmode="lin" valueType="num">
                                      <p:cBhvr additive="base">
                                        <p:cTn id="16" dur="25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250" fill="hold"/>
                                        <p:tgtEl>
                                          <p:spTgt spid="45"/>
                                        </p:tgtEl>
                                        <p:attrNameLst>
                                          <p:attrName>ppt_x</p:attrName>
                                        </p:attrNameLst>
                                      </p:cBhvr>
                                      <p:tavLst>
                                        <p:tav tm="0">
                                          <p:val>
                                            <p:strVal val="1+#ppt_w/2"/>
                                          </p:val>
                                        </p:tav>
                                        <p:tav tm="100000">
                                          <p:val>
                                            <p:strVal val="#ppt_x"/>
                                          </p:val>
                                        </p:tav>
                                      </p:tavLst>
                                    </p:anim>
                                    <p:anim calcmode="lin" valueType="num">
                                      <p:cBhvr additive="base">
                                        <p:cTn id="20" dur="2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0-#ppt_w/2"/>
                                          </p:val>
                                        </p:tav>
                                        <p:tav tm="100000">
                                          <p:val>
                                            <p:strVal val="#ppt_x"/>
                                          </p:val>
                                        </p:tav>
                                      </p:tavLst>
                                    </p:anim>
                                    <p:anim calcmode="lin" valueType="num">
                                      <p:cBhvr additive="base">
                                        <p:cTn id="26" dur="500" fill="hold"/>
                                        <p:tgtEl>
                                          <p:spTgt spid="2"/>
                                        </p:tgtEl>
                                        <p:attrNameLst>
                                          <p:attrName>ppt_y</p:attrName>
                                        </p:attrNameLst>
                                      </p:cBhvr>
                                      <p:tavLst>
                                        <p:tav tm="0">
                                          <p:val>
                                            <p:strVal val="#ppt_y"/>
                                          </p:val>
                                        </p:tav>
                                        <p:tav tm="100000">
                                          <p:val>
                                            <p:strVal val="#ppt_y"/>
                                          </p:val>
                                        </p:tav>
                                      </p:tavLst>
                                    </p:anim>
                                  </p:childTnLst>
                                </p:cTn>
                              </p:par>
                              <p:par>
                                <p:cTn id="27" presetID="1" presetClass="entr" presetSubtype="0" fill="hold" grpId="1"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 grpId="0"/>
      <p:bldP spid="2"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nvCxnSpPr>
        <p:spPr>
          <a:xfrm>
            <a:off x="342900" y="816622"/>
            <a:ext cx="11506200" cy="0"/>
          </a:xfrm>
          <a:prstGeom prst="line">
            <a:avLst/>
          </a:prstGeom>
          <a:ln w="28575">
            <a:solidFill>
              <a:srgbClr val="1C4372"/>
            </a:solidFill>
          </a:ln>
        </p:spPr>
        <p:style>
          <a:lnRef idx="1">
            <a:schemeClr val="accent1"/>
          </a:lnRef>
          <a:fillRef idx="0">
            <a:schemeClr val="accent1"/>
          </a:fillRef>
          <a:effectRef idx="0">
            <a:schemeClr val="accent1"/>
          </a:effectRef>
          <a:fontRef idx="minor">
            <a:schemeClr val="tx1"/>
          </a:fontRef>
        </p:style>
      </p:cxnSp>
      <p:sp>
        <p:nvSpPr>
          <p:cNvPr id="19" name="矩形 18"/>
          <p:cNvSpPr/>
          <p:nvPr>
            <p:custDataLst>
              <p:tags r:id="rId1"/>
            </p:custDataLst>
          </p:nvPr>
        </p:nvSpPr>
        <p:spPr>
          <a:xfrm>
            <a:off x="245745" y="0"/>
            <a:ext cx="7600315" cy="845185"/>
          </a:xfrm>
          <a:prstGeom prst="rect">
            <a:avLst/>
          </a:prstGeom>
        </p:spPr>
        <p:txBody>
          <a:bodyPr wrap="square">
            <a:spAutoFit/>
          </a:bodyPr>
          <a:lstStyle/>
          <a:p>
            <a:pPr>
              <a:lnSpc>
                <a:spcPct val="175000"/>
              </a:lnSpc>
            </a:pPr>
            <a:r>
              <a:rPr lang="en-US" sz="2800" dirty="0">
                <a:solidFill>
                  <a:srgbClr val="1C4372"/>
                </a:solidFill>
                <a:latin typeface="微软雅黑" panose="020B0503020204020204" pitchFamily="34" charset="-122"/>
                <a:ea typeface="微软雅黑" panose="020B0503020204020204" pitchFamily="34" charset="-122"/>
              </a:rPr>
              <a:t>03.</a:t>
            </a:r>
            <a:r>
              <a:rPr lang="zh-CN" altLang="en-US" sz="2800" dirty="0">
                <a:solidFill>
                  <a:srgbClr val="1C4372"/>
                </a:solidFill>
                <a:latin typeface="微软雅黑" panose="020B0503020204020204" pitchFamily="34" charset="-122"/>
                <a:ea typeface="微软雅黑" panose="020B0503020204020204" pitchFamily="34" charset="-122"/>
              </a:rPr>
              <a:t>若斯勒系统</a:t>
            </a:r>
            <a:r>
              <a:rPr lang="en-US" altLang="zh-CN" sz="2800" dirty="0">
                <a:solidFill>
                  <a:srgbClr val="1C4372"/>
                </a:solidFill>
                <a:latin typeface="微软雅黑" panose="020B0503020204020204" pitchFamily="34" charset="-122"/>
                <a:ea typeface="微软雅黑" panose="020B0503020204020204" pitchFamily="34" charset="-122"/>
              </a:rPr>
              <a:t>-</a:t>
            </a:r>
            <a:r>
              <a:rPr lang="zh-CN" altLang="en-US" sz="2800" dirty="0">
                <a:solidFill>
                  <a:srgbClr val="1C4372"/>
                </a:solidFill>
                <a:latin typeface="微软雅黑" panose="020B0503020204020204" pitchFamily="34" charset="-122"/>
                <a:ea typeface="微软雅黑" panose="020B0503020204020204" pitchFamily="34" charset="-122"/>
              </a:rPr>
              <a:t>庞加莱截面</a:t>
            </a:r>
            <a:endParaRPr lang="zh-CN" altLang="en-US" sz="2800" dirty="0">
              <a:solidFill>
                <a:srgbClr val="1C4372"/>
              </a:solidFill>
              <a:latin typeface="微软雅黑" panose="020B0503020204020204" pitchFamily="34" charset="-122"/>
              <a:ea typeface="微软雅黑" panose="020B0503020204020204" pitchFamily="34" charset="-122"/>
            </a:endParaRPr>
          </a:p>
        </p:txBody>
      </p:sp>
      <p:sp>
        <p:nvSpPr>
          <p:cNvPr id="20" name="文本框 19"/>
          <p:cNvSpPr txBox="1"/>
          <p:nvPr>
            <p:custDataLst>
              <p:tags r:id="rId2"/>
            </p:custDataLst>
          </p:nvPr>
        </p:nvSpPr>
        <p:spPr>
          <a:xfrm>
            <a:off x="245745" y="790575"/>
            <a:ext cx="5722620" cy="337184"/>
          </a:xfrm>
          <a:prstGeom prst="snip1Rect">
            <a:avLst>
              <a:gd name="adj" fmla="val 0"/>
            </a:avLst>
          </a:prstGeom>
          <a:noFill/>
          <a:ln w="28575">
            <a:noFill/>
          </a:ln>
        </p:spPr>
        <p:txBody>
          <a:bodyPr wrap="square" rtlCol="0">
            <a:spAutoFit/>
          </a:bodyPr>
          <a:lstStyle/>
          <a:p>
            <a:r>
              <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rPr>
              <a:t>ROSLLER SYSTEM</a:t>
            </a:r>
            <a:endPar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endParaRPr>
          </a:p>
        </p:txBody>
      </p:sp>
      <p:pic>
        <p:nvPicPr>
          <p:cNvPr id="45" name="图片 44"/>
          <p:cNvPicPr>
            <a:picLocks noChangeAspect="1"/>
          </p:cNvPicPr>
          <p:nvPr>
            <p:custDataLst>
              <p:tags r:id="rId3"/>
            </p:custDataLst>
          </p:nvPr>
        </p:nvPicPr>
        <p:blipFill>
          <a:blip r:embed="rId4" cstate="hqprint">
            <a:clrChange>
              <a:clrFrom>
                <a:srgbClr val="FFFFFF"/>
              </a:clrFrom>
              <a:clrTo>
                <a:srgbClr val="FFFFFF">
                  <a:alpha val="0"/>
                </a:srgbClr>
              </a:clrTo>
            </a:clrChange>
            <a:duotone>
              <a:prstClr val="black"/>
              <a:srgbClr val="1C4372">
                <a:tint val="45000"/>
                <a:satMod val="400000"/>
              </a:srgbClr>
            </a:duotone>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tretch>
            <a:fillRect/>
          </a:stretch>
        </p:blipFill>
        <p:spPr>
          <a:xfrm>
            <a:off x="8349319" y="73944"/>
            <a:ext cx="3842681" cy="872054"/>
          </a:xfrm>
          <a:prstGeom prst="rect">
            <a:avLst/>
          </a:prstGeom>
        </p:spPr>
      </p:pic>
      <p:sp>
        <p:nvSpPr>
          <p:cNvPr id="2" name="文本框 1"/>
          <p:cNvSpPr txBox="1"/>
          <p:nvPr/>
        </p:nvSpPr>
        <p:spPr>
          <a:xfrm>
            <a:off x="676852" y="1254072"/>
            <a:ext cx="10362045" cy="460375"/>
          </a:xfrm>
          <a:prstGeom prst="rect">
            <a:avLst/>
          </a:prstGeom>
          <a:noFill/>
        </p:spPr>
        <p:txBody>
          <a:bodyPr wrap="square" rtlCol="0">
            <a:spAutoFit/>
          </a:bodyPr>
          <a:lstStyle/>
          <a:p>
            <a:r>
              <a:rPr lang="zh-CN" sz="2400" dirty="0">
                <a:solidFill>
                  <a:srgbClr val="1C4372"/>
                </a:solidFill>
                <a:latin typeface="微软雅黑" panose="020B0503020204020204" pitchFamily="34" charset="-122"/>
                <a:ea typeface="微软雅黑" panose="020B0503020204020204" pitchFamily="34" charset="-122"/>
              </a:rPr>
              <a:t>该图给出了吸引子的</a:t>
            </a:r>
            <a:r>
              <a:rPr lang="zh-CN" sz="2400" b="1" dirty="0">
                <a:solidFill>
                  <a:srgbClr val="1C4372"/>
                </a:solidFill>
                <a:latin typeface="微软雅黑" panose="020B0503020204020204" pitchFamily="34" charset="-122"/>
                <a:ea typeface="微软雅黑" panose="020B0503020204020204" pitchFamily="34" charset="-122"/>
              </a:rPr>
              <a:t>庞加莱截面</a:t>
            </a:r>
            <a:r>
              <a:rPr lang="zh-CN" altLang="en-US" sz="2400" dirty="0">
                <a:solidFill>
                  <a:srgbClr val="1C4372"/>
                </a:solidFill>
                <a:latin typeface="微软雅黑" panose="020B0503020204020204" pitchFamily="34" charset="-122"/>
                <a:ea typeface="微软雅黑" panose="020B0503020204020204" pitchFamily="34" charset="-122"/>
              </a:rPr>
              <a:t>。</a:t>
            </a:r>
            <a:endParaRPr lang="zh-CN" altLang="en-US" sz="2400" dirty="0">
              <a:solidFill>
                <a:srgbClr val="1C4372"/>
              </a:solidFill>
              <a:latin typeface="微软雅黑" panose="020B0503020204020204" pitchFamily="34" charset="-122"/>
              <a:ea typeface="微软雅黑" panose="020B0503020204020204" pitchFamily="34" charset="-122"/>
              <a:sym typeface="+mn-ea"/>
            </a:endParaRPr>
          </a:p>
        </p:txBody>
      </p:sp>
      <p:sp>
        <p:nvSpPr>
          <p:cNvPr id="5" name="灯片编号占位符 4"/>
          <p:cNvSpPr>
            <a:spLocks noGrp="1"/>
          </p:cNvSpPr>
          <p:nvPr>
            <p:ph type="sldNum" sz="quarter" idx="12"/>
          </p:nvPr>
        </p:nvSpPr>
        <p:spPr/>
        <p:txBody>
          <a:bodyPr/>
          <a:lstStyle/>
          <a:p>
            <a:fld id="{2111E15B-4652-4570-B762-7367D91DB9AE}" type="slidenum">
              <a:rPr lang="zh-CN" altLang="en-US" smtClean="0"/>
            </a:fld>
            <a:endParaRPr lang="zh-CN" altLang="en-US"/>
          </a:p>
        </p:txBody>
      </p:sp>
      <p:sp>
        <p:nvSpPr>
          <p:cNvPr id="11" name="矩形 10"/>
          <p:cNvSpPr/>
          <p:nvPr/>
        </p:nvSpPr>
        <p:spPr>
          <a:xfrm>
            <a:off x="8228965" y="5528310"/>
            <a:ext cx="901700" cy="32004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pic>
        <p:nvPicPr>
          <p:cNvPr id="3" name="图片 2"/>
          <p:cNvPicPr>
            <a:picLocks noChangeAspect="1"/>
          </p:cNvPicPr>
          <p:nvPr/>
        </p:nvPicPr>
        <p:blipFill>
          <a:blip r:embed="rId6"/>
          <a:stretch>
            <a:fillRect/>
          </a:stretch>
        </p:blipFill>
        <p:spPr>
          <a:xfrm>
            <a:off x="610870" y="1714500"/>
            <a:ext cx="3878580" cy="5135880"/>
          </a:xfrm>
          <a:prstGeom prst="rect">
            <a:avLst/>
          </a:prstGeom>
        </p:spPr>
      </p:pic>
      <p:sp>
        <p:nvSpPr>
          <p:cNvPr id="4" name="文本框 3"/>
          <p:cNvSpPr txBox="1"/>
          <p:nvPr/>
        </p:nvSpPr>
        <p:spPr>
          <a:xfrm>
            <a:off x="4489450" y="2072005"/>
            <a:ext cx="6928485" cy="1568450"/>
          </a:xfrm>
          <a:prstGeom prst="rect">
            <a:avLst/>
          </a:prstGeom>
          <a:noFill/>
        </p:spPr>
        <p:txBody>
          <a:bodyPr wrap="square" rtlCol="0">
            <a:spAutoFit/>
          </a:bodyPr>
          <a:p>
            <a:r>
              <a:rPr lang="zh-CN" sz="2400" dirty="0">
                <a:solidFill>
                  <a:srgbClr val="1C4372"/>
                </a:solidFill>
                <a:latin typeface="微软雅黑" panose="020B0503020204020204" pitchFamily="34" charset="-122"/>
                <a:ea typeface="微软雅黑" panose="020B0503020204020204" pitchFamily="34" charset="-122"/>
              </a:rPr>
              <a:t>我们用一个平面切吸引子，从而得到其横截面</a:t>
            </a:r>
            <a:r>
              <a:rPr lang="zh-CN" altLang="en-US" sz="2400" dirty="0">
                <a:solidFill>
                  <a:srgbClr val="1C4372"/>
                </a:solidFill>
                <a:latin typeface="微软雅黑" panose="020B0503020204020204" pitchFamily="34" charset="-122"/>
                <a:ea typeface="微软雅黑" panose="020B0503020204020204" pitchFamily="34" charset="-122"/>
              </a:rPr>
              <a:t>。如果我们进一步地运用一维的或者洛伦兹截面切割庞加莱截面，就会得到一个由不同尺寸裂缝分离的无限集。</a:t>
            </a:r>
            <a:endParaRPr lang="zh-CN" altLang="en-US" sz="2400" dirty="0">
              <a:solidFill>
                <a:srgbClr val="1C4372"/>
              </a:solidFill>
              <a:latin typeface="微软雅黑" panose="020B0503020204020204" pitchFamily="34" charset="-122"/>
              <a:ea typeface="微软雅黑" panose="020B0503020204020204" pitchFamily="34" charset="-122"/>
              <a:sym typeface="+mn-ea"/>
            </a:endParaRPr>
          </a:p>
        </p:txBody>
      </p:sp>
      <p:sp>
        <p:nvSpPr>
          <p:cNvPr id="6" name="文本框 5"/>
          <p:cNvSpPr txBox="1"/>
          <p:nvPr/>
        </p:nvSpPr>
        <p:spPr>
          <a:xfrm>
            <a:off x="4489450" y="3959860"/>
            <a:ext cx="6928485" cy="1568450"/>
          </a:xfrm>
          <a:prstGeom prst="rect">
            <a:avLst/>
          </a:prstGeom>
          <a:noFill/>
        </p:spPr>
        <p:txBody>
          <a:bodyPr wrap="square" rtlCol="0">
            <a:spAutoFit/>
          </a:bodyPr>
          <a:p>
            <a:r>
              <a:rPr lang="zh-CN" altLang="en-US" sz="2400" dirty="0">
                <a:solidFill>
                  <a:srgbClr val="1C4372"/>
                </a:solidFill>
                <a:latin typeface="微软雅黑" panose="020B0503020204020204" pitchFamily="34" charset="-122"/>
                <a:ea typeface="微软雅黑" panose="020B0503020204020204" pitchFamily="34" charset="-122"/>
                <a:sym typeface="+mn-ea"/>
              </a:rPr>
              <a:t>具有这类点的裂痕的结构即为拓扑康托尔集。因为每一个点都代表着一层，模型中的若斯勒吸引子就是一个</a:t>
            </a:r>
            <a:r>
              <a:rPr lang="zh-CN" altLang="en-US" sz="2400" b="1" dirty="0">
                <a:solidFill>
                  <a:srgbClr val="1C4372"/>
                </a:solidFill>
                <a:latin typeface="微软雅黑" panose="020B0503020204020204" pitchFamily="34" charset="-122"/>
                <a:ea typeface="微软雅黑" panose="020B0503020204020204" pitchFamily="34" charset="-122"/>
                <a:sym typeface="+mn-ea"/>
              </a:rPr>
              <a:t>曲面康托尔集。</a:t>
            </a:r>
            <a:r>
              <a:rPr lang="zh-CN" altLang="en-US" sz="2400" dirty="0">
                <a:solidFill>
                  <a:srgbClr val="1C4372"/>
                </a:solidFill>
                <a:latin typeface="微软雅黑" panose="020B0503020204020204" pitchFamily="34" charset="-122"/>
                <a:ea typeface="微软雅黑" panose="020B0503020204020204" pitchFamily="34" charset="-122"/>
                <a:sym typeface="+mn-ea"/>
              </a:rPr>
              <a:t>更准确地说，吸引子在局部拓扑上相当于条形与康托尔集的笛卡尔积。</a:t>
            </a:r>
            <a:endParaRPr lang="en-US" altLang="zh-CN" sz="2400" dirty="0">
              <a:solidFill>
                <a:srgbClr val="1C4372"/>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50" fill="hold"/>
                                        <p:tgtEl>
                                          <p:spTgt spid="19"/>
                                        </p:tgtEl>
                                        <p:attrNameLst>
                                          <p:attrName>ppt_x</p:attrName>
                                        </p:attrNameLst>
                                      </p:cBhvr>
                                      <p:tavLst>
                                        <p:tav tm="0">
                                          <p:val>
                                            <p:strVal val="0-#ppt_w/2"/>
                                          </p:val>
                                        </p:tav>
                                        <p:tav tm="100000">
                                          <p:val>
                                            <p:strVal val="#ppt_x"/>
                                          </p:val>
                                        </p:tav>
                                      </p:tavLst>
                                    </p:anim>
                                    <p:anim calcmode="lin" valueType="num">
                                      <p:cBhvr additive="base">
                                        <p:cTn id="8" dur="25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250" fill="hold"/>
                                        <p:tgtEl>
                                          <p:spTgt spid="20"/>
                                        </p:tgtEl>
                                        <p:attrNameLst>
                                          <p:attrName>ppt_x</p:attrName>
                                        </p:attrNameLst>
                                      </p:cBhvr>
                                      <p:tavLst>
                                        <p:tav tm="0">
                                          <p:val>
                                            <p:strVal val="0-#ppt_w/2"/>
                                          </p:val>
                                        </p:tav>
                                        <p:tav tm="100000">
                                          <p:val>
                                            <p:strVal val="#ppt_x"/>
                                          </p:val>
                                        </p:tav>
                                      </p:tavLst>
                                    </p:anim>
                                    <p:anim calcmode="lin" valueType="num">
                                      <p:cBhvr additive="base">
                                        <p:cTn id="12" dur="25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250" fill="hold"/>
                                        <p:tgtEl>
                                          <p:spTgt spid="18"/>
                                        </p:tgtEl>
                                        <p:attrNameLst>
                                          <p:attrName>ppt_x</p:attrName>
                                        </p:attrNameLst>
                                      </p:cBhvr>
                                      <p:tavLst>
                                        <p:tav tm="0">
                                          <p:val>
                                            <p:strVal val="1+#ppt_w/2"/>
                                          </p:val>
                                        </p:tav>
                                        <p:tav tm="100000">
                                          <p:val>
                                            <p:strVal val="#ppt_x"/>
                                          </p:val>
                                        </p:tav>
                                      </p:tavLst>
                                    </p:anim>
                                    <p:anim calcmode="lin" valueType="num">
                                      <p:cBhvr additive="base">
                                        <p:cTn id="16" dur="25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250" fill="hold"/>
                                        <p:tgtEl>
                                          <p:spTgt spid="45"/>
                                        </p:tgtEl>
                                        <p:attrNameLst>
                                          <p:attrName>ppt_x</p:attrName>
                                        </p:attrNameLst>
                                      </p:cBhvr>
                                      <p:tavLst>
                                        <p:tav tm="0">
                                          <p:val>
                                            <p:strVal val="1+#ppt_w/2"/>
                                          </p:val>
                                        </p:tav>
                                        <p:tav tm="100000">
                                          <p:val>
                                            <p:strVal val="#ppt_x"/>
                                          </p:val>
                                        </p:tav>
                                      </p:tavLst>
                                    </p:anim>
                                    <p:anim calcmode="lin" valueType="num">
                                      <p:cBhvr additive="base">
                                        <p:cTn id="20" dur="2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0-#ppt_w/2"/>
                                          </p:val>
                                        </p:tav>
                                        <p:tav tm="100000">
                                          <p:val>
                                            <p:strVal val="#ppt_x"/>
                                          </p:val>
                                        </p:tav>
                                      </p:tavLst>
                                    </p:anim>
                                    <p:anim calcmode="lin" valueType="num">
                                      <p:cBhvr additive="base">
                                        <p:cTn id="26" dur="500" fill="hold"/>
                                        <p:tgtEl>
                                          <p:spTgt spid="2"/>
                                        </p:tgtEl>
                                        <p:attrNameLst>
                                          <p:attrName>ppt_y</p:attrName>
                                        </p:attrNameLst>
                                      </p:cBhvr>
                                      <p:tavLst>
                                        <p:tav tm="0">
                                          <p:val>
                                            <p:strVal val="#ppt_y"/>
                                          </p:val>
                                        </p:tav>
                                        <p:tav tm="100000">
                                          <p:val>
                                            <p:strVal val="#ppt_y"/>
                                          </p:val>
                                        </p:tav>
                                      </p:tavLst>
                                    </p:anim>
                                  </p:childTnLst>
                                </p:cTn>
                              </p:par>
                              <p:par>
                                <p:cTn id="27" presetID="1" presetClass="entr" presetSubtype="0" fill="hold" grpId="1"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0-#ppt_w/2"/>
                                          </p:val>
                                        </p:tav>
                                        <p:tav tm="100000">
                                          <p:val>
                                            <p:strVal val="#ppt_x"/>
                                          </p:val>
                                        </p:tav>
                                      </p:tavLst>
                                    </p:anim>
                                    <p:anim calcmode="lin" valueType="num">
                                      <p:cBhvr additive="base">
                                        <p:cTn id="36" dur="500" fill="hold"/>
                                        <p:tgtEl>
                                          <p:spTgt spid="4"/>
                                        </p:tgtEl>
                                        <p:attrNameLst>
                                          <p:attrName>ppt_y</p:attrName>
                                        </p:attrNameLst>
                                      </p:cBhvr>
                                      <p:tavLst>
                                        <p:tav tm="0">
                                          <p:val>
                                            <p:strVal val="#ppt_y"/>
                                          </p:val>
                                        </p:tav>
                                        <p:tav tm="100000">
                                          <p:val>
                                            <p:strVal val="#ppt_y"/>
                                          </p:val>
                                        </p:tav>
                                      </p:tavLst>
                                    </p:anim>
                                  </p:childTnLst>
                                </p:cTn>
                              </p:par>
                              <p:par>
                                <p:cTn id="37" presetID="1" presetClass="entr" presetSubtype="0" fill="hold" grpId="1"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0-#ppt_w/2"/>
                                          </p:val>
                                        </p:tav>
                                        <p:tav tm="100000">
                                          <p:val>
                                            <p:strVal val="#ppt_x"/>
                                          </p:val>
                                        </p:tav>
                                      </p:tavLst>
                                    </p:anim>
                                    <p:anim calcmode="lin" valueType="num">
                                      <p:cBhvr additive="base">
                                        <p:cTn id="44" dur="500" fill="hold"/>
                                        <p:tgtEl>
                                          <p:spTgt spid="6"/>
                                        </p:tgtEl>
                                        <p:attrNameLst>
                                          <p:attrName>ppt_y</p:attrName>
                                        </p:attrNameLst>
                                      </p:cBhvr>
                                      <p:tavLst>
                                        <p:tav tm="0">
                                          <p:val>
                                            <p:strVal val="#ppt_y"/>
                                          </p:val>
                                        </p:tav>
                                        <p:tav tm="100000">
                                          <p:val>
                                            <p:strVal val="#ppt_y"/>
                                          </p:val>
                                        </p:tav>
                                      </p:tavLst>
                                    </p:anim>
                                  </p:childTnLst>
                                </p:cTn>
                              </p:par>
                              <p:par>
                                <p:cTn id="45" presetID="1" presetClass="entr" presetSubtype="0" fill="hold" grpId="1" nodeType="with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 grpId="0"/>
      <p:bldP spid="2" grpId="1"/>
      <p:bldP spid="4" grpId="0"/>
      <p:bldP spid="4" grpId="1"/>
      <p:bldP spid="6" grpId="0"/>
      <p:bldP spid="6"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70743"/>
            <a:ext cx="12192000" cy="3316514"/>
          </a:xfrm>
          <a:prstGeom prst="rect">
            <a:avLst/>
          </a:prstGeom>
          <a:solidFill>
            <a:srgbClr val="1C43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69"/>
          <p:cNvGrpSpPr/>
          <p:nvPr/>
        </p:nvGrpSpPr>
        <p:grpSpPr>
          <a:xfrm>
            <a:off x="9118600" y="1366157"/>
            <a:ext cx="3073400" cy="177800"/>
            <a:chOff x="9118600" y="1366157"/>
            <a:chExt cx="3073400" cy="177800"/>
          </a:xfrm>
        </p:grpSpPr>
        <p:cxnSp>
          <p:nvCxnSpPr>
            <p:cNvPr id="66" name="直接连接符 65"/>
            <p:cNvCxnSpPr/>
            <p:nvPr/>
          </p:nvCxnSpPr>
          <p:spPr>
            <a:xfrm>
              <a:off x="9118600" y="1366157"/>
              <a:ext cx="3073400" cy="0"/>
            </a:xfrm>
            <a:prstGeom prst="line">
              <a:avLst/>
            </a:prstGeom>
            <a:ln w="19050">
              <a:solidFill>
                <a:srgbClr val="1C4372"/>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10248900" y="1543957"/>
              <a:ext cx="1943100" cy="0"/>
            </a:xfrm>
            <a:prstGeom prst="line">
              <a:avLst/>
            </a:prstGeom>
            <a:ln w="19050">
              <a:solidFill>
                <a:srgbClr val="1C4372"/>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flipV="1">
            <a:off x="0" y="5315857"/>
            <a:ext cx="3073400" cy="177800"/>
            <a:chOff x="0" y="5315857"/>
            <a:chExt cx="3073400" cy="177800"/>
          </a:xfrm>
        </p:grpSpPr>
        <p:cxnSp>
          <p:nvCxnSpPr>
            <p:cNvPr id="68" name="直接连接符 67"/>
            <p:cNvCxnSpPr/>
            <p:nvPr/>
          </p:nvCxnSpPr>
          <p:spPr>
            <a:xfrm flipH="1">
              <a:off x="0" y="5315857"/>
              <a:ext cx="3073400" cy="0"/>
            </a:xfrm>
            <a:prstGeom prst="line">
              <a:avLst/>
            </a:prstGeom>
            <a:ln w="19050">
              <a:solidFill>
                <a:srgbClr val="1C4372"/>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0" y="5493657"/>
              <a:ext cx="1943100" cy="0"/>
            </a:xfrm>
            <a:prstGeom prst="line">
              <a:avLst/>
            </a:prstGeom>
            <a:ln w="19050">
              <a:solidFill>
                <a:srgbClr val="1C4372"/>
              </a:solidFill>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284480" y="2139315"/>
            <a:ext cx="6787515" cy="2585681"/>
            <a:chOff x="608883" y="2139511"/>
            <a:chExt cx="6220384" cy="2585335"/>
          </a:xfrm>
        </p:grpSpPr>
        <p:grpSp>
          <p:nvGrpSpPr>
            <p:cNvPr id="2" name="组合 1"/>
            <p:cNvGrpSpPr/>
            <p:nvPr/>
          </p:nvGrpSpPr>
          <p:grpSpPr>
            <a:xfrm>
              <a:off x="608883" y="2933057"/>
              <a:ext cx="6220384" cy="1791789"/>
              <a:chOff x="3026709" y="2225172"/>
              <a:chExt cx="6220384" cy="1791789"/>
            </a:xfrm>
          </p:grpSpPr>
          <p:sp>
            <p:nvSpPr>
              <p:cNvPr id="49" name="矩形 48"/>
              <p:cNvSpPr/>
              <p:nvPr/>
            </p:nvSpPr>
            <p:spPr>
              <a:xfrm>
                <a:off x="3210562" y="2225172"/>
                <a:ext cx="5770880" cy="1276179"/>
              </a:xfrm>
              <a:prstGeom prst="rect">
                <a:avLst/>
              </a:prstGeom>
            </p:spPr>
            <p:txBody>
              <a:bodyPr wrap="square">
                <a:spAutoFit/>
              </a:bodyPr>
              <a:lstStyle/>
              <a:p>
                <a:pPr algn="ctr">
                  <a:lnSpc>
                    <a:spcPct val="175000"/>
                  </a:lnSpc>
                </a:pPr>
                <a:r>
                  <a:rPr lang="zh-CN" altLang="en-US" sz="4400" dirty="0">
                    <a:solidFill>
                      <a:schemeClr val="bg1"/>
                    </a:solidFill>
                    <a:latin typeface="微软雅黑" panose="020B0503020204020204" pitchFamily="34" charset="-122"/>
                    <a:ea typeface="微软雅黑" panose="020B0503020204020204" pitchFamily="34" charset="-122"/>
                  </a:rPr>
                  <a:t>化学混沌与吸引子重构</a:t>
                </a:r>
                <a:endParaRPr lang="zh-CN" altLang="en-US" sz="4400" dirty="0">
                  <a:solidFill>
                    <a:schemeClr val="bg1"/>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3026709" y="3310301"/>
                <a:ext cx="6220384" cy="706660"/>
              </a:xfrm>
              <a:prstGeom prst="rect">
                <a:avLst/>
              </a:prstGeom>
              <a:noFill/>
            </p:spPr>
            <p:txBody>
              <a:bodyPr wrap="square" rtlCol="0">
                <a:spAutoFit/>
              </a:bodyPr>
              <a:lstStyle>
                <a:defPPr>
                  <a:defRPr lang="zh-CN"/>
                </a:defPPr>
                <a:lvl1pPr algn="ctr">
                  <a:defRPr sz="6000" b="1">
                    <a:blipFill dpi="0" rotWithShape="1">
                      <a:blip r:embed="rId1"/>
                      <a:srcRect/>
                      <a:stretch>
                        <a:fillRect/>
                      </a:stretch>
                    </a:blipFill>
                  </a:defRPr>
                </a:lvl1pPr>
              </a:lstStyle>
              <a:p>
                <a:r>
                  <a:rPr lang="en-US" altLang="zh-CN" sz="2000" b="0" dirty="0">
                    <a:solidFill>
                      <a:schemeClr val="bg1"/>
                    </a:solidFill>
                    <a:latin typeface="Arial" panose="020B0604020202020204" pitchFamily="34" charset="0"/>
                    <a:ea typeface="方正宋刻本秀楷简体" panose="02000000000000000000" pitchFamily="2" charset="-122"/>
                    <a:cs typeface="Arial" panose="020B0604020202020204" pitchFamily="34" charset="0"/>
                  </a:rPr>
                  <a:t>CHEMICAL CHAOS AND ATTRACTOR RECONSTRUCTION </a:t>
                </a:r>
                <a:endParaRPr lang="en-US" altLang="zh-CN" sz="2000" b="0" dirty="0">
                  <a:solidFill>
                    <a:schemeClr val="bg1"/>
                  </a:solidFill>
                  <a:latin typeface="Arial" panose="020B0604020202020204" pitchFamily="34" charset="0"/>
                  <a:ea typeface="方正宋刻本秀楷简体" panose="02000000000000000000" pitchFamily="2" charset="-122"/>
                  <a:cs typeface="Arial" panose="020B0604020202020204" pitchFamily="34" charset="0"/>
                </a:endParaRPr>
              </a:p>
            </p:txBody>
          </p:sp>
        </p:grpSp>
        <p:sp>
          <p:nvSpPr>
            <p:cNvPr id="24" name="文本框 23"/>
            <p:cNvSpPr txBox="1"/>
            <p:nvPr/>
          </p:nvSpPr>
          <p:spPr>
            <a:xfrm>
              <a:off x="3047491" y="2139511"/>
              <a:ext cx="1261362" cy="144506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800" b="0" i="0" u="none" strike="noStrike" kern="1200" cap="none" spc="0" normalizeH="0" baseline="0" noProof="0" dirty="0">
                  <a:ln>
                    <a:noFill/>
                  </a:ln>
                  <a:solidFill>
                    <a:prstClr val="white"/>
                  </a:solidFill>
                  <a:effectLst/>
                  <a:uLnTx/>
                  <a:uFillTx/>
                  <a:latin typeface="Agency FB" panose="020B0503020202020204" pitchFamily="34" charset="0"/>
                  <a:ea typeface="宋体" panose="02010600030101010101" pitchFamily="2" charset="-122"/>
                  <a:cs typeface="+mn-cs"/>
                </a:rPr>
                <a:t>0</a:t>
              </a:r>
              <a:r>
                <a:rPr kumimoji="0" lang="en-US" sz="8800" b="0" i="0" u="none" strike="noStrike" kern="1200" cap="none" spc="0" normalizeH="0" baseline="0" noProof="0" dirty="0">
                  <a:ln>
                    <a:noFill/>
                  </a:ln>
                  <a:solidFill>
                    <a:prstClr val="white"/>
                  </a:solidFill>
                  <a:effectLst/>
                  <a:uLnTx/>
                  <a:uFillTx/>
                  <a:latin typeface="Agency FB" panose="020B0503020202020204" pitchFamily="34" charset="0"/>
                  <a:ea typeface="宋体" panose="02010600030101010101" pitchFamily="2" charset="-122"/>
                  <a:cs typeface="+mn-cs"/>
                </a:rPr>
                <a:t>4</a:t>
              </a:r>
              <a:endParaRPr kumimoji="0" lang="en-US" sz="8800" b="0" i="0" u="none" strike="noStrike" kern="1200" cap="none" spc="0" normalizeH="0" baseline="0" noProof="0" dirty="0">
                <a:ln>
                  <a:noFill/>
                </a:ln>
                <a:solidFill>
                  <a:prstClr val="white"/>
                </a:solidFill>
                <a:effectLst/>
                <a:uLnTx/>
                <a:uFillTx/>
                <a:latin typeface="Agency FB" panose="020B0503020202020204" pitchFamily="34" charset="0"/>
                <a:ea typeface="宋体" panose="02010600030101010101" pitchFamily="2" charset="-122"/>
                <a:cs typeface="+mn-cs"/>
              </a:endParaRPr>
            </a:p>
          </p:txBody>
        </p:sp>
      </p:grpSp>
      <p:sp>
        <p:nvSpPr>
          <p:cNvPr id="8" name="灯片编号占位符 7"/>
          <p:cNvSpPr>
            <a:spLocks noGrp="1"/>
          </p:cNvSpPr>
          <p:nvPr>
            <p:ph type="sldNum" sz="quarter" idx="12"/>
          </p:nvPr>
        </p:nvSpPr>
        <p:spPr/>
        <p:txBody>
          <a:bodyPr/>
          <a:lstStyle/>
          <a:p>
            <a:fld id="{2111E15B-4652-4570-B762-7367D91DB9AE}" type="slidenum">
              <a:rPr lang="zh-CN" altLang="en-US" smtClean="0"/>
            </a:fld>
            <a:endParaRPr lang="zh-CN" altLang="en-US"/>
          </a:p>
        </p:txBody>
      </p:sp>
      <p:grpSp>
        <p:nvGrpSpPr>
          <p:cNvPr id="9" name="组合 8"/>
          <p:cNvGrpSpPr/>
          <p:nvPr/>
        </p:nvGrpSpPr>
        <p:grpSpPr>
          <a:xfrm>
            <a:off x="7296604" y="2822085"/>
            <a:ext cx="4056739" cy="1498213"/>
            <a:chOff x="7318829" y="2477280"/>
            <a:chExt cx="4056739" cy="1498213"/>
          </a:xfrm>
        </p:grpSpPr>
        <p:grpSp>
          <p:nvGrpSpPr>
            <p:cNvPr id="10" name="组合 9"/>
            <p:cNvGrpSpPr/>
            <p:nvPr/>
          </p:nvGrpSpPr>
          <p:grpSpPr>
            <a:xfrm>
              <a:off x="7318829" y="2862786"/>
              <a:ext cx="3599541" cy="1112707"/>
              <a:chOff x="5963504" y="2828834"/>
              <a:chExt cx="3831773" cy="1112707"/>
            </a:xfrm>
          </p:grpSpPr>
          <p:grpSp>
            <p:nvGrpSpPr>
              <p:cNvPr id="11" name="组合 10"/>
              <p:cNvGrpSpPr/>
              <p:nvPr/>
            </p:nvGrpSpPr>
            <p:grpSpPr>
              <a:xfrm>
                <a:off x="5963504" y="2828834"/>
                <a:ext cx="3831772" cy="1112707"/>
                <a:chOff x="4496070" y="4572097"/>
                <a:chExt cx="3353494" cy="1112707"/>
              </a:xfrm>
            </p:grpSpPr>
            <p:sp>
              <p:nvSpPr>
                <p:cNvPr id="12" name="文本框 11"/>
                <p:cNvSpPr txBox="1"/>
                <p:nvPr/>
              </p:nvSpPr>
              <p:spPr>
                <a:xfrm>
                  <a:off x="4496070" y="4572097"/>
                  <a:ext cx="3353494" cy="460375"/>
                </a:xfrm>
                <a:prstGeom prst="rect">
                  <a:avLst/>
                </a:prstGeom>
                <a:noFill/>
              </p:spPr>
              <p:txBody>
                <a:bodyPr wrap="square" rtlCol="0">
                  <a:spAutoFit/>
                </a:bodyPr>
                <a:lstStyle>
                  <a:defPPr>
                    <a:defRPr lang="zh-CN"/>
                  </a:defPPr>
                  <a:lvl1pPr algn="ctr">
                    <a:defRPr sz="6000" b="1">
                      <a:blipFill dpi="0" rotWithShape="1">
                        <a:blip r:embed="rId1"/>
                        <a:srcRect/>
                        <a:stretch>
                          <a:fillRect/>
                        </a:stretch>
                      </a:blipFill>
                    </a:defRPr>
                  </a:lvl1pPr>
                </a:lstStyle>
                <a:p>
                  <a:pPr marL="457200" indent="-457200" algn="l">
                    <a:buFont typeface="+mj-lt"/>
                    <a:buAutoNum type="arabicPeriod"/>
                  </a:pPr>
                  <a:r>
                    <a:rPr lang="zh-CN" sz="2400" b="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化学混沌现象</a:t>
                  </a:r>
                  <a:endParaRPr lang="zh-CN" sz="2400" b="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文本框 12"/>
                <p:cNvSpPr txBox="1"/>
                <p:nvPr/>
              </p:nvSpPr>
              <p:spPr>
                <a:xfrm>
                  <a:off x="4496070" y="5224429"/>
                  <a:ext cx="3090342" cy="460375"/>
                </a:xfrm>
                <a:prstGeom prst="rect">
                  <a:avLst/>
                </a:prstGeom>
                <a:noFill/>
              </p:spPr>
              <p:txBody>
                <a:bodyPr wrap="square" rtlCol="0">
                  <a:spAutoFit/>
                </a:bodyPr>
                <a:lstStyle>
                  <a:defPPr>
                    <a:defRPr lang="zh-CN"/>
                  </a:defPPr>
                  <a:lvl1pPr algn="ctr">
                    <a:defRPr sz="6000" b="1">
                      <a:blipFill dpi="0" rotWithShape="1">
                        <a:blip r:embed="rId1"/>
                        <a:srcRect/>
                        <a:stretch>
                          <a:fillRect/>
                        </a:stretch>
                      </a:blipFill>
                    </a:defRPr>
                  </a:lvl1pPr>
                </a:lstStyle>
                <a:p>
                  <a:pPr indent="0" algn="l">
                    <a:buFont typeface="+mj-lt"/>
                    <a:buNone/>
                  </a:pPr>
                  <a:endParaRPr lang="zh-CN" altLang="en-US" sz="2400" b="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4" name="文本框 13"/>
              <p:cNvSpPr txBox="1"/>
              <p:nvPr/>
            </p:nvSpPr>
            <p:spPr>
              <a:xfrm>
                <a:off x="5963505" y="3161835"/>
                <a:ext cx="3831772" cy="460375"/>
              </a:xfrm>
              <a:prstGeom prst="rect">
                <a:avLst/>
              </a:prstGeom>
              <a:noFill/>
            </p:spPr>
            <p:txBody>
              <a:bodyPr wrap="square" rtlCol="0">
                <a:spAutoFit/>
              </a:bodyPr>
              <a:lstStyle>
                <a:defPPr>
                  <a:defRPr lang="zh-CN"/>
                </a:defPPr>
                <a:lvl1pPr algn="ctr">
                  <a:defRPr sz="6000" b="1">
                    <a:blipFill dpi="0" rotWithShape="1">
                      <a:blip r:embed="rId1"/>
                      <a:srcRect/>
                      <a:stretch>
                        <a:fillRect/>
                      </a:stretch>
                    </a:blipFill>
                  </a:defRPr>
                </a:lvl1pPr>
              </a:lstStyle>
              <a:p>
                <a:pPr marL="457200" indent="-457200" algn="l">
                  <a:buFont typeface="+mj-lt"/>
                  <a:buAutoNum type="arabicPeriod" startAt="2"/>
                </a:pPr>
                <a:r>
                  <a:rPr lang="zh-CN" sz="2400" b="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吸引子重构</a:t>
                </a:r>
                <a:endParaRPr lang="zh-CN" sz="2400" b="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5" name="文本框 14"/>
            <p:cNvSpPr txBox="1"/>
            <p:nvPr/>
          </p:nvSpPr>
          <p:spPr>
            <a:xfrm>
              <a:off x="7776028" y="2477280"/>
              <a:ext cx="3599540" cy="460375"/>
            </a:xfrm>
            <a:prstGeom prst="rect">
              <a:avLst/>
            </a:prstGeom>
            <a:noFill/>
          </p:spPr>
          <p:txBody>
            <a:bodyPr wrap="square" rtlCol="0">
              <a:spAutoFit/>
            </a:bodyPr>
            <a:lstStyle>
              <a:defPPr>
                <a:defRPr lang="zh-CN"/>
              </a:defPPr>
              <a:lvl1pPr algn="ctr">
                <a:defRPr sz="6000" b="1">
                  <a:blipFill dpi="0" rotWithShape="1">
                    <a:blip r:embed="rId1"/>
                    <a:srcRect/>
                    <a:stretch>
                      <a:fillRect/>
                    </a:stretch>
                  </a:blipFill>
                </a:defRPr>
              </a:lvl1pPr>
            </a:lstStyle>
            <a:p>
              <a:pPr algn="l"/>
              <a:r>
                <a:rPr lang="zh-CN" altLang="en-US" sz="2400" b="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本节主要内容：</a:t>
              </a:r>
              <a:endParaRPr lang="en-US" altLang="zh-CN" sz="2400" b="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250" fill="hold"/>
                                        <p:tgtEl>
                                          <p:spTgt spid="3"/>
                                        </p:tgtEl>
                                        <p:attrNameLst>
                                          <p:attrName>ppt_x</p:attrName>
                                        </p:attrNameLst>
                                      </p:cBhvr>
                                      <p:tavLst>
                                        <p:tav tm="0">
                                          <p:val>
                                            <p:strVal val="0-#ppt_w/2"/>
                                          </p:val>
                                        </p:tav>
                                        <p:tav tm="100000">
                                          <p:val>
                                            <p:strVal val="#ppt_x"/>
                                          </p:val>
                                        </p:tav>
                                      </p:tavLst>
                                    </p:anim>
                                    <p:anim calcmode="lin" valueType="num">
                                      <p:cBhvr additive="base">
                                        <p:cTn id="12" dur="25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70"/>
                                        </p:tgtEl>
                                        <p:attrNameLst>
                                          <p:attrName>style.visibility</p:attrName>
                                        </p:attrNameLst>
                                      </p:cBhvr>
                                      <p:to>
                                        <p:strVal val="visible"/>
                                      </p:to>
                                    </p:set>
                                    <p:anim calcmode="lin" valueType="num">
                                      <p:cBhvr additive="base">
                                        <p:cTn id="15" dur="250" fill="hold"/>
                                        <p:tgtEl>
                                          <p:spTgt spid="70"/>
                                        </p:tgtEl>
                                        <p:attrNameLst>
                                          <p:attrName>ppt_x</p:attrName>
                                        </p:attrNameLst>
                                      </p:cBhvr>
                                      <p:tavLst>
                                        <p:tav tm="0">
                                          <p:val>
                                            <p:strVal val="1+#ppt_w/2"/>
                                          </p:val>
                                        </p:tav>
                                        <p:tav tm="100000">
                                          <p:val>
                                            <p:strVal val="#ppt_x"/>
                                          </p:val>
                                        </p:tav>
                                      </p:tavLst>
                                    </p:anim>
                                    <p:anim calcmode="lin" valueType="num">
                                      <p:cBhvr additive="base">
                                        <p:cTn id="16" dur="250" fill="hold"/>
                                        <p:tgtEl>
                                          <p:spTgt spid="70"/>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p:cTn id="20" dur="250" fill="hold"/>
                                        <p:tgtEl>
                                          <p:spTgt spid="6"/>
                                        </p:tgtEl>
                                        <p:attrNameLst>
                                          <p:attrName>ppt_w</p:attrName>
                                        </p:attrNameLst>
                                      </p:cBhvr>
                                      <p:tavLst>
                                        <p:tav tm="0">
                                          <p:val>
                                            <p:fltVal val="0"/>
                                          </p:val>
                                        </p:tav>
                                        <p:tav tm="100000">
                                          <p:val>
                                            <p:strVal val="#ppt_w"/>
                                          </p:val>
                                        </p:tav>
                                      </p:tavLst>
                                    </p:anim>
                                    <p:anim calcmode="lin" valueType="num">
                                      <p:cBhvr>
                                        <p:cTn id="21" dur="250" fill="hold"/>
                                        <p:tgtEl>
                                          <p:spTgt spid="6"/>
                                        </p:tgtEl>
                                        <p:attrNameLst>
                                          <p:attrName>ppt_h</p:attrName>
                                        </p:attrNameLst>
                                      </p:cBhvr>
                                      <p:tavLst>
                                        <p:tav tm="0">
                                          <p:val>
                                            <p:fltVal val="0"/>
                                          </p:val>
                                        </p:tav>
                                        <p:tav tm="100000">
                                          <p:val>
                                            <p:strVal val="#ppt_h"/>
                                          </p:val>
                                        </p:tav>
                                      </p:tavLst>
                                    </p:anim>
                                    <p:animEffect transition="in" filter="fade">
                                      <p:cBhvr>
                                        <p:cTn id="22" dur="250"/>
                                        <p:tgtEl>
                                          <p:spTgt spid="6"/>
                                        </p:tgtEl>
                                      </p:cBhvr>
                                    </p:animEffect>
                                  </p:childTnLst>
                                </p:cTn>
                              </p:par>
                            </p:childTnLst>
                          </p:cTn>
                        </p:par>
                        <p:par>
                          <p:cTn id="23" fill="hold">
                            <p:stCondLst>
                              <p:cond delay="1000"/>
                            </p:stCondLst>
                            <p:childTnLst>
                              <p:par>
                                <p:cTn id="24" presetID="22" presetClass="entr" presetSubtype="8"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nvCxnSpPr>
        <p:spPr>
          <a:xfrm>
            <a:off x="342900" y="816622"/>
            <a:ext cx="11506200" cy="0"/>
          </a:xfrm>
          <a:prstGeom prst="line">
            <a:avLst/>
          </a:prstGeom>
          <a:ln w="28575">
            <a:solidFill>
              <a:srgbClr val="1C4372"/>
            </a:solidFill>
          </a:ln>
        </p:spPr>
        <p:style>
          <a:lnRef idx="1">
            <a:schemeClr val="accent1"/>
          </a:lnRef>
          <a:fillRef idx="0">
            <a:schemeClr val="accent1"/>
          </a:fillRef>
          <a:effectRef idx="0">
            <a:schemeClr val="accent1"/>
          </a:effectRef>
          <a:fontRef idx="minor">
            <a:schemeClr val="tx1"/>
          </a:fontRef>
        </p:style>
      </p:cxnSp>
      <p:sp>
        <p:nvSpPr>
          <p:cNvPr id="19" name="矩形 18"/>
          <p:cNvSpPr/>
          <p:nvPr>
            <p:custDataLst>
              <p:tags r:id="rId1"/>
            </p:custDataLst>
          </p:nvPr>
        </p:nvSpPr>
        <p:spPr>
          <a:xfrm>
            <a:off x="245745" y="0"/>
            <a:ext cx="6980555" cy="845185"/>
          </a:xfrm>
          <a:prstGeom prst="rect">
            <a:avLst/>
          </a:prstGeom>
        </p:spPr>
        <p:txBody>
          <a:bodyPr wrap="square">
            <a:spAutoFit/>
          </a:bodyPr>
          <a:lstStyle/>
          <a:p>
            <a:pPr>
              <a:lnSpc>
                <a:spcPct val="175000"/>
              </a:lnSpc>
            </a:pPr>
            <a:r>
              <a:rPr lang="en-US" altLang="zh-CN" sz="2800" dirty="0">
                <a:solidFill>
                  <a:srgbClr val="1C4372"/>
                </a:solidFill>
                <a:latin typeface="微软雅黑" panose="020B0503020204020204" pitchFamily="34" charset="-122"/>
                <a:ea typeface="微软雅黑" panose="020B0503020204020204" pitchFamily="34" charset="-122"/>
              </a:rPr>
              <a:t>04.</a:t>
            </a:r>
            <a:r>
              <a:rPr lang="zh-CN" sz="2800" dirty="0">
                <a:solidFill>
                  <a:srgbClr val="1C4372"/>
                </a:solidFill>
                <a:latin typeface="微软雅黑" panose="020B0503020204020204" pitchFamily="34" charset="-122"/>
                <a:ea typeface="微软雅黑" panose="020B0503020204020204" pitchFamily="34" charset="-122"/>
              </a:rPr>
              <a:t>化学混沌与吸引子重构</a:t>
            </a:r>
            <a:r>
              <a:rPr lang="en-US" altLang="zh-CN" sz="2800" dirty="0">
                <a:solidFill>
                  <a:srgbClr val="1C4372"/>
                </a:solidFill>
                <a:latin typeface="微软雅黑" panose="020B0503020204020204" pitchFamily="34" charset="-122"/>
                <a:ea typeface="微软雅黑" panose="020B0503020204020204" pitchFamily="34" charset="-122"/>
              </a:rPr>
              <a:t>-</a:t>
            </a:r>
            <a:r>
              <a:rPr lang="zh-CN" altLang="en-US" sz="2800" dirty="0">
                <a:solidFill>
                  <a:srgbClr val="1C4372"/>
                </a:solidFill>
                <a:latin typeface="微软雅黑" panose="020B0503020204020204" pitchFamily="34" charset="-122"/>
                <a:ea typeface="微软雅黑" panose="020B0503020204020204" pitchFamily="34" charset="-122"/>
              </a:rPr>
              <a:t>化学混沌</a:t>
            </a:r>
            <a:endParaRPr lang="zh-CN" altLang="en-US" sz="2800" dirty="0">
              <a:solidFill>
                <a:srgbClr val="1C4372"/>
              </a:solidFill>
              <a:latin typeface="微软雅黑" panose="020B0503020204020204" pitchFamily="34" charset="-122"/>
              <a:ea typeface="微软雅黑" panose="020B0503020204020204" pitchFamily="34" charset="-122"/>
            </a:endParaRPr>
          </a:p>
        </p:txBody>
      </p:sp>
      <p:sp>
        <p:nvSpPr>
          <p:cNvPr id="20" name="文本框 19"/>
          <p:cNvSpPr txBox="1"/>
          <p:nvPr>
            <p:custDataLst>
              <p:tags r:id="rId2"/>
            </p:custDataLst>
          </p:nvPr>
        </p:nvSpPr>
        <p:spPr>
          <a:xfrm>
            <a:off x="245948" y="790581"/>
            <a:ext cx="5022106" cy="337184"/>
          </a:xfrm>
          <a:prstGeom prst="snip1Rect">
            <a:avLst>
              <a:gd name="adj" fmla="val 0"/>
            </a:avLst>
          </a:prstGeom>
          <a:noFill/>
          <a:ln w="28575">
            <a:noFill/>
          </a:ln>
        </p:spPr>
        <p:txBody>
          <a:bodyPr wrap="square" rtlCol="0">
            <a:spAutoFit/>
          </a:bodyPr>
          <a:lstStyle/>
          <a:p>
            <a:endPar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endParaRPr>
          </a:p>
        </p:txBody>
      </p:sp>
      <p:pic>
        <p:nvPicPr>
          <p:cNvPr id="45" name="图片 44"/>
          <p:cNvPicPr>
            <a:picLocks noChangeAspect="1"/>
          </p:cNvPicPr>
          <p:nvPr>
            <p:custDataLst>
              <p:tags r:id="rId3"/>
            </p:custDataLst>
          </p:nvPr>
        </p:nvPicPr>
        <p:blipFill>
          <a:blip r:embed="rId4" cstate="hqprint">
            <a:clrChange>
              <a:clrFrom>
                <a:srgbClr val="FFFFFF"/>
              </a:clrFrom>
              <a:clrTo>
                <a:srgbClr val="FFFFFF">
                  <a:alpha val="0"/>
                </a:srgbClr>
              </a:clrTo>
            </a:clrChange>
            <a:duotone>
              <a:prstClr val="black"/>
              <a:srgbClr val="1C4372">
                <a:tint val="45000"/>
                <a:satMod val="400000"/>
              </a:srgbClr>
            </a:duotone>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tretch>
            <a:fillRect/>
          </a:stretch>
        </p:blipFill>
        <p:spPr>
          <a:xfrm>
            <a:off x="8349319" y="73944"/>
            <a:ext cx="3842681" cy="872054"/>
          </a:xfrm>
          <a:prstGeom prst="rect">
            <a:avLst/>
          </a:prstGeom>
        </p:spPr>
      </p:pic>
      <p:sp>
        <p:nvSpPr>
          <p:cNvPr id="2" name="文本框 1"/>
          <p:cNvSpPr txBox="1"/>
          <p:nvPr/>
        </p:nvSpPr>
        <p:spPr>
          <a:xfrm>
            <a:off x="483870" y="1243965"/>
            <a:ext cx="5554345" cy="2306955"/>
          </a:xfrm>
          <a:prstGeom prst="rect">
            <a:avLst/>
          </a:prstGeom>
          <a:noFill/>
        </p:spPr>
        <p:txBody>
          <a:bodyPr wrap="square" rtlCol="0">
            <a:spAutoFit/>
          </a:bodyPr>
          <a:lstStyle/>
          <a:p>
            <a:r>
              <a:rPr lang="zh-CN" sz="2400" dirty="0">
                <a:solidFill>
                  <a:srgbClr val="1C4372"/>
                </a:solidFill>
                <a:latin typeface="微软雅黑" panose="020B0503020204020204" pitchFamily="34" charset="-122"/>
                <a:ea typeface="微软雅黑" panose="020B0503020204020204" pitchFamily="34" charset="-122"/>
              </a:rPr>
              <a:t>所谓化学混沌，通常是指化学反应系统中某些组份的宏观浓度不规则地随时间变化的现象。这里浓度变化的不规则性并非由于实验条件的不确定性或测量仪器的不准确性造成，而是完全由系统内部的反应动力学机理所决定。</a:t>
            </a:r>
            <a:endParaRPr lang="zh-CN" sz="2400" dirty="0">
              <a:solidFill>
                <a:srgbClr val="1C4372"/>
              </a:solidFill>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2"/>
          </p:nvPr>
        </p:nvSpPr>
        <p:spPr/>
        <p:txBody>
          <a:bodyPr/>
          <a:lstStyle/>
          <a:p>
            <a:fld id="{2111E15B-4652-4570-B762-7367D91DB9AE}" type="slidenum">
              <a:rPr lang="zh-CN" altLang="en-US" smtClean="0"/>
            </a:fld>
            <a:endParaRPr lang="zh-CN" altLang="en-US"/>
          </a:p>
        </p:txBody>
      </p:sp>
      <p:sp>
        <p:nvSpPr>
          <p:cNvPr id="11" name="矩形 10"/>
          <p:cNvSpPr/>
          <p:nvPr/>
        </p:nvSpPr>
        <p:spPr>
          <a:xfrm>
            <a:off x="8228965" y="5528310"/>
            <a:ext cx="901700" cy="32004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custDataLst>
              <p:tags r:id="rId6"/>
            </p:custDataLst>
          </p:nvPr>
        </p:nvSpPr>
        <p:spPr>
          <a:xfrm>
            <a:off x="245745" y="790575"/>
            <a:ext cx="5722620" cy="337184"/>
          </a:xfrm>
          <a:prstGeom prst="snip1Rect">
            <a:avLst>
              <a:gd name="adj" fmla="val 0"/>
            </a:avLst>
          </a:prstGeom>
          <a:noFill/>
          <a:ln w="28575">
            <a:noFill/>
          </a:ln>
        </p:spPr>
        <p:txBody>
          <a:bodyPr wrap="square" rtlCol="0">
            <a:spAutoFit/>
          </a:bodyPr>
          <a:p>
            <a:r>
              <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rPr>
              <a:t>CHEMICA CHAOS AND ATTRACTOR RESTRUCTION</a:t>
            </a:r>
            <a:endPar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endParaRPr>
          </a:p>
        </p:txBody>
      </p:sp>
      <p:pic>
        <p:nvPicPr>
          <p:cNvPr id="8" name="图片 7" descr="化学混沌"/>
          <p:cNvPicPr>
            <a:picLocks noChangeAspect="1"/>
          </p:cNvPicPr>
          <p:nvPr/>
        </p:nvPicPr>
        <p:blipFill>
          <a:blip r:embed="rId7"/>
          <a:stretch>
            <a:fillRect/>
          </a:stretch>
        </p:blipFill>
        <p:spPr>
          <a:xfrm>
            <a:off x="6672580" y="1572895"/>
            <a:ext cx="4599940" cy="4359910"/>
          </a:xfrm>
          <a:prstGeom prst="rect">
            <a:avLst/>
          </a:prstGeom>
        </p:spPr>
      </p:pic>
      <p:sp>
        <p:nvSpPr>
          <p:cNvPr id="9" name="文本框 8"/>
          <p:cNvSpPr txBox="1"/>
          <p:nvPr/>
        </p:nvSpPr>
        <p:spPr>
          <a:xfrm>
            <a:off x="483870" y="3921125"/>
            <a:ext cx="5554345" cy="1938020"/>
          </a:xfrm>
          <a:prstGeom prst="rect">
            <a:avLst/>
          </a:prstGeom>
          <a:noFill/>
        </p:spPr>
        <p:txBody>
          <a:bodyPr wrap="square" rtlCol="0">
            <a:spAutoFit/>
          </a:bodyPr>
          <a:p>
            <a:r>
              <a:rPr lang="zh-CN" sz="2400" dirty="0">
                <a:solidFill>
                  <a:srgbClr val="1C4372"/>
                </a:solidFill>
                <a:latin typeface="微软雅黑" panose="020B0503020204020204" pitchFamily="34" charset="-122"/>
                <a:ea typeface="微软雅黑" panose="020B0503020204020204" pitchFamily="34" charset="-122"/>
              </a:rPr>
              <a:t>其特点：</a:t>
            </a:r>
            <a:endParaRPr lang="zh-CN" sz="2400" dirty="0">
              <a:solidFill>
                <a:srgbClr val="1C4372"/>
              </a:solidFill>
              <a:latin typeface="微软雅黑" panose="020B0503020204020204" pitchFamily="34" charset="-122"/>
              <a:ea typeface="微软雅黑" panose="020B0503020204020204" pitchFamily="34" charset="-122"/>
            </a:endParaRPr>
          </a:p>
          <a:p>
            <a:r>
              <a:rPr lang="en-US" altLang="zh-CN" sz="2400" dirty="0">
                <a:solidFill>
                  <a:srgbClr val="1C4372"/>
                </a:solidFill>
                <a:latin typeface="微软雅黑" panose="020B0503020204020204" pitchFamily="34" charset="-122"/>
                <a:ea typeface="微软雅黑" panose="020B0503020204020204" pitchFamily="34" charset="-122"/>
              </a:rPr>
              <a:t>1.</a:t>
            </a:r>
            <a:r>
              <a:rPr lang="zh-CN" altLang="en-US" sz="2400" dirty="0">
                <a:solidFill>
                  <a:srgbClr val="1C4372"/>
                </a:solidFill>
                <a:latin typeface="微软雅黑" panose="020B0503020204020204" pitchFamily="34" charset="-122"/>
                <a:ea typeface="微软雅黑" panose="020B0503020204020204" pitchFamily="34" charset="-122"/>
              </a:rPr>
              <a:t>时空微观有序而宏观无序</a:t>
            </a:r>
            <a:endParaRPr lang="zh-CN" altLang="en-US" sz="2400" dirty="0">
              <a:solidFill>
                <a:srgbClr val="1C4372"/>
              </a:solidFill>
              <a:latin typeface="微软雅黑" panose="020B0503020204020204" pitchFamily="34" charset="-122"/>
              <a:ea typeface="微软雅黑" panose="020B0503020204020204" pitchFamily="34" charset="-122"/>
            </a:endParaRPr>
          </a:p>
          <a:p>
            <a:r>
              <a:rPr lang="en-US" altLang="zh-CN" sz="2400" dirty="0">
                <a:solidFill>
                  <a:srgbClr val="1C4372"/>
                </a:solidFill>
                <a:latin typeface="微软雅黑" panose="020B0503020204020204" pitchFamily="34" charset="-122"/>
                <a:ea typeface="微软雅黑" panose="020B0503020204020204" pitchFamily="34" charset="-122"/>
              </a:rPr>
              <a:t>2.</a:t>
            </a:r>
            <a:r>
              <a:rPr lang="zh-CN" altLang="en-US" sz="2400" dirty="0">
                <a:solidFill>
                  <a:srgbClr val="1C4372"/>
                </a:solidFill>
                <a:latin typeface="微软雅黑" panose="020B0503020204020204" pitchFamily="34" charset="-122"/>
                <a:ea typeface="微软雅黑" panose="020B0503020204020204" pitchFamily="34" charset="-122"/>
              </a:rPr>
              <a:t>局域不稳定而整体稳定</a:t>
            </a:r>
            <a:endParaRPr lang="zh-CN" altLang="en-US" sz="2400" dirty="0">
              <a:solidFill>
                <a:srgbClr val="1C4372"/>
              </a:solidFill>
              <a:latin typeface="微软雅黑" panose="020B0503020204020204" pitchFamily="34" charset="-122"/>
              <a:ea typeface="微软雅黑" panose="020B0503020204020204" pitchFamily="34" charset="-122"/>
            </a:endParaRPr>
          </a:p>
          <a:p>
            <a:r>
              <a:rPr lang="en-US" altLang="zh-CN" sz="2400" dirty="0">
                <a:solidFill>
                  <a:srgbClr val="1C4372"/>
                </a:solidFill>
                <a:latin typeface="微软雅黑" panose="020B0503020204020204" pitchFamily="34" charset="-122"/>
                <a:ea typeface="微软雅黑" panose="020B0503020204020204" pitchFamily="34" charset="-122"/>
              </a:rPr>
              <a:t>3.</a:t>
            </a:r>
            <a:r>
              <a:rPr lang="zh-CN" altLang="en-US" sz="2400" dirty="0">
                <a:solidFill>
                  <a:srgbClr val="1C4372"/>
                </a:solidFill>
                <a:latin typeface="微软雅黑" panose="020B0503020204020204" pitchFamily="34" charset="-122"/>
                <a:ea typeface="微软雅黑" panose="020B0503020204020204" pitchFamily="34" charset="-122"/>
              </a:rPr>
              <a:t>灵敏初条件</a:t>
            </a:r>
            <a:endParaRPr lang="zh-CN" altLang="en-US" sz="2400" dirty="0">
              <a:solidFill>
                <a:srgbClr val="1C4372"/>
              </a:solidFill>
              <a:latin typeface="微软雅黑" panose="020B0503020204020204" pitchFamily="34" charset="-122"/>
              <a:ea typeface="微软雅黑" panose="020B0503020204020204" pitchFamily="34" charset="-122"/>
            </a:endParaRPr>
          </a:p>
          <a:p>
            <a:r>
              <a:rPr lang="en-US" altLang="zh-CN" sz="2400" dirty="0">
                <a:solidFill>
                  <a:srgbClr val="1C4372"/>
                </a:solidFill>
                <a:latin typeface="微软雅黑" panose="020B0503020204020204" pitchFamily="34" charset="-122"/>
                <a:ea typeface="微软雅黑" panose="020B0503020204020204" pitchFamily="34" charset="-122"/>
              </a:rPr>
              <a:t>4.</a:t>
            </a:r>
            <a:r>
              <a:rPr lang="zh-CN" altLang="en-US" sz="2400" dirty="0">
                <a:solidFill>
                  <a:srgbClr val="1C4372"/>
                </a:solidFill>
                <a:latin typeface="微软雅黑" panose="020B0503020204020204" pitchFamily="34" charset="-122"/>
                <a:ea typeface="微软雅黑" panose="020B0503020204020204" pitchFamily="34" charset="-122"/>
              </a:rPr>
              <a:t>分数维的空间结构</a:t>
            </a:r>
            <a:endParaRPr lang="zh-CN" altLang="en-US" sz="2400" dirty="0">
              <a:solidFill>
                <a:srgbClr val="1C437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50" fill="hold"/>
                                        <p:tgtEl>
                                          <p:spTgt spid="19"/>
                                        </p:tgtEl>
                                        <p:attrNameLst>
                                          <p:attrName>ppt_x</p:attrName>
                                        </p:attrNameLst>
                                      </p:cBhvr>
                                      <p:tavLst>
                                        <p:tav tm="0">
                                          <p:val>
                                            <p:strVal val="0-#ppt_w/2"/>
                                          </p:val>
                                        </p:tav>
                                        <p:tav tm="100000">
                                          <p:val>
                                            <p:strVal val="#ppt_x"/>
                                          </p:val>
                                        </p:tav>
                                      </p:tavLst>
                                    </p:anim>
                                    <p:anim calcmode="lin" valueType="num">
                                      <p:cBhvr additive="base">
                                        <p:cTn id="8" dur="25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250" fill="hold"/>
                                        <p:tgtEl>
                                          <p:spTgt spid="20"/>
                                        </p:tgtEl>
                                        <p:attrNameLst>
                                          <p:attrName>ppt_x</p:attrName>
                                        </p:attrNameLst>
                                      </p:cBhvr>
                                      <p:tavLst>
                                        <p:tav tm="0">
                                          <p:val>
                                            <p:strVal val="0-#ppt_w/2"/>
                                          </p:val>
                                        </p:tav>
                                        <p:tav tm="100000">
                                          <p:val>
                                            <p:strVal val="#ppt_x"/>
                                          </p:val>
                                        </p:tav>
                                      </p:tavLst>
                                    </p:anim>
                                    <p:anim calcmode="lin" valueType="num">
                                      <p:cBhvr additive="base">
                                        <p:cTn id="12" dur="25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250" fill="hold"/>
                                        <p:tgtEl>
                                          <p:spTgt spid="18"/>
                                        </p:tgtEl>
                                        <p:attrNameLst>
                                          <p:attrName>ppt_x</p:attrName>
                                        </p:attrNameLst>
                                      </p:cBhvr>
                                      <p:tavLst>
                                        <p:tav tm="0">
                                          <p:val>
                                            <p:strVal val="1+#ppt_w/2"/>
                                          </p:val>
                                        </p:tav>
                                        <p:tav tm="100000">
                                          <p:val>
                                            <p:strVal val="#ppt_x"/>
                                          </p:val>
                                        </p:tav>
                                      </p:tavLst>
                                    </p:anim>
                                    <p:anim calcmode="lin" valueType="num">
                                      <p:cBhvr additive="base">
                                        <p:cTn id="16" dur="25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250" fill="hold"/>
                                        <p:tgtEl>
                                          <p:spTgt spid="45"/>
                                        </p:tgtEl>
                                        <p:attrNameLst>
                                          <p:attrName>ppt_x</p:attrName>
                                        </p:attrNameLst>
                                      </p:cBhvr>
                                      <p:tavLst>
                                        <p:tav tm="0">
                                          <p:val>
                                            <p:strVal val="1+#ppt_w/2"/>
                                          </p:val>
                                        </p:tav>
                                        <p:tav tm="100000">
                                          <p:val>
                                            <p:strVal val="#ppt_x"/>
                                          </p:val>
                                        </p:tav>
                                      </p:tavLst>
                                    </p:anim>
                                    <p:anim calcmode="lin" valueType="num">
                                      <p:cBhvr additive="base">
                                        <p:cTn id="20" dur="2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0-#ppt_w/2"/>
                                          </p:val>
                                        </p:tav>
                                        <p:tav tm="100000">
                                          <p:val>
                                            <p:strVal val="#ppt_x"/>
                                          </p:val>
                                        </p:tav>
                                      </p:tavLst>
                                    </p:anim>
                                    <p:anim calcmode="lin" valueType="num">
                                      <p:cBhvr additive="base">
                                        <p:cTn id="26" dur="500" fill="hold"/>
                                        <p:tgtEl>
                                          <p:spTgt spid="2"/>
                                        </p:tgtEl>
                                        <p:attrNameLst>
                                          <p:attrName>ppt_y</p:attrName>
                                        </p:attrNameLst>
                                      </p:cBhvr>
                                      <p:tavLst>
                                        <p:tav tm="0">
                                          <p:val>
                                            <p:strVal val="#ppt_y"/>
                                          </p:val>
                                        </p:tav>
                                        <p:tav tm="100000">
                                          <p:val>
                                            <p:strVal val="#ppt_y"/>
                                          </p:val>
                                        </p:tav>
                                      </p:tavLst>
                                    </p:anim>
                                  </p:childTnLst>
                                </p:cTn>
                              </p:par>
                              <p:par>
                                <p:cTn id="27" presetID="1" presetClass="entr" presetSubtype="0" fill="hold" grpId="1"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2" presetClass="entr" presetSubtype="8"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250" fill="hold"/>
                                        <p:tgtEl>
                                          <p:spTgt spid="7"/>
                                        </p:tgtEl>
                                        <p:attrNameLst>
                                          <p:attrName>ppt_x</p:attrName>
                                        </p:attrNameLst>
                                      </p:cBhvr>
                                      <p:tavLst>
                                        <p:tav tm="0">
                                          <p:val>
                                            <p:strVal val="0-#ppt_w/2"/>
                                          </p:val>
                                        </p:tav>
                                        <p:tav tm="100000">
                                          <p:val>
                                            <p:strVal val="#ppt_x"/>
                                          </p:val>
                                        </p:tav>
                                      </p:tavLst>
                                    </p:anim>
                                    <p:anim calcmode="lin" valueType="num">
                                      <p:cBhvr additive="base">
                                        <p:cTn id="32" dur="250" fill="hold"/>
                                        <p:tgtEl>
                                          <p:spTgt spid="7"/>
                                        </p:tgtEl>
                                        <p:attrNameLst>
                                          <p:attrName>ppt_y</p:attrName>
                                        </p:attrNameLst>
                                      </p:cBhvr>
                                      <p:tavLst>
                                        <p:tav tm="0">
                                          <p:val>
                                            <p:strVal val="#ppt_y"/>
                                          </p:val>
                                        </p:tav>
                                        <p:tav tm="100000">
                                          <p:val>
                                            <p:strVal val="#ppt_y"/>
                                          </p:val>
                                        </p:tav>
                                      </p:tavLst>
                                    </p:anim>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0-#ppt_w/2"/>
                                          </p:val>
                                        </p:tav>
                                        <p:tav tm="100000">
                                          <p:val>
                                            <p:strVal val="#ppt_x"/>
                                          </p:val>
                                        </p:tav>
                                      </p:tavLst>
                                    </p:anim>
                                    <p:anim calcmode="lin" valueType="num">
                                      <p:cBhvr additive="base">
                                        <p:cTn id="40" dur="500" fill="hold"/>
                                        <p:tgtEl>
                                          <p:spTgt spid="9"/>
                                        </p:tgtEl>
                                        <p:attrNameLst>
                                          <p:attrName>ppt_y</p:attrName>
                                        </p:attrNameLst>
                                      </p:cBhvr>
                                      <p:tavLst>
                                        <p:tav tm="0">
                                          <p:val>
                                            <p:strVal val="#ppt_y"/>
                                          </p:val>
                                        </p:tav>
                                        <p:tav tm="100000">
                                          <p:val>
                                            <p:strVal val="#ppt_y"/>
                                          </p:val>
                                        </p:tav>
                                      </p:tavLst>
                                    </p:anim>
                                  </p:childTnLst>
                                </p:cTn>
                              </p:par>
                              <p:par>
                                <p:cTn id="41" presetID="1" presetClass="entr" presetSubtype="0" fill="hold" grpId="1"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 grpId="0"/>
      <p:bldP spid="2" grpId="1"/>
      <p:bldP spid="7" grpId="0"/>
      <p:bldP spid="9" grpId="0"/>
      <p:bldP spid="9"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nvCxnSpPr>
        <p:spPr>
          <a:xfrm>
            <a:off x="342900" y="816622"/>
            <a:ext cx="11506200" cy="0"/>
          </a:xfrm>
          <a:prstGeom prst="line">
            <a:avLst/>
          </a:prstGeom>
          <a:ln w="28575">
            <a:solidFill>
              <a:srgbClr val="1C4372"/>
            </a:solidFill>
          </a:ln>
        </p:spPr>
        <p:style>
          <a:lnRef idx="1">
            <a:schemeClr val="accent1"/>
          </a:lnRef>
          <a:fillRef idx="0">
            <a:schemeClr val="accent1"/>
          </a:fillRef>
          <a:effectRef idx="0">
            <a:schemeClr val="accent1"/>
          </a:effectRef>
          <a:fontRef idx="minor">
            <a:schemeClr val="tx1"/>
          </a:fontRef>
        </p:style>
      </p:cxnSp>
      <p:sp>
        <p:nvSpPr>
          <p:cNvPr id="19" name="矩形 18"/>
          <p:cNvSpPr/>
          <p:nvPr>
            <p:custDataLst>
              <p:tags r:id="rId1"/>
            </p:custDataLst>
          </p:nvPr>
        </p:nvSpPr>
        <p:spPr>
          <a:xfrm>
            <a:off x="245745" y="0"/>
            <a:ext cx="6980555" cy="845185"/>
          </a:xfrm>
          <a:prstGeom prst="rect">
            <a:avLst/>
          </a:prstGeom>
        </p:spPr>
        <p:txBody>
          <a:bodyPr wrap="square">
            <a:spAutoFit/>
          </a:bodyPr>
          <a:lstStyle/>
          <a:p>
            <a:pPr>
              <a:lnSpc>
                <a:spcPct val="175000"/>
              </a:lnSpc>
            </a:pPr>
            <a:r>
              <a:rPr lang="en-US" altLang="zh-CN" sz="2800" dirty="0">
                <a:solidFill>
                  <a:srgbClr val="1C4372"/>
                </a:solidFill>
                <a:latin typeface="微软雅黑" panose="020B0503020204020204" pitchFamily="34" charset="-122"/>
                <a:ea typeface="微软雅黑" panose="020B0503020204020204" pitchFamily="34" charset="-122"/>
              </a:rPr>
              <a:t>04.</a:t>
            </a:r>
            <a:r>
              <a:rPr lang="zh-CN" sz="2800" dirty="0">
                <a:solidFill>
                  <a:srgbClr val="1C4372"/>
                </a:solidFill>
                <a:latin typeface="微软雅黑" panose="020B0503020204020204" pitchFamily="34" charset="-122"/>
                <a:ea typeface="微软雅黑" panose="020B0503020204020204" pitchFamily="34" charset="-122"/>
              </a:rPr>
              <a:t>化学混沌与吸引子重构</a:t>
            </a:r>
            <a:r>
              <a:rPr lang="en-US" altLang="zh-CN" sz="2800" dirty="0">
                <a:solidFill>
                  <a:srgbClr val="1C4372"/>
                </a:solidFill>
                <a:latin typeface="微软雅黑" panose="020B0503020204020204" pitchFamily="34" charset="-122"/>
                <a:ea typeface="微软雅黑" panose="020B0503020204020204" pitchFamily="34" charset="-122"/>
              </a:rPr>
              <a:t>-</a:t>
            </a:r>
            <a:r>
              <a:rPr lang="zh-CN" altLang="en-US" sz="2800" dirty="0">
                <a:solidFill>
                  <a:srgbClr val="1C4372"/>
                </a:solidFill>
                <a:latin typeface="微软雅黑" panose="020B0503020204020204" pitchFamily="34" charset="-122"/>
                <a:ea typeface="微软雅黑" panose="020B0503020204020204" pitchFamily="34" charset="-122"/>
              </a:rPr>
              <a:t>化学混沌</a:t>
            </a:r>
            <a:endParaRPr lang="zh-CN" altLang="en-US" sz="2800" dirty="0">
              <a:solidFill>
                <a:srgbClr val="1C4372"/>
              </a:solidFill>
              <a:latin typeface="微软雅黑" panose="020B0503020204020204" pitchFamily="34" charset="-122"/>
              <a:ea typeface="微软雅黑" panose="020B0503020204020204" pitchFamily="34" charset="-122"/>
            </a:endParaRPr>
          </a:p>
        </p:txBody>
      </p:sp>
      <p:sp>
        <p:nvSpPr>
          <p:cNvPr id="20" name="文本框 19"/>
          <p:cNvSpPr txBox="1"/>
          <p:nvPr>
            <p:custDataLst>
              <p:tags r:id="rId2"/>
            </p:custDataLst>
          </p:nvPr>
        </p:nvSpPr>
        <p:spPr>
          <a:xfrm>
            <a:off x="245948" y="790581"/>
            <a:ext cx="5022106" cy="337184"/>
          </a:xfrm>
          <a:prstGeom prst="snip1Rect">
            <a:avLst>
              <a:gd name="adj" fmla="val 0"/>
            </a:avLst>
          </a:prstGeom>
          <a:noFill/>
          <a:ln w="28575">
            <a:noFill/>
          </a:ln>
        </p:spPr>
        <p:txBody>
          <a:bodyPr wrap="square" rtlCol="0">
            <a:spAutoFit/>
          </a:bodyPr>
          <a:lstStyle/>
          <a:p>
            <a:endPar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endParaRPr>
          </a:p>
        </p:txBody>
      </p:sp>
      <p:pic>
        <p:nvPicPr>
          <p:cNvPr id="45" name="图片 44"/>
          <p:cNvPicPr>
            <a:picLocks noChangeAspect="1"/>
          </p:cNvPicPr>
          <p:nvPr>
            <p:custDataLst>
              <p:tags r:id="rId3"/>
            </p:custDataLst>
          </p:nvPr>
        </p:nvPicPr>
        <p:blipFill>
          <a:blip r:embed="rId4" cstate="hqprint">
            <a:clrChange>
              <a:clrFrom>
                <a:srgbClr val="FFFFFF"/>
              </a:clrFrom>
              <a:clrTo>
                <a:srgbClr val="FFFFFF">
                  <a:alpha val="0"/>
                </a:srgbClr>
              </a:clrTo>
            </a:clrChange>
            <a:duotone>
              <a:prstClr val="black"/>
              <a:srgbClr val="1C4372">
                <a:tint val="45000"/>
                <a:satMod val="400000"/>
              </a:srgbClr>
            </a:duotone>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tretch>
            <a:fillRect/>
          </a:stretch>
        </p:blipFill>
        <p:spPr>
          <a:xfrm>
            <a:off x="8349319" y="73944"/>
            <a:ext cx="3842681" cy="872054"/>
          </a:xfrm>
          <a:prstGeom prst="rect">
            <a:avLst/>
          </a:prstGeom>
        </p:spPr>
      </p:pic>
      <p:sp>
        <p:nvSpPr>
          <p:cNvPr id="2" name="文本框 1"/>
          <p:cNvSpPr txBox="1"/>
          <p:nvPr/>
        </p:nvSpPr>
        <p:spPr>
          <a:xfrm>
            <a:off x="483870" y="1243965"/>
            <a:ext cx="9973945" cy="460375"/>
          </a:xfrm>
          <a:prstGeom prst="rect">
            <a:avLst/>
          </a:prstGeom>
          <a:noFill/>
        </p:spPr>
        <p:txBody>
          <a:bodyPr wrap="square" rtlCol="0">
            <a:spAutoFit/>
          </a:bodyPr>
          <a:lstStyle/>
          <a:p>
            <a:r>
              <a:rPr lang="zh-CN" sz="2400" dirty="0">
                <a:solidFill>
                  <a:srgbClr val="1C4372"/>
                </a:solidFill>
                <a:latin typeface="微软雅黑" panose="020B0503020204020204" pitchFamily="34" charset="-122"/>
                <a:ea typeface="微软雅黑" panose="020B0503020204020204" pitchFamily="34" charset="-122"/>
              </a:rPr>
              <a:t>在本节中，将用</a:t>
            </a:r>
            <a:r>
              <a:rPr lang="en-US" altLang="zh-CN" sz="2400" dirty="0">
                <a:solidFill>
                  <a:srgbClr val="1C4372"/>
                </a:solidFill>
                <a:latin typeface="微软雅黑" panose="020B0503020204020204" pitchFamily="34" charset="-122"/>
                <a:ea typeface="微软雅黑" panose="020B0503020204020204" pitchFamily="34" charset="-122"/>
              </a:rPr>
              <a:t>Belousov-Zhabotinsky</a:t>
            </a:r>
            <a:r>
              <a:rPr lang="zh-CN" altLang="en-US" sz="2400" dirty="0">
                <a:solidFill>
                  <a:srgbClr val="1C4372"/>
                </a:solidFill>
                <a:latin typeface="微软雅黑" panose="020B0503020204020204" pitchFamily="34" charset="-122"/>
                <a:ea typeface="微软雅黑" panose="020B0503020204020204" pitchFamily="34" charset="-122"/>
              </a:rPr>
              <a:t>化学反应来描述化学混沌。</a:t>
            </a:r>
            <a:endParaRPr lang="zh-CN" altLang="en-US" sz="2400" dirty="0">
              <a:solidFill>
                <a:srgbClr val="1C4372"/>
              </a:solidFill>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2"/>
          </p:nvPr>
        </p:nvSpPr>
        <p:spPr/>
        <p:txBody>
          <a:bodyPr/>
          <a:lstStyle/>
          <a:p>
            <a:fld id="{2111E15B-4652-4570-B762-7367D91DB9AE}" type="slidenum">
              <a:rPr lang="zh-CN" altLang="en-US" smtClean="0"/>
            </a:fld>
            <a:endParaRPr lang="zh-CN" altLang="en-US"/>
          </a:p>
        </p:txBody>
      </p:sp>
      <p:sp>
        <p:nvSpPr>
          <p:cNvPr id="11" name="矩形 10"/>
          <p:cNvSpPr/>
          <p:nvPr/>
        </p:nvSpPr>
        <p:spPr>
          <a:xfrm>
            <a:off x="8228965" y="5528310"/>
            <a:ext cx="901700" cy="32004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custDataLst>
              <p:tags r:id="rId6"/>
            </p:custDataLst>
          </p:nvPr>
        </p:nvSpPr>
        <p:spPr>
          <a:xfrm>
            <a:off x="245745" y="790575"/>
            <a:ext cx="5722620" cy="337184"/>
          </a:xfrm>
          <a:prstGeom prst="snip1Rect">
            <a:avLst>
              <a:gd name="adj" fmla="val 0"/>
            </a:avLst>
          </a:prstGeom>
          <a:noFill/>
          <a:ln w="28575">
            <a:noFill/>
          </a:ln>
        </p:spPr>
        <p:txBody>
          <a:bodyPr wrap="square" rtlCol="0">
            <a:spAutoFit/>
          </a:bodyPr>
          <a:p>
            <a:r>
              <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rPr>
              <a:t>CHEMICA CHAOS AND ATTRACTOR RESTRUCTION</a:t>
            </a:r>
            <a:endPar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endParaRPr>
          </a:p>
        </p:txBody>
      </p:sp>
      <p:pic>
        <p:nvPicPr>
          <p:cNvPr id="3" name="图片 2"/>
          <p:cNvPicPr>
            <a:picLocks noChangeAspect="1"/>
          </p:cNvPicPr>
          <p:nvPr/>
        </p:nvPicPr>
        <p:blipFill>
          <a:blip r:embed="rId7"/>
          <a:stretch>
            <a:fillRect/>
          </a:stretch>
        </p:blipFill>
        <p:spPr>
          <a:xfrm>
            <a:off x="1195070" y="1859280"/>
            <a:ext cx="7538720" cy="508000"/>
          </a:xfrm>
          <a:prstGeom prst="rect">
            <a:avLst/>
          </a:prstGeom>
        </p:spPr>
      </p:pic>
      <p:sp>
        <p:nvSpPr>
          <p:cNvPr id="4" name="文本框 3"/>
          <p:cNvSpPr txBox="1"/>
          <p:nvPr/>
        </p:nvSpPr>
        <p:spPr>
          <a:xfrm>
            <a:off x="554990" y="2773045"/>
            <a:ext cx="9973945" cy="2676525"/>
          </a:xfrm>
          <a:prstGeom prst="rect">
            <a:avLst/>
          </a:prstGeom>
          <a:noFill/>
        </p:spPr>
        <p:txBody>
          <a:bodyPr wrap="square" rtlCol="0">
            <a:spAutoFit/>
          </a:bodyPr>
          <a:p>
            <a:r>
              <a:rPr lang="zh-CN" sz="2400" dirty="0">
                <a:solidFill>
                  <a:srgbClr val="1C4372"/>
                </a:solidFill>
                <a:latin typeface="微软雅黑" panose="020B0503020204020204" pitchFamily="34" charset="-122"/>
                <a:ea typeface="微软雅黑" panose="020B0503020204020204" pitchFamily="34" charset="-122"/>
              </a:rPr>
              <a:t>在</a:t>
            </a:r>
            <a:r>
              <a:rPr lang="en-US" altLang="zh-CN" sz="2400" dirty="0">
                <a:solidFill>
                  <a:srgbClr val="1C4372"/>
                </a:solidFill>
                <a:latin typeface="微软雅黑" panose="020B0503020204020204" pitchFamily="34" charset="-122"/>
                <a:ea typeface="微软雅黑" panose="020B0503020204020204" pitchFamily="34" charset="-122"/>
              </a:rPr>
              <a:t>BZ</a:t>
            </a:r>
            <a:r>
              <a:rPr lang="zh-CN" altLang="en-US" sz="2400" dirty="0">
                <a:solidFill>
                  <a:srgbClr val="1C4372"/>
                </a:solidFill>
                <a:latin typeface="微软雅黑" panose="020B0503020204020204" pitchFamily="34" charset="-122"/>
                <a:ea typeface="微软雅黑" panose="020B0503020204020204" pitchFamily="34" charset="-122"/>
              </a:rPr>
              <a:t>反应中，丙二酸在酸性介质中被溴酸盐离子氧化，不管有无催化剂。</a:t>
            </a:r>
            <a:r>
              <a:rPr lang="en-US" altLang="zh-CN" sz="2400" dirty="0">
                <a:solidFill>
                  <a:srgbClr val="1C4372"/>
                </a:solidFill>
                <a:latin typeface="微软雅黑" panose="020B0503020204020204" pitchFamily="34" charset="-122"/>
                <a:ea typeface="微软雅黑" panose="020B0503020204020204" pitchFamily="34" charset="-122"/>
              </a:rPr>
              <a:t>1950</a:t>
            </a:r>
            <a:r>
              <a:rPr lang="zh-CN" altLang="en-US" sz="2400" dirty="0">
                <a:solidFill>
                  <a:srgbClr val="1C4372"/>
                </a:solidFill>
                <a:latin typeface="微软雅黑" panose="020B0503020204020204" pitchFamily="34" charset="-122"/>
                <a:ea typeface="微软雅黑" panose="020B0503020204020204" pitchFamily="34" charset="-122"/>
              </a:rPr>
              <a:t>年左右，人们发现这反应表现出极限环震荡。到</a:t>
            </a:r>
            <a:r>
              <a:rPr lang="en-US" altLang="zh-CN" sz="2400" dirty="0">
                <a:solidFill>
                  <a:srgbClr val="1C4372"/>
                </a:solidFill>
                <a:latin typeface="微软雅黑" panose="020B0503020204020204" pitchFamily="34" charset="-122"/>
                <a:ea typeface="微软雅黑" panose="020B0503020204020204" pitchFamily="34" charset="-122"/>
              </a:rPr>
              <a:t>20</a:t>
            </a:r>
            <a:r>
              <a:rPr lang="zh-CN" altLang="en-US" sz="2400" dirty="0">
                <a:solidFill>
                  <a:srgbClr val="1C4372"/>
                </a:solidFill>
                <a:latin typeface="微软雅黑" panose="020B0503020204020204" pitchFamily="34" charset="-122"/>
                <a:ea typeface="微软雅黑" panose="020B0503020204020204" pitchFamily="34" charset="-122"/>
              </a:rPr>
              <a:t>世纪</a:t>
            </a:r>
            <a:r>
              <a:rPr lang="en-US" altLang="zh-CN" sz="2400" dirty="0">
                <a:solidFill>
                  <a:srgbClr val="1C4372"/>
                </a:solidFill>
                <a:latin typeface="微软雅黑" panose="020B0503020204020204" pitchFamily="34" charset="-122"/>
                <a:ea typeface="微软雅黑" panose="020B0503020204020204" pitchFamily="34" charset="-122"/>
              </a:rPr>
              <a:t>70</a:t>
            </a:r>
            <a:r>
              <a:rPr lang="zh-CN" altLang="en-US" sz="2400" dirty="0">
                <a:solidFill>
                  <a:srgbClr val="1C4372"/>
                </a:solidFill>
                <a:latin typeface="微软雅黑" panose="020B0503020204020204" pitchFamily="34" charset="-122"/>
                <a:ea typeface="微软雅黑" panose="020B0503020204020204" pitchFamily="34" charset="-122"/>
              </a:rPr>
              <a:t>年代，探究在合适的条件下，</a:t>
            </a:r>
            <a:r>
              <a:rPr lang="en-US" altLang="zh-CN" sz="2400" dirty="0">
                <a:solidFill>
                  <a:srgbClr val="1C4372"/>
                </a:solidFill>
                <a:latin typeface="微软雅黑" panose="020B0503020204020204" pitchFamily="34" charset="-122"/>
                <a:ea typeface="微软雅黑" panose="020B0503020204020204" pitchFamily="34" charset="-122"/>
              </a:rPr>
              <a:t>BZ</a:t>
            </a:r>
            <a:r>
              <a:rPr lang="zh-CN" altLang="en-US" sz="2400" dirty="0">
                <a:solidFill>
                  <a:srgbClr val="1C4372"/>
                </a:solidFill>
                <a:latin typeface="微软雅黑" panose="020B0503020204020204" pitchFamily="34" charset="-122"/>
                <a:ea typeface="微软雅黑" panose="020B0503020204020204" pitchFamily="34" charset="-122"/>
              </a:rPr>
              <a:t>反应是否能变成混沌成为了一个热点问题。</a:t>
            </a:r>
            <a:endParaRPr lang="zh-CN" altLang="en-US" sz="2400" dirty="0">
              <a:solidFill>
                <a:srgbClr val="1C4372"/>
              </a:solidFill>
              <a:latin typeface="微软雅黑" panose="020B0503020204020204" pitchFamily="34" charset="-122"/>
              <a:ea typeface="微软雅黑" panose="020B0503020204020204" pitchFamily="34" charset="-122"/>
            </a:endParaRPr>
          </a:p>
          <a:p>
            <a:endParaRPr lang="zh-CN" altLang="en-US" sz="2400" dirty="0">
              <a:solidFill>
                <a:srgbClr val="1C4372"/>
              </a:solidFill>
              <a:latin typeface="微软雅黑" panose="020B0503020204020204" pitchFamily="34" charset="-122"/>
              <a:ea typeface="微软雅黑" panose="020B0503020204020204" pitchFamily="34" charset="-122"/>
            </a:endParaRPr>
          </a:p>
          <a:p>
            <a:r>
              <a:rPr lang="zh-CN" altLang="en-US" sz="2400" dirty="0">
                <a:solidFill>
                  <a:srgbClr val="1C4372"/>
                </a:solidFill>
                <a:latin typeface="微软雅黑" panose="020B0503020204020204" pitchFamily="34" charset="-122"/>
                <a:ea typeface="微软雅黑" panose="020B0503020204020204" pitchFamily="34" charset="-122"/>
              </a:rPr>
              <a:t>关于</a:t>
            </a:r>
            <a:r>
              <a:rPr lang="en-US" altLang="zh-CN" sz="2400" dirty="0">
                <a:solidFill>
                  <a:srgbClr val="1C4372"/>
                </a:solidFill>
                <a:latin typeface="微软雅黑" panose="020B0503020204020204" pitchFamily="34" charset="-122"/>
                <a:ea typeface="微软雅黑" panose="020B0503020204020204" pitchFamily="34" charset="-122"/>
              </a:rPr>
              <a:t>BZ</a:t>
            </a:r>
            <a:r>
              <a:rPr lang="zh-CN" altLang="en-US" sz="2400" dirty="0">
                <a:solidFill>
                  <a:srgbClr val="1C4372"/>
                </a:solidFill>
                <a:latin typeface="微软雅黑" panose="020B0503020204020204" pitchFamily="34" charset="-122"/>
                <a:ea typeface="微软雅黑" panose="020B0503020204020204" pitchFamily="34" charset="-122"/>
              </a:rPr>
              <a:t>反应的混沌现象一直被人怀疑</a:t>
            </a:r>
            <a:r>
              <a:rPr lang="en-US" altLang="zh-CN" sz="2400" dirty="0">
                <a:solidFill>
                  <a:srgbClr val="1C4372"/>
                </a:solidFill>
                <a:latin typeface="微软雅黑" panose="020B0503020204020204" pitchFamily="34" charset="-122"/>
                <a:ea typeface="微软雅黑" panose="020B0503020204020204" pitchFamily="34" charset="-122"/>
              </a:rPr>
              <a:t>——</a:t>
            </a:r>
            <a:r>
              <a:rPr lang="zh-CN" altLang="en-US" sz="2400" dirty="0">
                <a:solidFill>
                  <a:srgbClr val="1C4372"/>
                </a:solidFill>
                <a:latin typeface="微软雅黑" panose="020B0503020204020204" pitchFamily="34" charset="-122"/>
                <a:ea typeface="微软雅黑" panose="020B0503020204020204" pitchFamily="34" charset="-122"/>
              </a:rPr>
              <a:t>一些化学家观察到的复杂动态也可能是由参数选择的不确定性引起的。需要的是证明这个动力学服从混沌的规律。</a:t>
            </a:r>
            <a:endParaRPr lang="zh-CN" altLang="en-US" sz="2400" dirty="0">
              <a:solidFill>
                <a:srgbClr val="1C437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50" fill="hold"/>
                                        <p:tgtEl>
                                          <p:spTgt spid="19"/>
                                        </p:tgtEl>
                                        <p:attrNameLst>
                                          <p:attrName>ppt_x</p:attrName>
                                        </p:attrNameLst>
                                      </p:cBhvr>
                                      <p:tavLst>
                                        <p:tav tm="0">
                                          <p:val>
                                            <p:strVal val="0-#ppt_w/2"/>
                                          </p:val>
                                        </p:tav>
                                        <p:tav tm="100000">
                                          <p:val>
                                            <p:strVal val="#ppt_x"/>
                                          </p:val>
                                        </p:tav>
                                      </p:tavLst>
                                    </p:anim>
                                    <p:anim calcmode="lin" valueType="num">
                                      <p:cBhvr additive="base">
                                        <p:cTn id="8" dur="25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250" fill="hold"/>
                                        <p:tgtEl>
                                          <p:spTgt spid="20"/>
                                        </p:tgtEl>
                                        <p:attrNameLst>
                                          <p:attrName>ppt_x</p:attrName>
                                        </p:attrNameLst>
                                      </p:cBhvr>
                                      <p:tavLst>
                                        <p:tav tm="0">
                                          <p:val>
                                            <p:strVal val="0-#ppt_w/2"/>
                                          </p:val>
                                        </p:tav>
                                        <p:tav tm="100000">
                                          <p:val>
                                            <p:strVal val="#ppt_x"/>
                                          </p:val>
                                        </p:tav>
                                      </p:tavLst>
                                    </p:anim>
                                    <p:anim calcmode="lin" valueType="num">
                                      <p:cBhvr additive="base">
                                        <p:cTn id="12" dur="25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250" fill="hold"/>
                                        <p:tgtEl>
                                          <p:spTgt spid="18"/>
                                        </p:tgtEl>
                                        <p:attrNameLst>
                                          <p:attrName>ppt_x</p:attrName>
                                        </p:attrNameLst>
                                      </p:cBhvr>
                                      <p:tavLst>
                                        <p:tav tm="0">
                                          <p:val>
                                            <p:strVal val="1+#ppt_w/2"/>
                                          </p:val>
                                        </p:tav>
                                        <p:tav tm="100000">
                                          <p:val>
                                            <p:strVal val="#ppt_x"/>
                                          </p:val>
                                        </p:tav>
                                      </p:tavLst>
                                    </p:anim>
                                    <p:anim calcmode="lin" valueType="num">
                                      <p:cBhvr additive="base">
                                        <p:cTn id="16" dur="25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250" fill="hold"/>
                                        <p:tgtEl>
                                          <p:spTgt spid="45"/>
                                        </p:tgtEl>
                                        <p:attrNameLst>
                                          <p:attrName>ppt_x</p:attrName>
                                        </p:attrNameLst>
                                      </p:cBhvr>
                                      <p:tavLst>
                                        <p:tav tm="0">
                                          <p:val>
                                            <p:strVal val="1+#ppt_w/2"/>
                                          </p:val>
                                        </p:tav>
                                        <p:tav tm="100000">
                                          <p:val>
                                            <p:strVal val="#ppt_x"/>
                                          </p:val>
                                        </p:tav>
                                      </p:tavLst>
                                    </p:anim>
                                    <p:anim calcmode="lin" valueType="num">
                                      <p:cBhvr additive="base">
                                        <p:cTn id="20" dur="2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0-#ppt_w/2"/>
                                          </p:val>
                                        </p:tav>
                                        <p:tav tm="100000">
                                          <p:val>
                                            <p:strVal val="#ppt_x"/>
                                          </p:val>
                                        </p:tav>
                                      </p:tavLst>
                                    </p:anim>
                                    <p:anim calcmode="lin" valueType="num">
                                      <p:cBhvr additive="base">
                                        <p:cTn id="26" dur="500" fill="hold"/>
                                        <p:tgtEl>
                                          <p:spTgt spid="2"/>
                                        </p:tgtEl>
                                        <p:attrNameLst>
                                          <p:attrName>ppt_y</p:attrName>
                                        </p:attrNameLst>
                                      </p:cBhvr>
                                      <p:tavLst>
                                        <p:tav tm="0">
                                          <p:val>
                                            <p:strVal val="#ppt_y"/>
                                          </p:val>
                                        </p:tav>
                                        <p:tav tm="100000">
                                          <p:val>
                                            <p:strVal val="#ppt_y"/>
                                          </p:val>
                                        </p:tav>
                                      </p:tavLst>
                                    </p:anim>
                                  </p:childTnLst>
                                </p:cTn>
                              </p:par>
                              <p:par>
                                <p:cTn id="27" presetID="1" presetClass="entr" presetSubtype="0" fill="hold" grpId="1"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2" presetClass="entr" presetSubtype="8"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250" fill="hold"/>
                                        <p:tgtEl>
                                          <p:spTgt spid="7"/>
                                        </p:tgtEl>
                                        <p:attrNameLst>
                                          <p:attrName>ppt_x</p:attrName>
                                        </p:attrNameLst>
                                      </p:cBhvr>
                                      <p:tavLst>
                                        <p:tav tm="0">
                                          <p:val>
                                            <p:strVal val="0-#ppt_w/2"/>
                                          </p:val>
                                        </p:tav>
                                        <p:tav tm="100000">
                                          <p:val>
                                            <p:strVal val="#ppt_x"/>
                                          </p:val>
                                        </p:tav>
                                      </p:tavLst>
                                    </p:anim>
                                    <p:anim calcmode="lin" valueType="num">
                                      <p:cBhvr additive="base">
                                        <p:cTn id="32" dur="250" fill="hold"/>
                                        <p:tgtEl>
                                          <p:spTgt spid="7"/>
                                        </p:tgtEl>
                                        <p:attrNameLst>
                                          <p:attrName>ppt_y</p:attrName>
                                        </p:attrNameLst>
                                      </p:cBhvr>
                                      <p:tavLst>
                                        <p:tav tm="0">
                                          <p:val>
                                            <p:strVal val="#ppt_y"/>
                                          </p:val>
                                        </p:tav>
                                        <p:tav tm="100000">
                                          <p:val>
                                            <p:strVal val="#ppt_y"/>
                                          </p:val>
                                        </p:tav>
                                      </p:tavLst>
                                    </p:anim>
                                  </p:childTnLst>
                                </p:cTn>
                              </p:par>
                              <p:par>
                                <p:cTn id="33" presetID="1"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0-#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 presetClass="entr" presetSubtype="0" fill="hold" grpId="1"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 grpId="0"/>
      <p:bldP spid="2" grpId="1"/>
      <p:bldP spid="7" grpId="0"/>
      <p:bldP spid="4" grpId="0"/>
      <p:bldP spid="4"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nvCxnSpPr>
        <p:spPr>
          <a:xfrm>
            <a:off x="342900" y="816622"/>
            <a:ext cx="11506200" cy="0"/>
          </a:xfrm>
          <a:prstGeom prst="line">
            <a:avLst/>
          </a:prstGeom>
          <a:ln w="28575">
            <a:solidFill>
              <a:srgbClr val="1C4372"/>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245948" y="0"/>
            <a:ext cx="4888113" cy="743345"/>
          </a:xfrm>
          <a:prstGeom prst="rect">
            <a:avLst/>
          </a:prstGeom>
        </p:spPr>
        <p:txBody>
          <a:bodyPr wrap="square">
            <a:spAutoFit/>
          </a:bodyPr>
          <a:lstStyle/>
          <a:p>
            <a:pPr>
              <a:lnSpc>
                <a:spcPct val="175000"/>
              </a:lnSpc>
            </a:pPr>
            <a:r>
              <a:rPr lang="en-US" altLang="zh-CN" sz="2800" dirty="0">
                <a:solidFill>
                  <a:srgbClr val="1C4372"/>
                </a:solidFill>
                <a:latin typeface="微软雅黑" panose="020B0503020204020204" pitchFamily="34" charset="-122"/>
                <a:ea typeface="微软雅黑" panose="020B0503020204020204" pitchFamily="34" charset="-122"/>
              </a:rPr>
              <a:t>00.</a:t>
            </a:r>
            <a:r>
              <a:rPr lang="zh-CN" altLang="en-US" sz="2800" dirty="0">
                <a:solidFill>
                  <a:srgbClr val="1C4372"/>
                </a:solidFill>
                <a:latin typeface="微软雅黑" panose="020B0503020204020204" pitchFamily="34" charset="-122"/>
                <a:ea typeface="微软雅黑" panose="020B0503020204020204" pitchFamily="34" charset="-122"/>
              </a:rPr>
              <a:t>绪论</a:t>
            </a:r>
            <a:endParaRPr lang="zh-CN" altLang="en-US" sz="2800" dirty="0">
              <a:solidFill>
                <a:srgbClr val="1C4372"/>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245948" y="790581"/>
            <a:ext cx="5022106" cy="338554"/>
          </a:xfrm>
          <a:prstGeom prst="snip1Rect">
            <a:avLst>
              <a:gd name="adj" fmla="val 0"/>
            </a:avLst>
          </a:prstGeom>
          <a:noFill/>
          <a:ln w="28575">
            <a:noFill/>
          </a:ln>
        </p:spPr>
        <p:txBody>
          <a:bodyPr wrap="square" rtlCol="0">
            <a:spAutoFit/>
          </a:bodyPr>
          <a:lstStyle/>
          <a:p>
            <a:r>
              <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rPr>
              <a:t> THE INTRODUCTION</a:t>
            </a:r>
            <a:endPar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endParaRPr>
          </a:p>
        </p:txBody>
      </p:sp>
      <p:pic>
        <p:nvPicPr>
          <p:cNvPr id="45" name="图片 44"/>
          <p:cNvPicPr>
            <a:picLocks noChangeAspect="1"/>
          </p:cNvPicPr>
          <p:nvPr/>
        </p:nvPicPr>
        <p:blipFill>
          <a:blip r:embed="rId1" cstate="hqprint">
            <a:clrChange>
              <a:clrFrom>
                <a:srgbClr val="FFFFFF"/>
              </a:clrFrom>
              <a:clrTo>
                <a:srgbClr val="FFFFFF">
                  <a:alpha val="0"/>
                </a:srgbClr>
              </a:clrTo>
            </a:clrChange>
            <a:duotone>
              <a:prstClr val="black"/>
              <a:srgbClr val="1C4372">
                <a:tint val="45000"/>
                <a:satMod val="400000"/>
              </a:srgbClr>
            </a:duotone>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tretch>
            <a:fillRect/>
          </a:stretch>
        </p:blipFill>
        <p:spPr>
          <a:xfrm>
            <a:off x="8349319" y="73944"/>
            <a:ext cx="3842681" cy="872054"/>
          </a:xfrm>
          <a:prstGeom prst="rect">
            <a:avLst/>
          </a:prstGeom>
        </p:spPr>
      </p:pic>
      <p:sp>
        <p:nvSpPr>
          <p:cNvPr id="13" name="文本框 12"/>
          <p:cNvSpPr txBox="1"/>
          <p:nvPr/>
        </p:nvSpPr>
        <p:spPr>
          <a:xfrm>
            <a:off x="2210816" y="5834604"/>
            <a:ext cx="8034526" cy="521970"/>
          </a:xfrm>
          <a:prstGeom prst="rect">
            <a:avLst/>
          </a:prstGeom>
          <a:noFill/>
        </p:spPr>
        <p:txBody>
          <a:bodyPr wrap="square" rtlCol="0">
            <a:spAutoFit/>
          </a:bodyPr>
          <a:lstStyle/>
          <a:p>
            <a:r>
              <a:rPr lang="zh-CN" altLang="en-US" sz="2800" dirty="0">
                <a:solidFill>
                  <a:srgbClr val="1C4372"/>
                </a:solidFill>
                <a:latin typeface="微软雅黑" panose="020B0503020204020204" pitchFamily="34" charset="-122"/>
                <a:ea typeface="微软雅黑" panose="020B0503020204020204" pitchFamily="34" charset="-122"/>
              </a:rPr>
              <a:t>气似质具而未相离谓之混沌--《易乾凿度》！</a:t>
            </a:r>
            <a:endParaRPr lang="zh-CN" altLang="en-US" sz="2800" dirty="0">
              <a:solidFill>
                <a:srgbClr val="1C4372"/>
              </a:solidFill>
              <a:latin typeface="微软雅黑" panose="020B0503020204020204" pitchFamily="34" charset="-122"/>
              <a:ea typeface="微软雅黑" panose="020B0503020204020204" pitchFamily="34" charset="-122"/>
            </a:endParaRPr>
          </a:p>
        </p:txBody>
      </p:sp>
      <p:sp>
        <p:nvSpPr>
          <p:cNvPr id="6" name="灯片编号占位符 5"/>
          <p:cNvSpPr>
            <a:spLocks noGrp="1"/>
          </p:cNvSpPr>
          <p:nvPr>
            <p:ph type="sldNum" sz="quarter" idx="12"/>
          </p:nvPr>
        </p:nvSpPr>
        <p:spPr/>
        <p:txBody>
          <a:bodyPr/>
          <a:lstStyle/>
          <a:p>
            <a:fld id="{2111E15B-4652-4570-B762-7367D91DB9AE}" type="slidenum">
              <a:rPr lang="zh-CN" altLang="en-US" smtClean="0"/>
            </a:fld>
            <a:endParaRPr lang="zh-CN" altLang="en-US"/>
          </a:p>
        </p:txBody>
      </p:sp>
      <p:pic>
        <p:nvPicPr>
          <p:cNvPr id="7" name="图片 6" descr="lorenz"/>
          <p:cNvPicPr>
            <a:picLocks noChangeAspect="1"/>
          </p:cNvPicPr>
          <p:nvPr/>
        </p:nvPicPr>
        <p:blipFill>
          <a:blip r:embed="rId3"/>
          <a:stretch>
            <a:fillRect/>
          </a:stretch>
        </p:blipFill>
        <p:spPr>
          <a:xfrm>
            <a:off x="530860" y="1149985"/>
            <a:ext cx="3222625" cy="4558665"/>
          </a:xfrm>
          <a:prstGeom prst="rect">
            <a:avLst/>
          </a:prstGeom>
        </p:spPr>
      </p:pic>
      <p:pic>
        <p:nvPicPr>
          <p:cNvPr id="8" name="图片 7" descr="lorenz2"/>
          <p:cNvPicPr>
            <a:picLocks noChangeAspect="1"/>
          </p:cNvPicPr>
          <p:nvPr/>
        </p:nvPicPr>
        <p:blipFill>
          <a:blip r:embed="rId4"/>
          <a:stretch>
            <a:fillRect/>
          </a:stretch>
        </p:blipFill>
        <p:spPr>
          <a:xfrm>
            <a:off x="4215765" y="1149985"/>
            <a:ext cx="3282315" cy="4584700"/>
          </a:xfrm>
          <a:prstGeom prst="rect">
            <a:avLst/>
          </a:prstGeom>
        </p:spPr>
      </p:pic>
      <p:pic>
        <p:nvPicPr>
          <p:cNvPr id="10" name="图片 9" descr="lorenz3"/>
          <p:cNvPicPr>
            <a:picLocks noChangeAspect="1"/>
          </p:cNvPicPr>
          <p:nvPr/>
        </p:nvPicPr>
        <p:blipFill>
          <a:blip r:embed="rId5"/>
          <a:stretch>
            <a:fillRect/>
          </a:stretch>
        </p:blipFill>
        <p:spPr>
          <a:xfrm>
            <a:off x="7867015" y="1106805"/>
            <a:ext cx="3253105" cy="4601845"/>
          </a:xfrm>
          <a:prstGeom prst="rect">
            <a:avLst/>
          </a:prstGeom>
        </p:spPr>
      </p:pic>
      <p:sp>
        <p:nvSpPr>
          <p:cNvPr id="14" name="文本框 13"/>
          <p:cNvSpPr txBox="1"/>
          <p:nvPr/>
        </p:nvSpPr>
        <p:spPr>
          <a:xfrm>
            <a:off x="1057275" y="6353175"/>
            <a:ext cx="7842250" cy="368300"/>
          </a:xfrm>
          <a:prstGeom prst="rect">
            <a:avLst/>
          </a:prstGeom>
          <a:noFill/>
        </p:spPr>
        <p:txBody>
          <a:bodyPr wrap="square" rtlCol="0" anchor="t">
            <a:spAutoFit/>
          </a:bodyPr>
          <a:p>
            <a:r>
              <a:rPr lang="zh-CN" altLang="en-US"/>
              <a:t>https://chaoticatmospheres.com/mathrules-strange-attractors</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50" fill="hold"/>
                                        <p:tgtEl>
                                          <p:spTgt spid="19"/>
                                        </p:tgtEl>
                                        <p:attrNameLst>
                                          <p:attrName>ppt_x</p:attrName>
                                        </p:attrNameLst>
                                      </p:cBhvr>
                                      <p:tavLst>
                                        <p:tav tm="0">
                                          <p:val>
                                            <p:strVal val="0-#ppt_w/2"/>
                                          </p:val>
                                        </p:tav>
                                        <p:tav tm="100000">
                                          <p:val>
                                            <p:strVal val="#ppt_x"/>
                                          </p:val>
                                        </p:tav>
                                      </p:tavLst>
                                    </p:anim>
                                    <p:anim calcmode="lin" valueType="num">
                                      <p:cBhvr additive="base">
                                        <p:cTn id="8" dur="25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250" fill="hold"/>
                                        <p:tgtEl>
                                          <p:spTgt spid="20"/>
                                        </p:tgtEl>
                                        <p:attrNameLst>
                                          <p:attrName>ppt_x</p:attrName>
                                        </p:attrNameLst>
                                      </p:cBhvr>
                                      <p:tavLst>
                                        <p:tav tm="0">
                                          <p:val>
                                            <p:strVal val="0-#ppt_w/2"/>
                                          </p:val>
                                        </p:tav>
                                        <p:tav tm="100000">
                                          <p:val>
                                            <p:strVal val="#ppt_x"/>
                                          </p:val>
                                        </p:tav>
                                      </p:tavLst>
                                    </p:anim>
                                    <p:anim calcmode="lin" valueType="num">
                                      <p:cBhvr additive="base">
                                        <p:cTn id="12" dur="25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250" fill="hold"/>
                                        <p:tgtEl>
                                          <p:spTgt spid="18"/>
                                        </p:tgtEl>
                                        <p:attrNameLst>
                                          <p:attrName>ppt_x</p:attrName>
                                        </p:attrNameLst>
                                      </p:cBhvr>
                                      <p:tavLst>
                                        <p:tav tm="0">
                                          <p:val>
                                            <p:strVal val="1+#ppt_w/2"/>
                                          </p:val>
                                        </p:tav>
                                        <p:tav tm="100000">
                                          <p:val>
                                            <p:strVal val="#ppt_x"/>
                                          </p:val>
                                        </p:tav>
                                      </p:tavLst>
                                    </p:anim>
                                    <p:anim calcmode="lin" valueType="num">
                                      <p:cBhvr additive="base">
                                        <p:cTn id="16" dur="25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250" fill="hold"/>
                                        <p:tgtEl>
                                          <p:spTgt spid="45"/>
                                        </p:tgtEl>
                                        <p:attrNameLst>
                                          <p:attrName>ppt_x</p:attrName>
                                        </p:attrNameLst>
                                      </p:cBhvr>
                                      <p:tavLst>
                                        <p:tav tm="0">
                                          <p:val>
                                            <p:strVal val="1+#ppt_w/2"/>
                                          </p:val>
                                        </p:tav>
                                        <p:tav tm="100000">
                                          <p:val>
                                            <p:strVal val="#ppt_x"/>
                                          </p:val>
                                        </p:tav>
                                      </p:tavLst>
                                    </p:anim>
                                    <p:anim calcmode="lin" valueType="num">
                                      <p:cBhvr additive="base">
                                        <p:cTn id="20" dur="2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245745" y="1719580"/>
            <a:ext cx="7338060" cy="3863340"/>
          </a:xfrm>
          <a:prstGeom prst="rect">
            <a:avLst/>
          </a:prstGeom>
        </p:spPr>
      </p:pic>
      <p:cxnSp>
        <p:nvCxnSpPr>
          <p:cNvPr id="18" name="直接连接符 17"/>
          <p:cNvCxnSpPr/>
          <p:nvPr/>
        </p:nvCxnSpPr>
        <p:spPr>
          <a:xfrm>
            <a:off x="342900" y="816622"/>
            <a:ext cx="11506200" cy="0"/>
          </a:xfrm>
          <a:prstGeom prst="line">
            <a:avLst/>
          </a:prstGeom>
          <a:ln w="28575">
            <a:solidFill>
              <a:srgbClr val="1C4372"/>
            </a:solidFill>
          </a:ln>
        </p:spPr>
        <p:style>
          <a:lnRef idx="1">
            <a:schemeClr val="accent1"/>
          </a:lnRef>
          <a:fillRef idx="0">
            <a:schemeClr val="accent1"/>
          </a:fillRef>
          <a:effectRef idx="0">
            <a:schemeClr val="accent1"/>
          </a:effectRef>
          <a:fontRef idx="minor">
            <a:schemeClr val="tx1"/>
          </a:fontRef>
        </p:style>
      </p:cxnSp>
      <p:sp>
        <p:nvSpPr>
          <p:cNvPr id="19" name="矩形 18"/>
          <p:cNvSpPr/>
          <p:nvPr>
            <p:custDataLst>
              <p:tags r:id="rId2"/>
            </p:custDataLst>
          </p:nvPr>
        </p:nvSpPr>
        <p:spPr>
          <a:xfrm>
            <a:off x="245745" y="0"/>
            <a:ext cx="6980555" cy="845185"/>
          </a:xfrm>
          <a:prstGeom prst="rect">
            <a:avLst/>
          </a:prstGeom>
        </p:spPr>
        <p:txBody>
          <a:bodyPr wrap="square">
            <a:spAutoFit/>
          </a:bodyPr>
          <a:lstStyle/>
          <a:p>
            <a:pPr>
              <a:lnSpc>
                <a:spcPct val="175000"/>
              </a:lnSpc>
            </a:pPr>
            <a:r>
              <a:rPr lang="en-US" altLang="zh-CN" sz="2800" dirty="0">
                <a:solidFill>
                  <a:srgbClr val="1C4372"/>
                </a:solidFill>
                <a:latin typeface="微软雅黑" panose="020B0503020204020204" pitchFamily="34" charset="-122"/>
                <a:ea typeface="微软雅黑" panose="020B0503020204020204" pitchFamily="34" charset="-122"/>
              </a:rPr>
              <a:t>04.</a:t>
            </a:r>
            <a:r>
              <a:rPr lang="zh-CN" sz="2800" dirty="0">
                <a:solidFill>
                  <a:srgbClr val="1C4372"/>
                </a:solidFill>
                <a:latin typeface="微软雅黑" panose="020B0503020204020204" pitchFamily="34" charset="-122"/>
                <a:ea typeface="微软雅黑" panose="020B0503020204020204" pitchFamily="34" charset="-122"/>
              </a:rPr>
              <a:t>化学混沌与吸引子重构</a:t>
            </a:r>
            <a:r>
              <a:rPr lang="en-US" altLang="zh-CN" sz="2800" dirty="0">
                <a:solidFill>
                  <a:srgbClr val="1C4372"/>
                </a:solidFill>
                <a:latin typeface="微软雅黑" panose="020B0503020204020204" pitchFamily="34" charset="-122"/>
                <a:ea typeface="微软雅黑" panose="020B0503020204020204" pitchFamily="34" charset="-122"/>
              </a:rPr>
              <a:t>-</a:t>
            </a:r>
            <a:r>
              <a:rPr lang="zh-CN" altLang="en-US" sz="2800" dirty="0">
                <a:solidFill>
                  <a:srgbClr val="1C4372"/>
                </a:solidFill>
                <a:latin typeface="微软雅黑" panose="020B0503020204020204" pitchFamily="34" charset="-122"/>
                <a:ea typeface="微软雅黑" panose="020B0503020204020204" pitchFamily="34" charset="-122"/>
              </a:rPr>
              <a:t>化学混沌</a:t>
            </a:r>
            <a:endParaRPr lang="zh-CN" altLang="en-US" sz="2800" dirty="0">
              <a:solidFill>
                <a:srgbClr val="1C4372"/>
              </a:solidFill>
              <a:latin typeface="微软雅黑" panose="020B0503020204020204" pitchFamily="34" charset="-122"/>
              <a:ea typeface="微软雅黑" panose="020B0503020204020204" pitchFamily="34" charset="-122"/>
            </a:endParaRPr>
          </a:p>
        </p:txBody>
      </p:sp>
      <p:sp>
        <p:nvSpPr>
          <p:cNvPr id="20" name="文本框 19"/>
          <p:cNvSpPr txBox="1"/>
          <p:nvPr>
            <p:custDataLst>
              <p:tags r:id="rId3"/>
            </p:custDataLst>
          </p:nvPr>
        </p:nvSpPr>
        <p:spPr>
          <a:xfrm>
            <a:off x="245948" y="790581"/>
            <a:ext cx="5022106" cy="337184"/>
          </a:xfrm>
          <a:prstGeom prst="snip1Rect">
            <a:avLst>
              <a:gd name="adj" fmla="val 0"/>
            </a:avLst>
          </a:prstGeom>
          <a:noFill/>
          <a:ln w="28575">
            <a:noFill/>
          </a:ln>
        </p:spPr>
        <p:txBody>
          <a:bodyPr wrap="square" rtlCol="0">
            <a:spAutoFit/>
          </a:bodyPr>
          <a:lstStyle/>
          <a:p>
            <a:endPar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endParaRPr>
          </a:p>
        </p:txBody>
      </p:sp>
      <p:pic>
        <p:nvPicPr>
          <p:cNvPr id="45" name="图片 44"/>
          <p:cNvPicPr>
            <a:picLocks noChangeAspect="1"/>
          </p:cNvPicPr>
          <p:nvPr>
            <p:custDataLst>
              <p:tags r:id="rId4"/>
            </p:custDataLst>
          </p:nvPr>
        </p:nvPicPr>
        <p:blipFill>
          <a:blip r:embed="rId5" cstate="hqprint">
            <a:clrChange>
              <a:clrFrom>
                <a:srgbClr val="FFFFFF"/>
              </a:clrFrom>
              <a:clrTo>
                <a:srgbClr val="FFFFFF">
                  <a:alpha val="0"/>
                </a:srgbClr>
              </a:clrTo>
            </a:clrChange>
            <a:duotone>
              <a:prstClr val="black"/>
              <a:srgbClr val="1C4372">
                <a:tint val="45000"/>
                <a:satMod val="400000"/>
              </a:srgbClr>
            </a:duotone>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tretch>
            <a:fillRect/>
          </a:stretch>
        </p:blipFill>
        <p:spPr>
          <a:xfrm>
            <a:off x="8349319" y="73944"/>
            <a:ext cx="3842681" cy="872054"/>
          </a:xfrm>
          <a:prstGeom prst="rect">
            <a:avLst/>
          </a:prstGeom>
        </p:spPr>
      </p:pic>
      <p:sp>
        <p:nvSpPr>
          <p:cNvPr id="2" name="文本框 1"/>
          <p:cNvSpPr txBox="1"/>
          <p:nvPr/>
        </p:nvSpPr>
        <p:spPr>
          <a:xfrm>
            <a:off x="483870" y="1243965"/>
            <a:ext cx="9973945" cy="460375"/>
          </a:xfrm>
          <a:prstGeom prst="rect">
            <a:avLst/>
          </a:prstGeom>
          <a:noFill/>
        </p:spPr>
        <p:txBody>
          <a:bodyPr wrap="square" rtlCol="0">
            <a:spAutoFit/>
          </a:bodyPr>
          <a:lstStyle/>
          <a:p>
            <a:r>
              <a:rPr lang="en-US" sz="2400" dirty="0">
                <a:solidFill>
                  <a:srgbClr val="1C4372"/>
                </a:solidFill>
                <a:latin typeface="微软雅黑" panose="020B0503020204020204" pitchFamily="34" charset="-122"/>
                <a:ea typeface="微软雅黑" panose="020B0503020204020204" pitchFamily="34" charset="-122"/>
              </a:rPr>
              <a:t>Roux</a:t>
            </a:r>
            <a:r>
              <a:rPr lang="zh-CN" altLang="en-US" sz="2400" dirty="0">
                <a:solidFill>
                  <a:srgbClr val="1C4372"/>
                </a:solidFill>
                <a:latin typeface="微软雅黑" panose="020B0503020204020204" pitchFamily="34" charset="-122"/>
                <a:ea typeface="微软雅黑" panose="020B0503020204020204" pitchFamily="34" charset="-122"/>
              </a:rPr>
              <a:t>、</a:t>
            </a:r>
            <a:r>
              <a:rPr lang="en-US" altLang="zh-CN" sz="2400" dirty="0">
                <a:solidFill>
                  <a:srgbClr val="1C4372"/>
                </a:solidFill>
                <a:latin typeface="微软雅黑" panose="020B0503020204020204" pitchFamily="34" charset="-122"/>
                <a:ea typeface="微软雅黑" panose="020B0503020204020204" pitchFamily="34" charset="-122"/>
              </a:rPr>
              <a:t>Simoyi</a:t>
            </a:r>
            <a:r>
              <a:rPr lang="zh-CN" altLang="en-US" sz="2400" dirty="0">
                <a:solidFill>
                  <a:srgbClr val="1C4372"/>
                </a:solidFill>
                <a:latin typeface="微软雅黑" panose="020B0503020204020204" pitchFamily="34" charset="-122"/>
                <a:ea typeface="微软雅黑" panose="020B0503020204020204" pitchFamily="34" charset="-122"/>
              </a:rPr>
              <a:t>、</a:t>
            </a:r>
            <a:r>
              <a:rPr lang="en-US" altLang="zh-CN" sz="2400" dirty="0">
                <a:solidFill>
                  <a:srgbClr val="1C4372"/>
                </a:solidFill>
                <a:latin typeface="微软雅黑" panose="020B0503020204020204" pitchFamily="34" charset="-122"/>
                <a:ea typeface="微软雅黑" panose="020B0503020204020204" pitchFamily="34" charset="-122"/>
              </a:rPr>
              <a:t>Wolf</a:t>
            </a:r>
            <a:r>
              <a:rPr lang="zh-CN" altLang="en-US" sz="2400" dirty="0">
                <a:solidFill>
                  <a:srgbClr val="1C4372"/>
                </a:solidFill>
                <a:latin typeface="微软雅黑" panose="020B0503020204020204" pitchFamily="34" charset="-122"/>
                <a:ea typeface="微软雅黑" panose="020B0503020204020204" pitchFamily="34" charset="-122"/>
              </a:rPr>
              <a:t>和</a:t>
            </a:r>
            <a:r>
              <a:rPr lang="en-US" altLang="zh-CN" sz="2400" dirty="0">
                <a:solidFill>
                  <a:srgbClr val="1C4372"/>
                </a:solidFill>
                <a:latin typeface="微软雅黑" panose="020B0503020204020204" pitchFamily="34" charset="-122"/>
                <a:ea typeface="微软雅黑" panose="020B0503020204020204" pitchFamily="34" charset="-122"/>
              </a:rPr>
              <a:t>Swinney</a:t>
            </a:r>
            <a:r>
              <a:rPr lang="zh-CN" altLang="en-US" sz="2400" dirty="0">
                <a:solidFill>
                  <a:srgbClr val="1C4372"/>
                </a:solidFill>
                <a:latin typeface="微软雅黑" panose="020B0503020204020204" pitchFamily="34" charset="-122"/>
                <a:ea typeface="微软雅黑" panose="020B0503020204020204" pitchFamily="34" charset="-122"/>
              </a:rPr>
              <a:t>的工作确定了化学混沌的真实性</a:t>
            </a:r>
            <a:r>
              <a:rPr lang="zh-CN" altLang="en-US" sz="2400" dirty="0">
                <a:solidFill>
                  <a:srgbClr val="1C4372"/>
                </a:solidFill>
                <a:latin typeface="微软雅黑" panose="020B0503020204020204" pitchFamily="34" charset="-122"/>
                <a:ea typeface="微软雅黑" panose="020B0503020204020204" pitchFamily="34" charset="-122"/>
              </a:rPr>
              <a:t>。</a:t>
            </a:r>
            <a:endParaRPr lang="zh-CN" altLang="en-US" sz="2400" dirty="0">
              <a:solidFill>
                <a:srgbClr val="1C4372"/>
              </a:solidFill>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2"/>
          </p:nvPr>
        </p:nvSpPr>
        <p:spPr/>
        <p:txBody>
          <a:bodyPr/>
          <a:lstStyle/>
          <a:p>
            <a:fld id="{2111E15B-4652-4570-B762-7367D91DB9AE}" type="slidenum">
              <a:rPr lang="zh-CN" altLang="en-US" smtClean="0"/>
            </a:fld>
            <a:endParaRPr lang="zh-CN" altLang="en-US"/>
          </a:p>
        </p:txBody>
      </p:sp>
      <p:sp>
        <p:nvSpPr>
          <p:cNvPr id="7" name="文本框 6"/>
          <p:cNvSpPr txBox="1"/>
          <p:nvPr>
            <p:custDataLst>
              <p:tags r:id="rId7"/>
            </p:custDataLst>
          </p:nvPr>
        </p:nvSpPr>
        <p:spPr>
          <a:xfrm>
            <a:off x="245745" y="790575"/>
            <a:ext cx="5722620" cy="337184"/>
          </a:xfrm>
          <a:prstGeom prst="snip1Rect">
            <a:avLst>
              <a:gd name="adj" fmla="val 0"/>
            </a:avLst>
          </a:prstGeom>
          <a:noFill/>
          <a:ln w="28575">
            <a:noFill/>
          </a:ln>
        </p:spPr>
        <p:txBody>
          <a:bodyPr wrap="square" rtlCol="0">
            <a:spAutoFit/>
          </a:bodyPr>
          <a:p>
            <a:r>
              <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rPr>
              <a:t>CHEMICA CHAOS AND ATTRACTOR RESTRUCTION</a:t>
            </a:r>
            <a:endPar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endParaRPr>
          </a:p>
        </p:txBody>
      </p:sp>
      <p:sp>
        <p:nvSpPr>
          <p:cNvPr id="8" name="文本框 7"/>
          <p:cNvSpPr txBox="1"/>
          <p:nvPr/>
        </p:nvSpPr>
        <p:spPr>
          <a:xfrm>
            <a:off x="7226300" y="2091055"/>
            <a:ext cx="4335145" cy="2676525"/>
          </a:xfrm>
          <a:prstGeom prst="rect">
            <a:avLst/>
          </a:prstGeom>
          <a:noFill/>
        </p:spPr>
        <p:txBody>
          <a:bodyPr wrap="square" rtlCol="0">
            <a:spAutoFit/>
          </a:bodyPr>
          <a:p>
            <a:r>
              <a:rPr lang="zh-CN" altLang="en-US" sz="2400" dirty="0">
                <a:solidFill>
                  <a:srgbClr val="1C4372"/>
                </a:solidFill>
                <a:latin typeface="微软雅黑" panose="020B0503020204020204" pitchFamily="34" charset="-122"/>
                <a:ea typeface="微软雅黑" panose="020B0503020204020204" pitchFamily="34" charset="-122"/>
              </a:rPr>
              <a:t>左图给出了测量得到的时间序列，咋一看这时间序列是周期的，但是实际上它不是周期性的，</a:t>
            </a:r>
            <a:r>
              <a:rPr lang="en-US" altLang="zh-CN" sz="2400" dirty="0">
                <a:solidFill>
                  <a:srgbClr val="1C4372"/>
                </a:solidFill>
                <a:latin typeface="微软雅黑" panose="020B0503020204020204" pitchFamily="34" charset="-122"/>
                <a:ea typeface="微软雅黑" panose="020B0503020204020204" pitchFamily="34" charset="-122"/>
              </a:rPr>
              <a:t>Roux</a:t>
            </a:r>
            <a:r>
              <a:rPr lang="zh-CN" altLang="en-US" sz="2400" dirty="0">
                <a:solidFill>
                  <a:srgbClr val="1C4372"/>
                </a:solidFill>
                <a:latin typeface="微软雅黑" panose="020B0503020204020204" pitchFamily="34" charset="-122"/>
                <a:ea typeface="微软雅黑" panose="020B0503020204020204" pitchFamily="34" charset="-122"/>
              </a:rPr>
              <a:t>等称这种非周期性对应着奇怪吸引子上的混沌运动，并且这不是由实验的缺陷造成的随机行为。</a:t>
            </a:r>
            <a:endParaRPr lang="zh-CN" altLang="en-US" sz="2400" dirty="0">
              <a:solidFill>
                <a:srgbClr val="1C4372"/>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2423033" y="5501424"/>
            <a:ext cx="6459474" cy="1170077"/>
            <a:chOff x="2273503" y="4454109"/>
            <a:chExt cx="6459474" cy="1170077"/>
          </a:xfrm>
        </p:grpSpPr>
        <p:grpSp>
          <p:nvGrpSpPr>
            <p:cNvPr id="10" name="组合 34"/>
            <p:cNvGrpSpPr/>
            <p:nvPr/>
          </p:nvGrpSpPr>
          <p:grpSpPr bwMode="auto">
            <a:xfrm>
              <a:off x="2273503" y="4454109"/>
              <a:ext cx="1101633" cy="1104595"/>
              <a:chOff x="0" y="0"/>
              <a:chExt cx="1154113" cy="1155699"/>
            </a:xfrm>
            <a:solidFill>
              <a:schemeClr val="bg1">
                <a:lumMod val="65000"/>
              </a:schemeClr>
            </a:solidFill>
          </p:grpSpPr>
          <p:sp>
            <p:nvSpPr>
              <p:cNvPr id="12" name="Oval 30"/>
              <p:cNvSpPr>
                <a:spLocks noChangeArrowheads="1"/>
              </p:cNvSpPr>
              <p:nvPr/>
            </p:nvSpPr>
            <p:spPr bwMode="auto">
              <a:xfrm>
                <a:off x="0" y="0"/>
                <a:ext cx="1154113" cy="1155699"/>
              </a:xfrm>
              <a:prstGeom prst="ellipse">
                <a:avLst/>
              </a:prstGeom>
              <a:solidFill>
                <a:srgbClr val="1C4372"/>
              </a:solidFill>
              <a:ln w="63500">
                <a:solidFill>
                  <a:schemeClr val="bg1"/>
                </a:solidFill>
                <a:round/>
              </a:ln>
              <a:effectLst>
                <a:outerShdw blurRad="101600" dist="38100" dir="8100000" algn="tr" rotWithShape="0">
                  <a:prstClr val="black">
                    <a:alpha val="40000"/>
                  </a:prstClr>
                </a:outerShdw>
              </a:effectLst>
            </p:spPr>
            <p:txBody>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685">
                  <a:solidFill>
                    <a:schemeClr val="tx1"/>
                  </a:solidFill>
                  <a:latin typeface="微软雅黑" panose="020B0503020204020204" pitchFamily="34" charset="-122"/>
                </a:endParaRPr>
              </a:p>
            </p:txBody>
          </p:sp>
          <p:sp>
            <p:nvSpPr>
              <p:cNvPr id="13" name="Freeform 34"/>
              <p:cNvSpPr>
                <a:spLocks noEditPoints="1"/>
              </p:cNvSpPr>
              <p:nvPr/>
            </p:nvSpPr>
            <p:spPr bwMode="auto">
              <a:xfrm>
                <a:off x="266700" y="128587"/>
                <a:ext cx="638175" cy="868362"/>
              </a:xfrm>
              <a:custGeom>
                <a:avLst/>
                <a:gdLst>
                  <a:gd name="T0" fmla="*/ 128715 w 709"/>
                  <a:gd name="T1" fmla="*/ 322149 h 965"/>
                  <a:gd name="T2" fmla="*/ 196223 w 709"/>
                  <a:gd name="T3" fmla="*/ 480524 h 965"/>
                  <a:gd name="T4" fmla="*/ 251130 w 709"/>
                  <a:gd name="T5" fmla="*/ 607403 h 965"/>
                  <a:gd name="T6" fmla="*/ 374444 w 709"/>
                  <a:gd name="T7" fmla="*/ 611003 h 965"/>
                  <a:gd name="T8" fmla="*/ 401447 w 709"/>
                  <a:gd name="T9" fmla="*/ 560611 h 965"/>
                  <a:gd name="T10" fmla="*/ 469855 w 709"/>
                  <a:gd name="T11" fmla="*/ 432831 h 965"/>
                  <a:gd name="T12" fmla="*/ 319538 w 709"/>
                  <a:gd name="T13" fmla="*/ 132279 h 965"/>
                  <a:gd name="T14" fmla="*/ 264631 w 709"/>
                  <a:gd name="T15" fmla="*/ 650597 h 965"/>
                  <a:gd name="T16" fmla="*/ 201624 w 709"/>
                  <a:gd name="T17" fmla="*/ 578608 h 965"/>
                  <a:gd name="T18" fmla="*/ 135916 w 709"/>
                  <a:gd name="T19" fmla="*/ 455328 h 965"/>
                  <a:gd name="T20" fmla="*/ 319538 w 709"/>
                  <a:gd name="T21" fmla="*/ 91785 h 965"/>
                  <a:gd name="T22" fmla="*/ 503159 w 709"/>
                  <a:gd name="T23" fmla="*/ 455328 h 965"/>
                  <a:gd name="T24" fmla="*/ 436551 w 709"/>
                  <a:gd name="T25" fmla="*/ 578608 h 965"/>
                  <a:gd name="T26" fmla="*/ 374444 w 709"/>
                  <a:gd name="T27" fmla="*/ 650597 h 965"/>
                  <a:gd name="T28" fmla="*/ 228627 w 709"/>
                  <a:gd name="T29" fmla="*/ 778376 h 965"/>
                  <a:gd name="T30" fmla="*/ 383445 w 709"/>
                  <a:gd name="T31" fmla="*/ 807172 h 965"/>
                  <a:gd name="T32" fmla="*/ 383445 w 709"/>
                  <a:gd name="T33" fmla="*/ 748681 h 965"/>
                  <a:gd name="T34" fmla="*/ 246629 w 709"/>
                  <a:gd name="T35" fmla="*/ 796373 h 965"/>
                  <a:gd name="T36" fmla="*/ 395146 w 709"/>
                  <a:gd name="T37" fmla="*/ 796373 h 965"/>
                  <a:gd name="T38" fmla="*/ 413149 w 709"/>
                  <a:gd name="T39" fmla="*/ 778376 h 965"/>
                  <a:gd name="T40" fmla="*/ 228627 w 709"/>
                  <a:gd name="T41" fmla="*/ 685691 h 965"/>
                  <a:gd name="T42" fmla="*/ 413149 w 709"/>
                  <a:gd name="T43" fmla="*/ 778376 h 965"/>
                  <a:gd name="T44" fmla="*/ 411348 w 709"/>
                  <a:gd name="T45" fmla="*/ 362642 h 965"/>
                  <a:gd name="T46" fmla="*/ 349241 w 709"/>
                  <a:gd name="T47" fmla="*/ 424733 h 965"/>
                  <a:gd name="T48" fmla="*/ 288934 w 709"/>
                  <a:gd name="T49" fmla="*/ 424733 h 965"/>
                  <a:gd name="T50" fmla="*/ 226827 w 709"/>
                  <a:gd name="T51" fmla="*/ 362642 h 965"/>
                  <a:gd name="T52" fmla="*/ 226827 w 709"/>
                  <a:gd name="T53" fmla="*/ 302352 h 965"/>
                  <a:gd name="T54" fmla="*/ 288934 w 709"/>
                  <a:gd name="T55" fmla="*/ 239362 h 965"/>
                  <a:gd name="T56" fmla="*/ 349241 w 709"/>
                  <a:gd name="T57" fmla="*/ 239362 h 965"/>
                  <a:gd name="T58" fmla="*/ 411348 w 709"/>
                  <a:gd name="T59" fmla="*/ 302352 h 965"/>
                  <a:gd name="T60" fmla="*/ 612972 w 709"/>
                  <a:gd name="T61" fmla="*/ 293353 h 965"/>
                  <a:gd name="T62" fmla="*/ 580568 w 709"/>
                  <a:gd name="T63" fmla="*/ 322149 h 965"/>
                  <a:gd name="T64" fmla="*/ 612972 w 709"/>
                  <a:gd name="T65" fmla="*/ 341046 h 965"/>
                  <a:gd name="T66" fmla="*/ 612972 w 709"/>
                  <a:gd name="T67" fmla="*/ 293353 h 965"/>
                  <a:gd name="T68" fmla="*/ 542764 w 709"/>
                  <a:gd name="T69" fmla="*/ 127780 h 965"/>
                  <a:gd name="T70" fmla="*/ 509460 w 709"/>
                  <a:gd name="T71" fmla="*/ 94485 h 965"/>
                  <a:gd name="T72" fmla="*/ 518461 w 709"/>
                  <a:gd name="T73" fmla="*/ 152976 h 965"/>
                  <a:gd name="T74" fmla="*/ 342040 w 709"/>
                  <a:gd name="T75" fmla="*/ 61190 h 965"/>
                  <a:gd name="T76" fmla="*/ 318637 w 709"/>
                  <a:gd name="T77" fmla="*/ 0 h 965"/>
                  <a:gd name="T78" fmla="*/ 294335 w 709"/>
                  <a:gd name="T79" fmla="*/ 61190 h 965"/>
                  <a:gd name="T80" fmla="*/ 117014 w 709"/>
                  <a:gd name="T81" fmla="*/ 155675 h 965"/>
                  <a:gd name="T82" fmla="*/ 127815 w 709"/>
                  <a:gd name="T83" fmla="*/ 98084 h 965"/>
                  <a:gd name="T84" fmla="*/ 93611 w 709"/>
                  <a:gd name="T85" fmla="*/ 132279 h 965"/>
                  <a:gd name="T86" fmla="*/ 57607 w 709"/>
                  <a:gd name="T87" fmla="*/ 322149 h 965"/>
                  <a:gd name="T88" fmla="*/ 25203 w 709"/>
                  <a:gd name="T89" fmla="*/ 293353 h 965"/>
                  <a:gd name="T90" fmla="*/ 25203 w 709"/>
                  <a:gd name="T91" fmla="*/ 341046 h 965"/>
                  <a:gd name="T92" fmla="*/ 57607 w 709"/>
                  <a:gd name="T93" fmla="*/ 322149 h 9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09" h="965">
                    <a:moveTo>
                      <a:pt x="355" y="147"/>
                    </a:moveTo>
                    <a:cubicBezTo>
                      <a:pt x="238" y="147"/>
                      <a:pt x="143" y="241"/>
                      <a:pt x="143" y="358"/>
                    </a:cubicBezTo>
                    <a:cubicBezTo>
                      <a:pt x="143" y="414"/>
                      <a:pt x="187" y="481"/>
                      <a:pt x="188" y="481"/>
                    </a:cubicBezTo>
                    <a:cubicBezTo>
                      <a:pt x="197" y="496"/>
                      <a:pt x="210" y="519"/>
                      <a:pt x="218" y="534"/>
                    </a:cubicBezTo>
                    <a:lnTo>
                      <a:pt x="264" y="623"/>
                    </a:lnTo>
                    <a:cubicBezTo>
                      <a:pt x="272" y="639"/>
                      <a:pt x="279" y="662"/>
                      <a:pt x="279" y="675"/>
                    </a:cubicBezTo>
                    <a:cubicBezTo>
                      <a:pt x="279" y="675"/>
                      <a:pt x="284" y="679"/>
                      <a:pt x="294" y="679"/>
                    </a:cubicBezTo>
                    <a:lnTo>
                      <a:pt x="416" y="679"/>
                    </a:lnTo>
                    <a:cubicBezTo>
                      <a:pt x="425" y="679"/>
                      <a:pt x="430" y="675"/>
                      <a:pt x="431" y="674"/>
                    </a:cubicBezTo>
                    <a:cubicBezTo>
                      <a:pt x="430" y="662"/>
                      <a:pt x="437" y="639"/>
                      <a:pt x="446" y="623"/>
                    </a:cubicBezTo>
                    <a:lnTo>
                      <a:pt x="491" y="534"/>
                    </a:lnTo>
                    <a:cubicBezTo>
                      <a:pt x="499" y="519"/>
                      <a:pt x="513" y="495"/>
                      <a:pt x="522" y="481"/>
                    </a:cubicBezTo>
                    <a:cubicBezTo>
                      <a:pt x="537" y="458"/>
                      <a:pt x="566" y="402"/>
                      <a:pt x="566" y="358"/>
                    </a:cubicBezTo>
                    <a:cubicBezTo>
                      <a:pt x="566" y="241"/>
                      <a:pt x="471" y="147"/>
                      <a:pt x="355" y="147"/>
                    </a:cubicBezTo>
                    <a:close/>
                    <a:moveTo>
                      <a:pt x="416" y="723"/>
                    </a:moveTo>
                    <a:lnTo>
                      <a:pt x="294" y="723"/>
                    </a:lnTo>
                    <a:cubicBezTo>
                      <a:pt x="261" y="723"/>
                      <a:pt x="235" y="702"/>
                      <a:pt x="235" y="675"/>
                    </a:cubicBezTo>
                    <a:cubicBezTo>
                      <a:pt x="235" y="671"/>
                      <a:pt x="231" y="656"/>
                      <a:pt x="224" y="643"/>
                    </a:cubicBezTo>
                    <a:lnTo>
                      <a:pt x="179" y="554"/>
                    </a:lnTo>
                    <a:cubicBezTo>
                      <a:pt x="172" y="540"/>
                      <a:pt x="159" y="519"/>
                      <a:pt x="151" y="506"/>
                    </a:cubicBezTo>
                    <a:cubicBezTo>
                      <a:pt x="145" y="498"/>
                      <a:pt x="99" y="425"/>
                      <a:pt x="99" y="358"/>
                    </a:cubicBezTo>
                    <a:cubicBezTo>
                      <a:pt x="99" y="217"/>
                      <a:pt x="214" y="102"/>
                      <a:pt x="355" y="102"/>
                    </a:cubicBezTo>
                    <a:cubicBezTo>
                      <a:pt x="495" y="102"/>
                      <a:pt x="610" y="217"/>
                      <a:pt x="610" y="358"/>
                    </a:cubicBezTo>
                    <a:cubicBezTo>
                      <a:pt x="610" y="425"/>
                      <a:pt x="564" y="498"/>
                      <a:pt x="559" y="506"/>
                    </a:cubicBezTo>
                    <a:cubicBezTo>
                      <a:pt x="550" y="518"/>
                      <a:pt x="537" y="541"/>
                      <a:pt x="530" y="554"/>
                    </a:cubicBezTo>
                    <a:lnTo>
                      <a:pt x="485" y="643"/>
                    </a:lnTo>
                    <a:cubicBezTo>
                      <a:pt x="478" y="656"/>
                      <a:pt x="475" y="671"/>
                      <a:pt x="475" y="675"/>
                    </a:cubicBezTo>
                    <a:cubicBezTo>
                      <a:pt x="475" y="702"/>
                      <a:pt x="449" y="723"/>
                      <a:pt x="416" y="723"/>
                    </a:cubicBezTo>
                    <a:close/>
                    <a:moveTo>
                      <a:pt x="287" y="832"/>
                    </a:moveTo>
                    <a:cubicBezTo>
                      <a:pt x="269" y="832"/>
                      <a:pt x="254" y="846"/>
                      <a:pt x="254" y="865"/>
                    </a:cubicBezTo>
                    <a:cubicBezTo>
                      <a:pt x="254" y="883"/>
                      <a:pt x="269" y="897"/>
                      <a:pt x="287" y="897"/>
                    </a:cubicBezTo>
                    <a:lnTo>
                      <a:pt x="426" y="897"/>
                    </a:lnTo>
                    <a:cubicBezTo>
                      <a:pt x="444" y="897"/>
                      <a:pt x="459" y="883"/>
                      <a:pt x="459" y="865"/>
                    </a:cubicBezTo>
                    <a:cubicBezTo>
                      <a:pt x="459" y="846"/>
                      <a:pt x="444" y="832"/>
                      <a:pt x="426" y="832"/>
                    </a:cubicBezTo>
                    <a:lnTo>
                      <a:pt x="287" y="832"/>
                    </a:lnTo>
                    <a:close/>
                    <a:moveTo>
                      <a:pt x="274" y="885"/>
                    </a:moveTo>
                    <a:cubicBezTo>
                      <a:pt x="276" y="929"/>
                      <a:pt x="312" y="965"/>
                      <a:pt x="356" y="965"/>
                    </a:cubicBezTo>
                    <a:cubicBezTo>
                      <a:pt x="401" y="965"/>
                      <a:pt x="437" y="929"/>
                      <a:pt x="439" y="885"/>
                    </a:cubicBezTo>
                    <a:lnTo>
                      <a:pt x="274" y="885"/>
                    </a:lnTo>
                    <a:close/>
                    <a:moveTo>
                      <a:pt x="459" y="865"/>
                    </a:moveTo>
                    <a:lnTo>
                      <a:pt x="254" y="865"/>
                    </a:lnTo>
                    <a:lnTo>
                      <a:pt x="254" y="762"/>
                    </a:lnTo>
                    <a:lnTo>
                      <a:pt x="459" y="762"/>
                    </a:lnTo>
                    <a:lnTo>
                      <a:pt x="459" y="865"/>
                    </a:lnTo>
                    <a:close/>
                    <a:moveTo>
                      <a:pt x="491" y="369"/>
                    </a:moveTo>
                    <a:cubicBezTo>
                      <a:pt x="491" y="388"/>
                      <a:pt x="476" y="403"/>
                      <a:pt x="457" y="403"/>
                    </a:cubicBezTo>
                    <a:lnTo>
                      <a:pt x="388" y="403"/>
                    </a:lnTo>
                    <a:lnTo>
                      <a:pt x="388" y="472"/>
                    </a:lnTo>
                    <a:cubicBezTo>
                      <a:pt x="388" y="491"/>
                      <a:pt x="373" y="506"/>
                      <a:pt x="355" y="506"/>
                    </a:cubicBezTo>
                    <a:cubicBezTo>
                      <a:pt x="336" y="506"/>
                      <a:pt x="321" y="491"/>
                      <a:pt x="321" y="472"/>
                    </a:cubicBezTo>
                    <a:lnTo>
                      <a:pt x="321" y="403"/>
                    </a:lnTo>
                    <a:lnTo>
                      <a:pt x="252" y="403"/>
                    </a:lnTo>
                    <a:cubicBezTo>
                      <a:pt x="233" y="403"/>
                      <a:pt x="218" y="388"/>
                      <a:pt x="218" y="369"/>
                    </a:cubicBezTo>
                    <a:cubicBezTo>
                      <a:pt x="218" y="351"/>
                      <a:pt x="233" y="336"/>
                      <a:pt x="252" y="336"/>
                    </a:cubicBezTo>
                    <a:lnTo>
                      <a:pt x="321" y="336"/>
                    </a:lnTo>
                    <a:lnTo>
                      <a:pt x="321" y="266"/>
                    </a:lnTo>
                    <a:cubicBezTo>
                      <a:pt x="321" y="248"/>
                      <a:pt x="336" y="233"/>
                      <a:pt x="355" y="233"/>
                    </a:cubicBezTo>
                    <a:cubicBezTo>
                      <a:pt x="373" y="233"/>
                      <a:pt x="388" y="248"/>
                      <a:pt x="388" y="266"/>
                    </a:cubicBezTo>
                    <a:lnTo>
                      <a:pt x="388" y="336"/>
                    </a:lnTo>
                    <a:lnTo>
                      <a:pt x="457" y="336"/>
                    </a:lnTo>
                    <a:cubicBezTo>
                      <a:pt x="476" y="336"/>
                      <a:pt x="491" y="351"/>
                      <a:pt x="491" y="369"/>
                    </a:cubicBezTo>
                    <a:close/>
                    <a:moveTo>
                      <a:pt x="681" y="326"/>
                    </a:moveTo>
                    <a:lnTo>
                      <a:pt x="643" y="326"/>
                    </a:lnTo>
                    <a:cubicBezTo>
                      <a:pt x="644" y="336"/>
                      <a:pt x="645" y="347"/>
                      <a:pt x="645" y="358"/>
                    </a:cubicBezTo>
                    <a:cubicBezTo>
                      <a:pt x="645" y="365"/>
                      <a:pt x="644" y="372"/>
                      <a:pt x="643" y="379"/>
                    </a:cubicBezTo>
                    <a:lnTo>
                      <a:pt x="681" y="379"/>
                    </a:lnTo>
                    <a:cubicBezTo>
                      <a:pt x="696" y="379"/>
                      <a:pt x="709" y="367"/>
                      <a:pt x="709" y="352"/>
                    </a:cubicBezTo>
                    <a:cubicBezTo>
                      <a:pt x="709" y="338"/>
                      <a:pt x="696" y="326"/>
                      <a:pt x="681" y="326"/>
                    </a:cubicBezTo>
                    <a:close/>
                    <a:moveTo>
                      <a:pt x="576" y="170"/>
                    </a:moveTo>
                    <a:lnTo>
                      <a:pt x="603" y="142"/>
                    </a:lnTo>
                    <a:cubicBezTo>
                      <a:pt x="614" y="131"/>
                      <a:pt x="614" y="114"/>
                      <a:pt x="604" y="104"/>
                    </a:cubicBezTo>
                    <a:cubicBezTo>
                      <a:pt x="594" y="94"/>
                      <a:pt x="577" y="94"/>
                      <a:pt x="566" y="105"/>
                    </a:cubicBezTo>
                    <a:lnTo>
                      <a:pt x="538" y="132"/>
                    </a:lnTo>
                    <a:cubicBezTo>
                      <a:pt x="552" y="144"/>
                      <a:pt x="564" y="156"/>
                      <a:pt x="576" y="170"/>
                    </a:cubicBezTo>
                    <a:close/>
                    <a:moveTo>
                      <a:pt x="354" y="67"/>
                    </a:moveTo>
                    <a:cubicBezTo>
                      <a:pt x="363" y="67"/>
                      <a:pt x="372" y="68"/>
                      <a:pt x="380" y="68"/>
                    </a:cubicBezTo>
                    <a:lnTo>
                      <a:pt x="380" y="27"/>
                    </a:lnTo>
                    <a:cubicBezTo>
                      <a:pt x="380" y="12"/>
                      <a:pt x="368" y="0"/>
                      <a:pt x="354" y="0"/>
                    </a:cubicBezTo>
                    <a:cubicBezTo>
                      <a:pt x="339" y="0"/>
                      <a:pt x="327" y="12"/>
                      <a:pt x="327" y="27"/>
                    </a:cubicBezTo>
                    <a:lnTo>
                      <a:pt x="327" y="68"/>
                    </a:lnTo>
                    <a:cubicBezTo>
                      <a:pt x="336" y="68"/>
                      <a:pt x="345" y="67"/>
                      <a:pt x="354" y="67"/>
                    </a:cubicBezTo>
                    <a:close/>
                    <a:moveTo>
                      <a:pt x="130" y="173"/>
                    </a:moveTo>
                    <a:cubicBezTo>
                      <a:pt x="142" y="159"/>
                      <a:pt x="154" y="147"/>
                      <a:pt x="168" y="135"/>
                    </a:cubicBezTo>
                    <a:lnTo>
                      <a:pt x="142" y="109"/>
                    </a:lnTo>
                    <a:cubicBezTo>
                      <a:pt x="131" y="99"/>
                      <a:pt x="114" y="98"/>
                      <a:pt x="104" y="109"/>
                    </a:cubicBezTo>
                    <a:cubicBezTo>
                      <a:pt x="93" y="119"/>
                      <a:pt x="94" y="136"/>
                      <a:pt x="104" y="147"/>
                    </a:cubicBezTo>
                    <a:lnTo>
                      <a:pt x="130" y="173"/>
                    </a:lnTo>
                    <a:close/>
                    <a:moveTo>
                      <a:pt x="64" y="358"/>
                    </a:moveTo>
                    <a:cubicBezTo>
                      <a:pt x="64" y="347"/>
                      <a:pt x="64" y="336"/>
                      <a:pt x="66" y="326"/>
                    </a:cubicBezTo>
                    <a:lnTo>
                      <a:pt x="28" y="326"/>
                    </a:lnTo>
                    <a:cubicBezTo>
                      <a:pt x="13" y="326"/>
                      <a:pt x="0" y="338"/>
                      <a:pt x="0" y="352"/>
                    </a:cubicBezTo>
                    <a:cubicBezTo>
                      <a:pt x="0" y="367"/>
                      <a:pt x="13" y="379"/>
                      <a:pt x="28" y="379"/>
                    </a:cubicBezTo>
                    <a:lnTo>
                      <a:pt x="65" y="379"/>
                    </a:lnTo>
                    <a:cubicBezTo>
                      <a:pt x="64" y="372"/>
                      <a:pt x="64" y="365"/>
                      <a:pt x="64" y="35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530">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3459013" y="4493236"/>
              <a:ext cx="5273964" cy="1130950"/>
              <a:chOff x="3459013" y="4501145"/>
              <a:chExt cx="5273964" cy="1118677"/>
            </a:xfrm>
          </p:grpSpPr>
          <p:sp>
            <p:nvSpPr>
              <p:cNvPr id="15" name="矩形: 圆角 2"/>
              <p:cNvSpPr/>
              <p:nvPr/>
            </p:nvSpPr>
            <p:spPr>
              <a:xfrm>
                <a:off x="3459013" y="4501145"/>
                <a:ext cx="5273964" cy="981694"/>
              </a:xfrm>
              <a:prstGeom prst="roundRect">
                <a:avLst/>
              </a:prstGeom>
              <a:solidFill>
                <a:schemeClr val="bg2"/>
              </a:solidFill>
              <a:ln w="25400">
                <a:solidFill>
                  <a:srgbClr val="1C4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3955553" y="4646881"/>
                <a:ext cx="4280883" cy="972941"/>
              </a:xfrm>
              <a:prstGeom prst="rect">
                <a:avLst/>
              </a:prstGeom>
              <a:noFill/>
            </p:spPr>
            <p:txBody>
              <a:bodyPr wrap="square" rtlCol="0">
                <a:spAutoFit/>
              </a:bodyPr>
              <a:lstStyle/>
              <a:p>
                <a:r>
                  <a:rPr lang="zh-CN" altLang="en-US" sz="2000" dirty="0">
                    <a:solidFill>
                      <a:srgbClr val="1C4372"/>
                    </a:solidFill>
                    <a:latin typeface="微软雅黑" panose="020B0503020204020204" pitchFamily="34" charset="-122"/>
                    <a:ea typeface="微软雅黑" panose="020B0503020204020204" pitchFamily="34" charset="-122"/>
                  </a:rPr>
                  <a:t>只能测量得到一个时间序列</a:t>
                </a:r>
                <a:r>
                  <a:rPr lang="en-US" altLang="zh-CN" sz="2000" dirty="0">
                    <a:solidFill>
                      <a:srgbClr val="1C4372"/>
                    </a:solidFill>
                    <a:latin typeface="微软雅黑" panose="020B0503020204020204" pitchFamily="34" charset="-122"/>
                    <a:ea typeface="微软雅黑" panose="020B0503020204020204" pitchFamily="34" charset="-122"/>
                  </a:rPr>
                  <a:t>B(t)</a:t>
                </a:r>
                <a:r>
                  <a:rPr lang="zh-CN" altLang="en-US" sz="2000" dirty="0">
                    <a:solidFill>
                      <a:srgbClr val="1C4372"/>
                    </a:solidFill>
                    <a:latin typeface="微软雅黑" panose="020B0503020204020204" pitchFamily="34" charset="-122"/>
                    <a:ea typeface="微软雅黑" panose="020B0503020204020204" pitchFamily="34" charset="-122"/>
                  </a:rPr>
                  <a:t>，怎么能证明一个潜在奇怪吸引子的存在</a:t>
                </a:r>
                <a:r>
                  <a:rPr lang="en-US" altLang="zh-CN" sz="2000" dirty="0">
                    <a:solidFill>
                      <a:srgbClr val="1C4372"/>
                    </a:solidFill>
                    <a:latin typeface="微软雅黑" panose="020B0503020204020204" pitchFamily="34" charset="-122"/>
                    <a:ea typeface="微软雅黑" panose="020B0503020204020204" pitchFamily="34" charset="-122"/>
                  </a:rPr>
                  <a:t>?</a:t>
                </a:r>
                <a:endParaRPr lang="zh-CN" altLang="en-US" sz="2000" dirty="0">
                  <a:solidFill>
                    <a:srgbClr val="1C4372"/>
                  </a:solidFill>
                  <a:latin typeface="微软雅黑" panose="020B0503020204020204" pitchFamily="34" charset="-122"/>
                  <a:ea typeface="微软雅黑" panose="020B0503020204020204" pitchFamily="34" charset="-122"/>
                </a:endParaRPr>
              </a:p>
              <a:p>
                <a:endParaRPr lang="zh-CN" altLang="en-US" dirty="0"/>
              </a:p>
            </p:txBody>
          </p:sp>
        </p:grpSp>
      </p:gr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50" fill="hold"/>
                                        <p:tgtEl>
                                          <p:spTgt spid="19"/>
                                        </p:tgtEl>
                                        <p:attrNameLst>
                                          <p:attrName>ppt_x</p:attrName>
                                        </p:attrNameLst>
                                      </p:cBhvr>
                                      <p:tavLst>
                                        <p:tav tm="0">
                                          <p:val>
                                            <p:strVal val="0-#ppt_w/2"/>
                                          </p:val>
                                        </p:tav>
                                        <p:tav tm="100000">
                                          <p:val>
                                            <p:strVal val="#ppt_x"/>
                                          </p:val>
                                        </p:tav>
                                      </p:tavLst>
                                    </p:anim>
                                    <p:anim calcmode="lin" valueType="num">
                                      <p:cBhvr additive="base">
                                        <p:cTn id="8" dur="25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250" fill="hold"/>
                                        <p:tgtEl>
                                          <p:spTgt spid="20"/>
                                        </p:tgtEl>
                                        <p:attrNameLst>
                                          <p:attrName>ppt_x</p:attrName>
                                        </p:attrNameLst>
                                      </p:cBhvr>
                                      <p:tavLst>
                                        <p:tav tm="0">
                                          <p:val>
                                            <p:strVal val="0-#ppt_w/2"/>
                                          </p:val>
                                        </p:tav>
                                        <p:tav tm="100000">
                                          <p:val>
                                            <p:strVal val="#ppt_x"/>
                                          </p:val>
                                        </p:tav>
                                      </p:tavLst>
                                    </p:anim>
                                    <p:anim calcmode="lin" valueType="num">
                                      <p:cBhvr additive="base">
                                        <p:cTn id="12" dur="25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250" fill="hold"/>
                                        <p:tgtEl>
                                          <p:spTgt spid="18"/>
                                        </p:tgtEl>
                                        <p:attrNameLst>
                                          <p:attrName>ppt_x</p:attrName>
                                        </p:attrNameLst>
                                      </p:cBhvr>
                                      <p:tavLst>
                                        <p:tav tm="0">
                                          <p:val>
                                            <p:strVal val="1+#ppt_w/2"/>
                                          </p:val>
                                        </p:tav>
                                        <p:tav tm="100000">
                                          <p:val>
                                            <p:strVal val="#ppt_x"/>
                                          </p:val>
                                        </p:tav>
                                      </p:tavLst>
                                    </p:anim>
                                    <p:anim calcmode="lin" valueType="num">
                                      <p:cBhvr additive="base">
                                        <p:cTn id="16" dur="25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250" fill="hold"/>
                                        <p:tgtEl>
                                          <p:spTgt spid="45"/>
                                        </p:tgtEl>
                                        <p:attrNameLst>
                                          <p:attrName>ppt_x</p:attrName>
                                        </p:attrNameLst>
                                      </p:cBhvr>
                                      <p:tavLst>
                                        <p:tav tm="0">
                                          <p:val>
                                            <p:strVal val="1+#ppt_w/2"/>
                                          </p:val>
                                        </p:tav>
                                        <p:tav tm="100000">
                                          <p:val>
                                            <p:strVal val="#ppt_x"/>
                                          </p:val>
                                        </p:tav>
                                      </p:tavLst>
                                    </p:anim>
                                    <p:anim calcmode="lin" valueType="num">
                                      <p:cBhvr additive="base">
                                        <p:cTn id="20" dur="2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0-#ppt_w/2"/>
                                          </p:val>
                                        </p:tav>
                                        <p:tav tm="100000">
                                          <p:val>
                                            <p:strVal val="#ppt_x"/>
                                          </p:val>
                                        </p:tav>
                                      </p:tavLst>
                                    </p:anim>
                                    <p:anim calcmode="lin" valueType="num">
                                      <p:cBhvr additive="base">
                                        <p:cTn id="26" dur="500" fill="hold"/>
                                        <p:tgtEl>
                                          <p:spTgt spid="2"/>
                                        </p:tgtEl>
                                        <p:attrNameLst>
                                          <p:attrName>ppt_y</p:attrName>
                                        </p:attrNameLst>
                                      </p:cBhvr>
                                      <p:tavLst>
                                        <p:tav tm="0">
                                          <p:val>
                                            <p:strVal val="#ppt_y"/>
                                          </p:val>
                                        </p:tav>
                                        <p:tav tm="100000">
                                          <p:val>
                                            <p:strVal val="#ppt_y"/>
                                          </p:val>
                                        </p:tav>
                                      </p:tavLst>
                                    </p:anim>
                                  </p:childTnLst>
                                </p:cTn>
                              </p:par>
                              <p:par>
                                <p:cTn id="27" presetID="1" presetClass="entr" presetSubtype="0" fill="hold" grpId="1"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2" presetClass="entr" presetSubtype="8"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250" fill="hold"/>
                                        <p:tgtEl>
                                          <p:spTgt spid="7"/>
                                        </p:tgtEl>
                                        <p:attrNameLst>
                                          <p:attrName>ppt_x</p:attrName>
                                        </p:attrNameLst>
                                      </p:cBhvr>
                                      <p:tavLst>
                                        <p:tav tm="0">
                                          <p:val>
                                            <p:strVal val="0-#ppt_w/2"/>
                                          </p:val>
                                        </p:tav>
                                        <p:tav tm="100000">
                                          <p:val>
                                            <p:strVal val="#ppt_x"/>
                                          </p:val>
                                        </p:tav>
                                      </p:tavLst>
                                    </p:anim>
                                    <p:anim calcmode="lin" valueType="num">
                                      <p:cBhvr additive="base">
                                        <p:cTn id="32" dur="250" fill="hold"/>
                                        <p:tgtEl>
                                          <p:spTgt spid="7"/>
                                        </p:tgtEl>
                                        <p:attrNameLst>
                                          <p:attrName>ppt_y</p:attrName>
                                        </p:attrNameLst>
                                      </p:cBhvr>
                                      <p:tavLst>
                                        <p:tav tm="0">
                                          <p:val>
                                            <p:strVal val="#ppt_y"/>
                                          </p:val>
                                        </p:tav>
                                        <p:tav tm="100000">
                                          <p:val>
                                            <p:strVal val="#ppt_y"/>
                                          </p:val>
                                        </p:tav>
                                      </p:tavLst>
                                    </p:anim>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0-#ppt_w/2"/>
                                          </p:val>
                                        </p:tav>
                                        <p:tav tm="100000">
                                          <p:val>
                                            <p:strVal val="#ppt_x"/>
                                          </p:val>
                                        </p:tav>
                                      </p:tavLst>
                                    </p:anim>
                                    <p:anim calcmode="lin" valueType="num">
                                      <p:cBhvr additive="base">
                                        <p:cTn id="40" dur="500" fill="hold"/>
                                        <p:tgtEl>
                                          <p:spTgt spid="8"/>
                                        </p:tgtEl>
                                        <p:attrNameLst>
                                          <p:attrName>ppt_y</p:attrName>
                                        </p:attrNameLst>
                                      </p:cBhvr>
                                      <p:tavLst>
                                        <p:tav tm="0">
                                          <p:val>
                                            <p:strVal val="#ppt_y"/>
                                          </p:val>
                                        </p:tav>
                                        <p:tav tm="100000">
                                          <p:val>
                                            <p:strVal val="#ppt_y"/>
                                          </p:val>
                                        </p:tav>
                                      </p:tavLst>
                                    </p:anim>
                                  </p:childTnLst>
                                </p:cTn>
                              </p:par>
                              <p:par>
                                <p:cTn id="41" presetID="1" presetClass="entr" presetSubtype="0" fill="hold" grpId="1"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anim calcmode="lin" valueType="num">
                                      <p:cBhvr>
                                        <p:cTn id="48" dur="500" fill="hold"/>
                                        <p:tgtEl>
                                          <p:spTgt spid="9"/>
                                        </p:tgtEl>
                                        <p:attrNameLst>
                                          <p:attrName>ppt_x</p:attrName>
                                        </p:attrNameLst>
                                      </p:cBhvr>
                                      <p:tavLst>
                                        <p:tav tm="0">
                                          <p:val>
                                            <p:strVal val="#ppt_x"/>
                                          </p:val>
                                        </p:tav>
                                        <p:tav tm="100000">
                                          <p:val>
                                            <p:strVal val="#ppt_x"/>
                                          </p:val>
                                        </p:tav>
                                      </p:tavLst>
                                    </p:anim>
                                    <p:anim calcmode="lin" valueType="num">
                                      <p:cBhvr>
                                        <p:cTn id="49"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 grpId="0"/>
      <p:bldP spid="2" grpId="1"/>
      <p:bldP spid="7" grpId="0"/>
      <p:bldP spid="8" grpId="0"/>
      <p:bldP spid="8"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nvCxnSpPr>
        <p:spPr>
          <a:xfrm>
            <a:off x="342900" y="816622"/>
            <a:ext cx="11506200" cy="0"/>
          </a:xfrm>
          <a:prstGeom prst="line">
            <a:avLst/>
          </a:prstGeom>
          <a:ln w="28575">
            <a:solidFill>
              <a:srgbClr val="1C4372"/>
            </a:solidFill>
          </a:ln>
        </p:spPr>
        <p:style>
          <a:lnRef idx="1">
            <a:schemeClr val="accent1"/>
          </a:lnRef>
          <a:fillRef idx="0">
            <a:schemeClr val="accent1"/>
          </a:fillRef>
          <a:effectRef idx="0">
            <a:schemeClr val="accent1"/>
          </a:effectRef>
          <a:fontRef idx="minor">
            <a:schemeClr val="tx1"/>
          </a:fontRef>
        </p:style>
      </p:cxnSp>
      <p:sp>
        <p:nvSpPr>
          <p:cNvPr id="19" name="矩形 18"/>
          <p:cNvSpPr/>
          <p:nvPr>
            <p:custDataLst>
              <p:tags r:id="rId1"/>
            </p:custDataLst>
          </p:nvPr>
        </p:nvSpPr>
        <p:spPr>
          <a:xfrm>
            <a:off x="245745" y="0"/>
            <a:ext cx="6980555" cy="845185"/>
          </a:xfrm>
          <a:prstGeom prst="rect">
            <a:avLst/>
          </a:prstGeom>
        </p:spPr>
        <p:txBody>
          <a:bodyPr wrap="square">
            <a:spAutoFit/>
          </a:bodyPr>
          <a:lstStyle/>
          <a:p>
            <a:pPr>
              <a:lnSpc>
                <a:spcPct val="175000"/>
              </a:lnSpc>
            </a:pPr>
            <a:r>
              <a:rPr lang="en-US" altLang="zh-CN" sz="2800" dirty="0">
                <a:solidFill>
                  <a:srgbClr val="1C4372"/>
                </a:solidFill>
                <a:latin typeface="微软雅黑" panose="020B0503020204020204" pitchFamily="34" charset="-122"/>
                <a:ea typeface="微软雅黑" panose="020B0503020204020204" pitchFamily="34" charset="-122"/>
              </a:rPr>
              <a:t>04.</a:t>
            </a:r>
            <a:r>
              <a:rPr lang="zh-CN" sz="2800" dirty="0">
                <a:solidFill>
                  <a:srgbClr val="1C4372"/>
                </a:solidFill>
                <a:latin typeface="微软雅黑" panose="020B0503020204020204" pitchFamily="34" charset="-122"/>
                <a:ea typeface="微软雅黑" panose="020B0503020204020204" pitchFamily="34" charset="-122"/>
              </a:rPr>
              <a:t>化学混沌与吸引子重构</a:t>
            </a:r>
            <a:r>
              <a:rPr lang="en-US" altLang="zh-CN" sz="2800" dirty="0">
                <a:solidFill>
                  <a:srgbClr val="1C4372"/>
                </a:solidFill>
                <a:latin typeface="微软雅黑" panose="020B0503020204020204" pitchFamily="34" charset="-122"/>
                <a:ea typeface="微软雅黑" panose="020B0503020204020204" pitchFamily="34" charset="-122"/>
              </a:rPr>
              <a:t>-</a:t>
            </a:r>
            <a:r>
              <a:rPr lang="zh-CN" altLang="en-US" sz="2800" dirty="0">
                <a:solidFill>
                  <a:srgbClr val="1C4372"/>
                </a:solidFill>
                <a:latin typeface="微软雅黑" panose="020B0503020204020204" pitchFamily="34" charset="-122"/>
                <a:ea typeface="微软雅黑" panose="020B0503020204020204" pitchFamily="34" charset="-122"/>
              </a:rPr>
              <a:t>吸引子重构</a:t>
            </a:r>
            <a:endParaRPr lang="zh-CN" altLang="en-US" sz="2800" dirty="0">
              <a:solidFill>
                <a:srgbClr val="1C4372"/>
              </a:solidFill>
              <a:latin typeface="微软雅黑" panose="020B0503020204020204" pitchFamily="34" charset="-122"/>
              <a:ea typeface="微软雅黑" panose="020B0503020204020204" pitchFamily="34" charset="-122"/>
            </a:endParaRPr>
          </a:p>
        </p:txBody>
      </p:sp>
      <p:sp>
        <p:nvSpPr>
          <p:cNvPr id="20" name="文本框 19"/>
          <p:cNvSpPr txBox="1"/>
          <p:nvPr>
            <p:custDataLst>
              <p:tags r:id="rId2"/>
            </p:custDataLst>
          </p:nvPr>
        </p:nvSpPr>
        <p:spPr>
          <a:xfrm>
            <a:off x="245948" y="790581"/>
            <a:ext cx="5022106" cy="337184"/>
          </a:xfrm>
          <a:prstGeom prst="snip1Rect">
            <a:avLst>
              <a:gd name="adj" fmla="val 0"/>
            </a:avLst>
          </a:prstGeom>
          <a:noFill/>
          <a:ln w="28575">
            <a:noFill/>
          </a:ln>
        </p:spPr>
        <p:txBody>
          <a:bodyPr wrap="square" rtlCol="0">
            <a:spAutoFit/>
          </a:bodyPr>
          <a:lstStyle/>
          <a:p>
            <a:endPar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endParaRPr>
          </a:p>
        </p:txBody>
      </p:sp>
      <p:pic>
        <p:nvPicPr>
          <p:cNvPr id="45" name="图片 44"/>
          <p:cNvPicPr>
            <a:picLocks noChangeAspect="1"/>
          </p:cNvPicPr>
          <p:nvPr>
            <p:custDataLst>
              <p:tags r:id="rId3"/>
            </p:custDataLst>
          </p:nvPr>
        </p:nvPicPr>
        <p:blipFill>
          <a:blip r:embed="rId4" cstate="hqprint">
            <a:clrChange>
              <a:clrFrom>
                <a:srgbClr val="FFFFFF"/>
              </a:clrFrom>
              <a:clrTo>
                <a:srgbClr val="FFFFFF">
                  <a:alpha val="0"/>
                </a:srgbClr>
              </a:clrTo>
            </a:clrChange>
            <a:duotone>
              <a:prstClr val="black"/>
              <a:srgbClr val="1C4372">
                <a:tint val="45000"/>
                <a:satMod val="400000"/>
              </a:srgbClr>
            </a:duotone>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tretch>
            <a:fillRect/>
          </a:stretch>
        </p:blipFill>
        <p:spPr>
          <a:xfrm>
            <a:off x="8349319" y="73944"/>
            <a:ext cx="3842681" cy="872054"/>
          </a:xfrm>
          <a:prstGeom prst="rect">
            <a:avLst/>
          </a:prstGeom>
        </p:spPr>
      </p:pic>
      <p:sp>
        <p:nvSpPr>
          <p:cNvPr id="2" name="文本框 1"/>
          <p:cNvSpPr txBox="1"/>
          <p:nvPr/>
        </p:nvSpPr>
        <p:spPr>
          <a:xfrm>
            <a:off x="342900" y="1233805"/>
            <a:ext cx="9973945" cy="829945"/>
          </a:xfrm>
          <a:prstGeom prst="rect">
            <a:avLst/>
          </a:prstGeom>
          <a:noFill/>
        </p:spPr>
        <p:txBody>
          <a:bodyPr wrap="square" rtlCol="0">
            <a:spAutoFit/>
          </a:bodyPr>
          <a:lstStyle/>
          <a:p>
            <a:r>
              <a:rPr lang="zh-CN" altLang="en-US" sz="2400" dirty="0">
                <a:solidFill>
                  <a:srgbClr val="1C4372"/>
                </a:solidFill>
                <a:latin typeface="微软雅黑" panose="020B0503020204020204" pitchFamily="34" charset="-122"/>
                <a:ea typeface="微软雅黑" panose="020B0503020204020204" pitchFamily="34" charset="-122"/>
              </a:rPr>
              <a:t>为回答上述问题，</a:t>
            </a:r>
            <a:r>
              <a:rPr lang="en-US" sz="2400" dirty="0">
                <a:solidFill>
                  <a:srgbClr val="1C4372"/>
                </a:solidFill>
                <a:latin typeface="微软雅黑" panose="020B0503020204020204" pitchFamily="34" charset="-122"/>
                <a:ea typeface="微软雅黑" panose="020B0503020204020204" pitchFamily="34" charset="-122"/>
              </a:rPr>
              <a:t>Roux</a:t>
            </a:r>
            <a:r>
              <a:rPr lang="zh-CN" sz="2400" dirty="0">
                <a:solidFill>
                  <a:srgbClr val="1C4372"/>
                </a:solidFill>
                <a:latin typeface="微软雅黑" panose="020B0503020204020204" pitchFamily="34" charset="-122"/>
                <a:ea typeface="微软雅黑" panose="020B0503020204020204" pitchFamily="34" charset="-122"/>
              </a:rPr>
              <a:t>等开发了一个令人惊奇的数据分析技术，现在称为</a:t>
            </a:r>
            <a:r>
              <a:rPr lang="zh-CN" sz="2400" b="1" dirty="0">
                <a:solidFill>
                  <a:srgbClr val="1C4372"/>
                </a:solidFill>
                <a:latin typeface="微软雅黑" panose="020B0503020204020204" pitchFamily="34" charset="-122"/>
                <a:ea typeface="微软雅黑" panose="020B0503020204020204" pitchFamily="34" charset="-122"/>
              </a:rPr>
              <a:t>吸引子重构</a:t>
            </a:r>
            <a:r>
              <a:rPr lang="zh-CN" altLang="en-US" sz="2400" dirty="0">
                <a:solidFill>
                  <a:srgbClr val="1C4372"/>
                </a:solidFill>
                <a:latin typeface="微软雅黑" panose="020B0503020204020204" pitchFamily="34" charset="-122"/>
                <a:ea typeface="微软雅黑" panose="020B0503020204020204" pitchFamily="34" charset="-122"/>
              </a:rPr>
              <a:t>。</a:t>
            </a:r>
            <a:endParaRPr lang="zh-CN" altLang="en-US" sz="2400" dirty="0">
              <a:solidFill>
                <a:srgbClr val="1C4372"/>
              </a:solidFill>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2"/>
          </p:nvPr>
        </p:nvSpPr>
        <p:spPr/>
        <p:txBody>
          <a:bodyPr/>
          <a:lstStyle/>
          <a:p>
            <a:fld id="{2111E15B-4652-4570-B762-7367D91DB9AE}" type="slidenum">
              <a:rPr lang="zh-CN" altLang="en-US" smtClean="0"/>
            </a:fld>
            <a:endParaRPr lang="zh-CN" altLang="en-US"/>
          </a:p>
        </p:txBody>
      </p:sp>
      <p:sp>
        <p:nvSpPr>
          <p:cNvPr id="7" name="文本框 6"/>
          <p:cNvSpPr txBox="1"/>
          <p:nvPr>
            <p:custDataLst>
              <p:tags r:id="rId6"/>
            </p:custDataLst>
          </p:nvPr>
        </p:nvSpPr>
        <p:spPr>
          <a:xfrm>
            <a:off x="245745" y="790575"/>
            <a:ext cx="5722620" cy="337184"/>
          </a:xfrm>
          <a:prstGeom prst="snip1Rect">
            <a:avLst>
              <a:gd name="adj" fmla="val 0"/>
            </a:avLst>
          </a:prstGeom>
          <a:noFill/>
          <a:ln w="28575">
            <a:noFill/>
          </a:ln>
        </p:spPr>
        <p:txBody>
          <a:bodyPr wrap="square" rtlCol="0">
            <a:spAutoFit/>
          </a:bodyPr>
          <a:p>
            <a:r>
              <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rPr>
              <a:t>CHEMICA CHAOS AND ATTRACTOR RESTRUCTION</a:t>
            </a:r>
            <a:endPar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endParaRPr>
          </a:p>
        </p:txBody>
      </p:sp>
      <p:sp>
        <p:nvSpPr>
          <p:cNvPr id="8" name="文本框 7"/>
          <p:cNvSpPr txBox="1"/>
          <p:nvPr/>
        </p:nvSpPr>
        <p:spPr>
          <a:xfrm>
            <a:off x="342900" y="2243455"/>
            <a:ext cx="10084435" cy="829945"/>
          </a:xfrm>
          <a:prstGeom prst="rect">
            <a:avLst/>
          </a:prstGeom>
          <a:noFill/>
        </p:spPr>
        <p:txBody>
          <a:bodyPr wrap="square" rtlCol="0">
            <a:spAutoFit/>
          </a:bodyPr>
          <a:p>
            <a:r>
              <a:rPr lang="zh-CN" sz="2400" dirty="0">
                <a:solidFill>
                  <a:srgbClr val="1C4372"/>
                </a:solidFill>
                <a:latin typeface="微软雅黑" panose="020B0503020204020204" pitchFamily="34" charset="-122"/>
                <a:ea typeface="微软雅黑" panose="020B0503020204020204" pitchFamily="34" charset="-122"/>
              </a:rPr>
              <a:t>对于由吸引子确定的系统，整个空间中的动力学可以通过测量一个时间进行重构</a:t>
            </a:r>
            <a:r>
              <a:rPr lang="zh-CN" altLang="en-US" sz="2400" dirty="0">
                <a:solidFill>
                  <a:srgbClr val="1C4372"/>
                </a:solidFill>
                <a:latin typeface="微软雅黑" panose="020B0503020204020204" pitchFamily="34" charset="-122"/>
                <a:ea typeface="微软雅黑" panose="020B0503020204020204" pitchFamily="34" charset="-122"/>
              </a:rPr>
              <a:t>。因为这个单一变量提供了包含其他变量的充分多的信息。</a:t>
            </a:r>
            <a:endParaRPr lang="zh-CN" altLang="en-US" sz="2400" dirty="0">
              <a:solidFill>
                <a:srgbClr val="1C4372"/>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7"/>
          <a:stretch>
            <a:fillRect/>
          </a:stretch>
        </p:blipFill>
        <p:spPr>
          <a:xfrm>
            <a:off x="7644765" y="3073400"/>
            <a:ext cx="3709035" cy="3495675"/>
          </a:xfrm>
          <a:prstGeom prst="rect">
            <a:avLst/>
          </a:prstGeom>
        </p:spPr>
      </p:pic>
      <p:sp>
        <p:nvSpPr>
          <p:cNvPr id="4" name="文本框 3"/>
          <p:cNvSpPr txBox="1"/>
          <p:nvPr/>
        </p:nvSpPr>
        <p:spPr>
          <a:xfrm>
            <a:off x="342900" y="3579495"/>
            <a:ext cx="7158355" cy="1938020"/>
          </a:xfrm>
          <a:prstGeom prst="rect">
            <a:avLst/>
          </a:prstGeom>
          <a:noFill/>
        </p:spPr>
        <p:txBody>
          <a:bodyPr wrap="square" rtlCol="0">
            <a:spAutoFit/>
          </a:bodyPr>
          <a:p>
            <a:r>
              <a:rPr lang="zh-CN" sz="2400" dirty="0">
                <a:solidFill>
                  <a:srgbClr val="1C4372"/>
                </a:solidFill>
                <a:latin typeface="微软雅黑" panose="020B0503020204020204" pitchFamily="34" charset="-122"/>
                <a:ea typeface="微软雅黑" panose="020B0503020204020204" pitchFamily="34" charset="-122"/>
              </a:rPr>
              <a:t>定义一个时间延迟为   的二维向量</a:t>
            </a:r>
            <a:r>
              <a:rPr lang="en-US" altLang="zh-CN" sz="2400" dirty="0">
                <a:solidFill>
                  <a:srgbClr val="1C4372"/>
                </a:solidFill>
                <a:latin typeface="微软雅黑" panose="020B0503020204020204" pitchFamily="34" charset="-122"/>
                <a:ea typeface="微软雅黑" panose="020B0503020204020204" pitchFamily="34" charset="-122"/>
              </a:rPr>
              <a:t>x(t)=(B(t)</a:t>
            </a:r>
            <a:r>
              <a:rPr lang="zh-CN" altLang="en-US" sz="2400" dirty="0">
                <a:solidFill>
                  <a:srgbClr val="1C4372"/>
                </a:solidFill>
                <a:latin typeface="微软雅黑" panose="020B0503020204020204" pitchFamily="34" charset="-122"/>
                <a:ea typeface="微软雅黑" panose="020B0503020204020204" pitchFamily="34" charset="-122"/>
              </a:rPr>
              <a:t>，</a:t>
            </a:r>
            <a:r>
              <a:rPr lang="en-US" altLang="zh-CN" sz="2400" dirty="0">
                <a:solidFill>
                  <a:srgbClr val="1C4372"/>
                </a:solidFill>
                <a:latin typeface="微软雅黑" panose="020B0503020204020204" pitchFamily="34" charset="-122"/>
                <a:ea typeface="微软雅黑" panose="020B0503020204020204" pitchFamily="34" charset="-122"/>
              </a:rPr>
              <a:t>B(t+ ))</a:t>
            </a:r>
            <a:r>
              <a:rPr lang="zh-CN" altLang="en-US" sz="2400" dirty="0">
                <a:solidFill>
                  <a:srgbClr val="1C4372"/>
                </a:solidFill>
                <a:latin typeface="微软雅黑" panose="020B0503020204020204" pitchFamily="34" charset="-122"/>
                <a:ea typeface="微软雅黑" panose="020B0503020204020204" pitchFamily="34" charset="-122"/>
              </a:rPr>
              <a:t>。那么时间序列</a:t>
            </a:r>
            <a:r>
              <a:rPr lang="en-US" altLang="zh-CN" sz="2400" dirty="0">
                <a:solidFill>
                  <a:srgbClr val="1C4372"/>
                </a:solidFill>
                <a:latin typeface="微软雅黑" panose="020B0503020204020204" pitchFamily="34" charset="-122"/>
                <a:ea typeface="微软雅黑" panose="020B0503020204020204" pitchFamily="34" charset="-122"/>
              </a:rPr>
              <a:t>B(t)</a:t>
            </a:r>
            <a:r>
              <a:rPr lang="zh-CN" altLang="en-US" sz="2400" dirty="0">
                <a:solidFill>
                  <a:srgbClr val="1C4372"/>
                </a:solidFill>
                <a:latin typeface="微软雅黑" panose="020B0503020204020204" pitchFamily="34" charset="-122"/>
                <a:ea typeface="微软雅黑" panose="020B0503020204020204" pitchFamily="34" charset="-122"/>
              </a:rPr>
              <a:t>在二维相空间中产生一个轨迹</a:t>
            </a:r>
            <a:r>
              <a:rPr lang="en-US" altLang="zh-CN" sz="2400" dirty="0">
                <a:solidFill>
                  <a:srgbClr val="1C4372"/>
                </a:solidFill>
                <a:latin typeface="微软雅黑" panose="020B0503020204020204" pitchFamily="34" charset="-122"/>
                <a:ea typeface="微软雅黑" panose="020B0503020204020204" pitchFamily="34" charset="-122"/>
              </a:rPr>
              <a:t>x(t)</a:t>
            </a:r>
            <a:r>
              <a:rPr lang="zh-CN" altLang="en-US" sz="2400" dirty="0">
                <a:solidFill>
                  <a:srgbClr val="1C4372"/>
                </a:solidFill>
                <a:latin typeface="微软雅黑" panose="020B0503020204020204" pitchFamily="34" charset="-122"/>
                <a:ea typeface="微软雅黑" panose="020B0503020204020204" pitchFamily="34" charset="-122"/>
              </a:rPr>
              <a:t>，右图给出了  </a:t>
            </a:r>
            <a:r>
              <a:rPr lang="en-US" altLang="zh-CN" sz="2400" dirty="0">
                <a:solidFill>
                  <a:srgbClr val="1C4372"/>
                </a:solidFill>
                <a:latin typeface="微软雅黑" panose="020B0503020204020204" pitchFamily="34" charset="-122"/>
                <a:ea typeface="微软雅黑" panose="020B0503020204020204" pitchFamily="34" charset="-122"/>
              </a:rPr>
              <a:t>=8.8s</a:t>
            </a:r>
            <a:r>
              <a:rPr lang="zh-CN" altLang="en-US" sz="2400" dirty="0">
                <a:solidFill>
                  <a:srgbClr val="1C4372"/>
                </a:solidFill>
                <a:latin typeface="微软雅黑" panose="020B0503020204020204" pitchFamily="34" charset="-122"/>
                <a:ea typeface="微软雅黑" panose="020B0503020204020204" pitchFamily="34" charset="-122"/>
              </a:rPr>
              <a:t>是这一过程的结果。</a:t>
            </a:r>
            <a:endParaRPr lang="zh-CN" altLang="en-US" sz="2400" dirty="0">
              <a:solidFill>
                <a:srgbClr val="1C4372"/>
              </a:solidFill>
              <a:latin typeface="微软雅黑" panose="020B0503020204020204" pitchFamily="34" charset="-122"/>
              <a:ea typeface="微软雅黑" panose="020B0503020204020204" pitchFamily="34" charset="-122"/>
            </a:endParaRPr>
          </a:p>
          <a:p>
            <a:r>
              <a:rPr lang="zh-CN" altLang="en-US" sz="2400" dirty="0">
                <a:solidFill>
                  <a:srgbClr val="1C4372"/>
                </a:solidFill>
                <a:latin typeface="微软雅黑" panose="020B0503020204020204" pitchFamily="34" charset="-122"/>
                <a:ea typeface="微软雅黑" panose="020B0503020204020204" pitchFamily="34" charset="-122"/>
              </a:rPr>
              <a:t>实验数据描绘出一个奇怪吸引子，看起来很像若斯勒吸引子。</a:t>
            </a:r>
            <a:endParaRPr lang="zh-CN" altLang="en-US" sz="2400" dirty="0">
              <a:solidFill>
                <a:srgbClr val="1C4372"/>
              </a:solidFill>
              <a:latin typeface="微软雅黑" panose="020B0503020204020204" pitchFamily="34" charset="-122"/>
              <a:ea typeface="微软雅黑" panose="020B0503020204020204" pitchFamily="34" charset="-122"/>
            </a:endParaRPr>
          </a:p>
        </p:txBody>
      </p:sp>
      <p:graphicFrame>
        <p:nvGraphicFramePr>
          <p:cNvPr id="11" name="对象 10">
            <a:hlinkClick r:id="" action="ppaction://ole?verb="/>
          </p:cNvPr>
          <p:cNvGraphicFramePr>
            <a:graphicFrameLocks noChangeAspect="1"/>
          </p:cNvGraphicFramePr>
          <p:nvPr/>
        </p:nvGraphicFramePr>
        <p:xfrm>
          <a:off x="3175635" y="3688080"/>
          <a:ext cx="220345" cy="242570"/>
        </p:xfrm>
        <a:graphic>
          <a:graphicData uri="http://schemas.openxmlformats.org/presentationml/2006/ole">
            <mc:AlternateContent xmlns:mc="http://schemas.openxmlformats.org/markup-compatibility/2006">
              <mc:Choice xmlns:v="urn:schemas-microsoft-com:vml" Requires="v">
                <p:oleObj spid="_x0000_s4097" name="" r:id="rId8" imgW="127000" imgH="139700" progId="Equation.KSEE3">
                  <p:embed/>
                </p:oleObj>
              </mc:Choice>
              <mc:Fallback>
                <p:oleObj name="" r:id="rId8" imgW="127000" imgH="139700" progId="Equation.KSEE3">
                  <p:embed/>
                  <p:pic>
                    <p:nvPicPr>
                      <p:cNvPr id="0" name="图片 4096"/>
                      <p:cNvPicPr/>
                      <p:nvPr/>
                    </p:nvPicPr>
                    <p:blipFill>
                      <a:blip r:embed="rId9"/>
                      <a:stretch>
                        <a:fillRect/>
                      </a:stretch>
                    </p:blipFill>
                    <p:spPr>
                      <a:xfrm>
                        <a:off x="3175635" y="3688080"/>
                        <a:ext cx="220345" cy="242570"/>
                      </a:xfrm>
                      <a:prstGeom prst="rect">
                        <a:avLst/>
                      </a:prstGeom>
                    </p:spPr>
                  </p:pic>
                </p:oleObj>
              </mc:Fallback>
            </mc:AlternateContent>
          </a:graphicData>
        </a:graphic>
      </p:graphicFrame>
      <p:graphicFrame>
        <p:nvGraphicFramePr>
          <p:cNvPr id="17" name="对象 16">
            <a:hlinkClick r:id="" action="ppaction://ole?verb="/>
          </p:cNvPr>
          <p:cNvGraphicFramePr>
            <a:graphicFrameLocks noChangeAspect="1"/>
          </p:cNvGraphicFramePr>
          <p:nvPr/>
        </p:nvGraphicFramePr>
        <p:xfrm>
          <a:off x="1016635" y="4079240"/>
          <a:ext cx="220345" cy="242570"/>
        </p:xfrm>
        <a:graphic>
          <a:graphicData uri="http://schemas.openxmlformats.org/presentationml/2006/ole">
            <mc:AlternateContent xmlns:mc="http://schemas.openxmlformats.org/markup-compatibility/2006">
              <mc:Choice xmlns:v="urn:schemas-microsoft-com:vml" Requires="v">
                <p:oleObj spid="_x0000_s6" name="" r:id="rId10" imgW="127000" imgH="139700" progId="Equation.KSEE3">
                  <p:embed/>
                </p:oleObj>
              </mc:Choice>
              <mc:Fallback>
                <p:oleObj name="" r:id="rId10" imgW="127000" imgH="139700" progId="Equation.KSEE3">
                  <p:embed/>
                  <p:pic>
                    <p:nvPicPr>
                      <p:cNvPr id="0" name="图片 4096"/>
                      <p:cNvPicPr/>
                      <p:nvPr/>
                    </p:nvPicPr>
                    <p:blipFill>
                      <a:blip r:embed="rId9"/>
                      <a:stretch>
                        <a:fillRect/>
                      </a:stretch>
                    </p:blipFill>
                    <p:spPr>
                      <a:xfrm>
                        <a:off x="1016635" y="4079240"/>
                        <a:ext cx="220345" cy="242570"/>
                      </a:xfrm>
                      <a:prstGeom prst="rect">
                        <a:avLst/>
                      </a:prstGeom>
                    </p:spPr>
                  </p:pic>
                </p:oleObj>
              </mc:Fallback>
            </mc:AlternateContent>
          </a:graphicData>
        </a:graphic>
      </p:graphicFrame>
      <p:graphicFrame>
        <p:nvGraphicFramePr>
          <p:cNvPr id="21" name="对象 20">
            <a:hlinkClick r:id="" action="ppaction://ole?verb="/>
          </p:cNvPr>
          <p:cNvGraphicFramePr>
            <a:graphicFrameLocks noChangeAspect="1"/>
          </p:cNvGraphicFramePr>
          <p:nvPr/>
        </p:nvGraphicFramePr>
        <p:xfrm>
          <a:off x="3333115" y="4424680"/>
          <a:ext cx="220345" cy="242570"/>
        </p:xfrm>
        <a:graphic>
          <a:graphicData uri="http://schemas.openxmlformats.org/presentationml/2006/ole">
            <mc:AlternateContent xmlns:mc="http://schemas.openxmlformats.org/markup-compatibility/2006">
              <mc:Choice xmlns:v="urn:schemas-microsoft-com:vml" Requires="v">
                <p:oleObj spid="_x0000_s22" name="" r:id="rId11" imgW="127000" imgH="139700" progId="Equation.KSEE3">
                  <p:embed/>
                </p:oleObj>
              </mc:Choice>
              <mc:Fallback>
                <p:oleObj name="" r:id="rId11" imgW="127000" imgH="139700" progId="Equation.KSEE3">
                  <p:embed/>
                  <p:pic>
                    <p:nvPicPr>
                      <p:cNvPr id="0" name="图片 4096"/>
                      <p:cNvPicPr/>
                      <p:nvPr/>
                    </p:nvPicPr>
                    <p:blipFill>
                      <a:blip r:embed="rId9"/>
                      <a:stretch>
                        <a:fillRect/>
                      </a:stretch>
                    </p:blipFill>
                    <p:spPr>
                      <a:xfrm>
                        <a:off x="3333115" y="4424680"/>
                        <a:ext cx="220345" cy="24257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50" fill="hold"/>
                                        <p:tgtEl>
                                          <p:spTgt spid="19"/>
                                        </p:tgtEl>
                                        <p:attrNameLst>
                                          <p:attrName>ppt_x</p:attrName>
                                        </p:attrNameLst>
                                      </p:cBhvr>
                                      <p:tavLst>
                                        <p:tav tm="0">
                                          <p:val>
                                            <p:strVal val="0-#ppt_w/2"/>
                                          </p:val>
                                        </p:tav>
                                        <p:tav tm="100000">
                                          <p:val>
                                            <p:strVal val="#ppt_x"/>
                                          </p:val>
                                        </p:tav>
                                      </p:tavLst>
                                    </p:anim>
                                    <p:anim calcmode="lin" valueType="num">
                                      <p:cBhvr additive="base">
                                        <p:cTn id="8" dur="25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250" fill="hold"/>
                                        <p:tgtEl>
                                          <p:spTgt spid="20"/>
                                        </p:tgtEl>
                                        <p:attrNameLst>
                                          <p:attrName>ppt_x</p:attrName>
                                        </p:attrNameLst>
                                      </p:cBhvr>
                                      <p:tavLst>
                                        <p:tav tm="0">
                                          <p:val>
                                            <p:strVal val="0-#ppt_w/2"/>
                                          </p:val>
                                        </p:tav>
                                        <p:tav tm="100000">
                                          <p:val>
                                            <p:strVal val="#ppt_x"/>
                                          </p:val>
                                        </p:tav>
                                      </p:tavLst>
                                    </p:anim>
                                    <p:anim calcmode="lin" valueType="num">
                                      <p:cBhvr additive="base">
                                        <p:cTn id="12" dur="25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250" fill="hold"/>
                                        <p:tgtEl>
                                          <p:spTgt spid="18"/>
                                        </p:tgtEl>
                                        <p:attrNameLst>
                                          <p:attrName>ppt_x</p:attrName>
                                        </p:attrNameLst>
                                      </p:cBhvr>
                                      <p:tavLst>
                                        <p:tav tm="0">
                                          <p:val>
                                            <p:strVal val="1+#ppt_w/2"/>
                                          </p:val>
                                        </p:tav>
                                        <p:tav tm="100000">
                                          <p:val>
                                            <p:strVal val="#ppt_x"/>
                                          </p:val>
                                        </p:tav>
                                      </p:tavLst>
                                    </p:anim>
                                    <p:anim calcmode="lin" valueType="num">
                                      <p:cBhvr additive="base">
                                        <p:cTn id="16" dur="25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250" fill="hold"/>
                                        <p:tgtEl>
                                          <p:spTgt spid="45"/>
                                        </p:tgtEl>
                                        <p:attrNameLst>
                                          <p:attrName>ppt_x</p:attrName>
                                        </p:attrNameLst>
                                      </p:cBhvr>
                                      <p:tavLst>
                                        <p:tav tm="0">
                                          <p:val>
                                            <p:strVal val="1+#ppt_w/2"/>
                                          </p:val>
                                        </p:tav>
                                        <p:tav tm="100000">
                                          <p:val>
                                            <p:strVal val="#ppt_x"/>
                                          </p:val>
                                        </p:tav>
                                      </p:tavLst>
                                    </p:anim>
                                    <p:anim calcmode="lin" valueType="num">
                                      <p:cBhvr additive="base">
                                        <p:cTn id="20" dur="2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0-#ppt_w/2"/>
                                          </p:val>
                                        </p:tav>
                                        <p:tav tm="100000">
                                          <p:val>
                                            <p:strVal val="#ppt_x"/>
                                          </p:val>
                                        </p:tav>
                                      </p:tavLst>
                                    </p:anim>
                                    <p:anim calcmode="lin" valueType="num">
                                      <p:cBhvr additive="base">
                                        <p:cTn id="26" dur="500" fill="hold"/>
                                        <p:tgtEl>
                                          <p:spTgt spid="2"/>
                                        </p:tgtEl>
                                        <p:attrNameLst>
                                          <p:attrName>ppt_y</p:attrName>
                                        </p:attrNameLst>
                                      </p:cBhvr>
                                      <p:tavLst>
                                        <p:tav tm="0">
                                          <p:val>
                                            <p:strVal val="#ppt_y"/>
                                          </p:val>
                                        </p:tav>
                                        <p:tav tm="100000">
                                          <p:val>
                                            <p:strVal val="#ppt_y"/>
                                          </p:val>
                                        </p:tav>
                                      </p:tavLst>
                                    </p:anim>
                                  </p:childTnLst>
                                </p:cTn>
                              </p:par>
                              <p:par>
                                <p:cTn id="27" presetID="1" presetClass="entr" presetSubtype="0" fill="hold" grpId="1"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2" presetClass="entr" presetSubtype="8"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250" fill="hold"/>
                                        <p:tgtEl>
                                          <p:spTgt spid="7"/>
                                        </p:tgtEl>
                                        <p:attrNameLst>
                                          <p:attrName>ppt_x</p:attrName>
                                        </p:attrNameLst>
                                      </p:cBhvr>
                                      <p:tavLst>
                                        <p:tav tm="0">
                                          <p:val>
                                            <p:strVal val="0-#ppt_w/2"/>
                                          </p:val>
                                        </p:tav>
                                        <p:tav tm="100000">
                                          <p:val>
                                            <p:strVal val="#ppt_x"/>
                                          </p:val>
                                        </p:tav>
                                      </p:tavLst>
                                    </p:anim>
                                    <p:anim calcmode="lin" valueType="num">
                                      <p:cBhvr additive="base">
                                        <p:cTn id="32" dur="25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0-#ppt_w/2"/>
                                          </p:val>
                                        </p:tav>
                                        <p:tav tm="100000">
                                          <p:val>
                                            <p:strVal val="#ppt_x"/>
                                          </p:val>
                                        </p:tav>
                                      </p:tavLst>
                                    </p:anim>
                                    <p:anim calcmode="lin" valueType="num">
                                      <p:cBhvr additive="base">
                                        <p:cTn id="38" dur="500" fill="hold"/>
                                        <p:tgtEl>
                                          <p:spTgt spid="8"/>
                                        </p:tgtEl>
                                        <p:attrNameLst>
                                          <p:attrName>ppt_y</p:attrName>
                                        </p:attrNameLst>
                                      </p:cBhvr>
                                      <p:tavLst>
                                        <p:tav tm="0">
                                          <p:val>
                                            <p:strVal val="#ppt_y"/>
                                          </p:val>
                                        </p:tav>
                                        <p:tav tm="100000">
                                          <p:val>
                                            <p:strVal val="#ppt_y"/>
                                          </p:val>
                                        </p:tav>
                                      </p:tavLst>
                                    </p:anim>
                                  </p:childTnLst>
                                </p:cTn>
                              </p:par>
                              <p:par>
                                <p:cTn id="39" presetID="1" presetClass="entr" presetSubtype="0" fill="hold" grpId="1"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additive="base">
                                        <p:cTn id="49" dur="500" fill="hold"/>
                                        <p:tgtEl>
                                          <p:spTgt spid="4"/>
                                        </p:tgtEl>
                                        <p:attrNameLst>
                                          <p:attrName>ppt_x</p:attrName>
                                        </p:attrNameLst>
                                      </p:cBhvr>
                                      <p:tavLst>
                                        <p:tav tm="0">
                                          <p:val>
                                            <p:strVal val="0-#ppt_w/2"/>
                                          </p:val>
                                        </p:tav>
                                        <p:tav tm="100000">
                                          <p:val>
                                            <p:strVal val="#ppt_x"/>
                                          </p:val>
                                        </p:tav>
                                      </p:tavLst>
                                    </p:anim>
                                    <p:anim calcmode="lin" valueType="num">
                                      <p:cBhvr additive="base">
                                        <p:cTn id="50" dur="500" fill="hold"/>
                                        <p:tgtEl>
                                          <p:spTgt spid="4"/>
                                        </p:tgtEl>
                                        <p:attrNameLst>
                                          <p:attrName>ppt_y</p:attrName>
                                        </p:attrNameLst>
                                      </p:cBhvr>
                                      <p:tavLst>
                                        <p:tav tm="0">
                                          <p:val>
                                            <p:strVal val="#ppt_y"/>
                                          </p:val>
                                        </p:tav>
                                        <p:tav tm="100000">
                                          <p:val>
                                            <p:strVal val="#ppt_y"/>
                                          </p:val>
                                        </p:tav>
                                      </p:tavLst>
                                    </p:anim>
                                  </p:childTnLst>
                                </p:cTn>
                              </p:par>
                              <p:par>
                                <p:cTn id="51" presetID="1" presetClass="entr" presetSubtype="0" fill="hold" grpId="1" nodeType="withEffect">
                                  <p:stCondLst>
                                    <p:cond delay="0"/>
                                  </p:stCondLst>
                                  <p:childTnLst>
                                    <p:set>
                                      <p:cBhvr>
                                        <p:cTn id="52" dur="1" fill="hold">
                                          <p:stCondLst>
                                            <p:cond delay="0"/>
                                          </p:stCondLst>
                                        </p:cTn>
                                        <p:tgtEl>
                                          <p:spTgt spid="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 grpId="0"/>
      <p:bldP spid="2" grpId="1"/>
      <p:bldP spid="7" grpId="0"/>
      <p:bldP spid="8" grpId="0"/>
      <p:bldP spid="8" grpId="1"/>
      <p:bldP spid="4" grpId="0"/>
      <p:bldP spid="4"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stretch>
            <a:fillRect/>
          </a:stretch>
        </p:blipFill>
        <p:spPr>
          <a:xfrm>
            <a:off x="4993640" y="3089910"/>
            <a:ext cx="3989070" cy="3266440"/>
          </a:xfrm>
          <a:prstGeom prst="rect">
            <a:avLst/>
          </a:prstGeom>
        </p:spPr>
      </p:pic>
      <p:cxnSp>
        <p:nvCxnSpPr>
          <p:cNvPr id="18" name="直接连接符 17"/>
          <p:cNvCxnSpPr/>
          <p:nvPr/>
        </p:nvCxnSpPr>
        <p:spPr>
          <a:xfrm>
            <a:off x="342900" y="816622"/>
            <a:ext cx="11506200" cy="0"/>
          </a:xfrm>
          <a:prstGeom prst="line">
            <a:avLst/>
          </a:prstGeom>
          <a:ln w="28575">
            <a:solidFill>
              <a:srgbClr val="1C4372"/>
            </a:solidFill>
          </a:ln>
        </p:spPr>
        <p:style>
          <a:lnRef idx="1">
            <a:schemeClr val="accent1"/>
          </a:lnRef>
          <a:fillRef idx="0">
            <a:schemeClr val="accent1"/>
          </a:fillRef>
          <a:effectRef idx="0">
            <a:schemeClr val="accent1"/>
          </a:effectRef>
          <a:fontRef idx="minor">
            <a:schemeClr val="tx1"/>
          </a:fontRef>
        </p:style>
      </p:cxnSp>
      <p:sp>
        <p:nvSpPr>
          <p:cNvPr id="19" name="矩形 18"/>
          <p:cNvSpPr/>
          <p:nvPr>
            <p:custDataLst>
              <p:tags r:id="rId2"/>
            </p:custDataLst>
          </p:nvPr>
        </p:nvSpPr>
        <p:spPr>
          <a:xfrm>
            <a:off x="245745" y="0"/>
            <a:ext cx="6980555" cy="845185"/>
          </a:xfrm>
          <a:prstGeom prst="rect">
            <a:avLst/>
          </a:prstGeom>
        </p:spPr>
        <p:txBody>
          <a:bodyPr wrap="square">
            <a:spAutoFit/>
          </a:bodyPr>
          <a:lstStyle/>
          <a:p>
            <a:pPr>
              <a:lnSpc>
                <a:spcPct val="175000"/>
              </a:lnSpc>
            </a:pPr>
            <a:r>
              <a:rPr lang="en-US" altLang="zh-CN" sz="2800" dirty="0">
                <a:solidFill>
                  <a:srgbClr val="1C4372"/>
                </a:solidFill>
                <a:latin typeface="微软雅黑" panose="020B0503020204020204" pitchFamily="34" charset="-122"/>
                <a:ea typeface="微软雅黑" panose="020B0503020204020204" pitchFamily="34" charset="-122"/>
              </a:rPr>
              <a:t>04.</a:t>
            </a:r>
            <a:r>
              <a:rPr lang="zh-CN" sz="2800" dirty="0">
                <a:solidFill>
                  <a:srgbClr val="1C4372"/>
                </a:solidFill>
                <a:latin typeface="微软雅黑" panose="020B0503020204020204" pitchFamily="34" charset="-122"/>
                <a:ea typeface="微软雅黑" panose="020B0503020204020204" pitchFamily="34" charset="-122"/>
              </a:rPr>
              <a:t>化学混沌与吸引子重构</a:t>
            </a:r>
            <a:r>
              <a:rPr lang="en-US" altLang="zh-CN" sz="2800" dirty="0">
                <a:solidFill>
                  <a:srgbClr val="1C4372"/>
                </a:solidFill>
                <a:latin typeface="微软雅黑" panose="020B0503020204020204" pitchFamily="34" charset="-122"/>
                <a:ea typeface="微软雅黑" panose="020B0503020204020204" pitchFamily="34" charset="-122"/>
              </a:rPr>
              <a:t>-</a:t>
            </a:r>
            <a:r>
              <a:rPr lang="zh-CN" altLang="en-US" sz="2800" dirty="0">
                <a:solidFill>
                  <a:srgbClr val="1C4372"/>
                </a:solidFill>
                <a:latin typeface="微软雅黑" panose="020B0503020204020204" pitchFamily="34" charset="-122"/>
                <a:ea typeface="微软雅黑" panose="020B0503020204020204" pitchFamily="34" charset="-122"/>
              </a:rPr>
              <a:t>吸引子重构</a:t>
            </a:r>
            <a:endParaRPr lang="zh-CN" altLang="en-US" sz="2800" dirty="0">
              <a:solidFill>
                <a:srgbClr val="1C4372"/>
              </a:solidFill>
              <a:latin typeface="微软雅黑" panose="020B0503020204020204" pitchFamily="34" charset="-122"/>
              <a:ea typeface="微软雅黑" panose="020B0503020204020204" pitchFamily="34" charset="-122"/>
            </a:endParaRPr>
          </a:p>
        </p:txBody>
      </p:sp>
      <p:sp>
        <p:nvSpPr>
          <p:cNvPr id="20" name="文本框 19"/>
          <p:cNvSpPr txBox="1"/>
          <p:nvPr>
            <p:custDataLst>
              <p:tags r:id="rId3"/>
            </p:custDataLst>
          </p:nvPr>
        </p:nvSpPr>
        <p:spPr>
          <a:xfrm>
            <a:off x="245948" y="790581"/>
            <a:ext cx="5022106" cy="337184"/>
          </a:xfrm>
          <a:prstGeom prst="snip1Rect">
            <a:avLst>
              <a:gd name="adj" fmla="val 0"/>
            </a:avLst>
          </a:prstGeom>
          <a:noFill/>
          <a:ln w="28575">
            <a:noFill/>
          </a:ln>
        </p:spPr>
        <p:txBody>
          <a:bodyPr wrap="square" rtlCol="0">
            <a:spAutoFit/>
          </a:bodyPr>
          <a:lstStyle/>
          <a:p>
            <a:endPar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endParaRPr>
          </a:p>
        </p:txBody>
      </p:sp>
      <p:pic>
        <p:nvPicPr>
          <p:cNvPr id="45" name="图片 44"/>
          <p:cNvPicPr>
            <a:picLocks noChangeAspect="1"/>
          </p:cNvPicPr>
          <p:nvPr>
            <p:custDataLst>
              <p:tags r:id="rId4"/>
            </p:custDataLst>
          </p:nvPr>
        </p:nvPicPr>
        <p:blipFill>
          <a:blip r:embed="rId5" cstate="hqprint">
            <a:clrChange>
              <a:clrFrom>
                <a:srgbClr val="FFFFFF"/>
              </a:clrFrom>
              <a:clrTo>
                <a:srgbClr val="FFFFFF">
                  <a:alpha val="0"/>
                </a:srgbClr>
              </a:clrTo>
            </a:clrChange>
            <a:duotone>
              <a:prstClr val="black"/>
              <a:srgbClr val="1C4372">
                <a:tint val="45000"/>
                <a:satMod val="400000"/>
              </a:srgbClr>
            </a:duotone>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tretch>
            <a:fillRect/>
          </a:stretch>
        </p:blipFill>
        <p:spPr>
          <a:xfrm>
            <a:off x="8349319" y="73944"/>
            <a:ext cx="3842681" cy="872054"/>
          </a:xfrm>
          <a:prstGeom prst="rect">
            <a:avLst/>
          </a:prstGeom>
        </p:spPr>
      </p:pic>
      <p:sp>
        <p:nvSpPr>
          <p:cNvPr id="2" name="文本框 1"/>
          <p:cNvSpPr txBox="1"/>
          <p:nvPr/>
        </p:nvSpPr>
        <p:spPr>
          <a:xfrm>
            <a:off x="342900" y="1233805"/>
            <a:ext cx="9973945" cy="1198880"/>
          </a:xfrm>
          <a:prstGeom prst="rect">
            <a:avLst/>
          </a:prstGeom>
          <a:noFill/>
        </p:spPr>
        <p:txBody>
          <a:bodyPr wrap="square" rtlCol="0">
            <a:spAutoFit/>
          </a:bodyPr>
          <a:lstStyle/>
          <a:p>
            <a:r>
              <a:rPr lang="en-US" sz="2400" dirty="0">
                <a:solidFill>
                  <a:srgbClr val="1C4372"/>
                </a:solidFill>
                <a:latin typeface="微软雅黑" panose="020B0503020204020204" pitchFamily="34" charset="-122"/>
                <a:ea typeface="微软雅黑" panose="020B0503020204020204" pitchFamily="34" charset="-122"/>
              </a:rPr>
              <a:t>Roux</a:t>
            </a:r>
            <a:r>
              <a:rPr lang="zh-CN" sz="2400" dirty="0">
                <a:solidFill>
                  <a:srgbClr val="1C4372"/>
                </a:solidFill>
                <a:latin typeface="微软雅黑" panose="020B0503020204020204" pitchFamily="34" charset="-122"/>
                <a:ea typeface="微软雅黑" panose="020B0503020204020204" pitchFamily="34" charset="-122"/>
              </a:rPr>
              <a:t>等通过定义三维向量</a:t>
            </a:r>
            <a:r>
              <a:rPr lang="en-US" altLang="zh-CN" sz="2400" dirty="0">
                <a:solidFill>
                  <a:srgbClr val="1C4372"/>
                </a:solidFill>
                <a:latin typeface="微软雅黑" panose="020B0503020204020204" pitchFamily="34" charset="-122"/>
                <a:ea typeface="微软雅黑" panose="020B0503020204020204" pitchFamily="34" charset="-122"/>
              </a:rPr>
              <a:t>x(t)=(B(t),B(t+ ),B(t+2  ))</a:t>
            </a:r>
            <a:r>
              <a:rPr lang="zh-CN" altLang="en-US" sz="2400" dirty="0">
                <a:solidFill>
                  <a:srgbClr val="1C4372"/>
                </a:solidFill>
                <a:latin typeface="微软雅黑" panose="020B0503020204020204" pitchFamily="34" charset="-122"/>
                <a:ea typeface="微软雅黑" panose="020B0503020204020204" pitchFamily="34" charset="-122"/>
              </a:rPr>
              <a:t>，也研究了三维空间中的吸引子。为了获得吸引子的庞加莱截面，他们计算了轨道</a:t>
            </a:r>
            <a:r>
              <a:rPr lang="en-US" altLang="zh-CN" sz="2400" dirty="0">
                <a:solidFill>
                  <a:srgbClr val="1C4372"/>
                </a:solidFill>
                <a:latin typeface="微软雅黑" panose="020B0503020204020204" pitchFamily="34" charset="-122"/>
                <a:ea typeface="微软雅黑" panose="020B0503020204020204" pitchFamily="34" charset="-122"/>
              </a:rPr>
              <a:t>x(t)</a:t>
            </a:r>
            <a:r>
              <a:rPr lang="zh-CN" altLang="en-US" sz="2400" dirty="0">
                <a:solidFill>
                  <a:srgbClr val="1C4372"/>
                </a:solidFill>
                <a:latin typeface="微软雅黑" panose="020B0503020204020204" pitchFamily="34" charset="-122"/>
                <a:ea typeface="微软雅黑" panose="020B0503020204020204" pitchFamily="34" charset="-122"/>
              </a:rPr>
              <a:t>与一个适当截面的交点。在实验解析中，数据落在了一维曲线上。</a:t>
            </a:r>
            <a:endParaRPr lang="zh-CN" altLang="en-US" sz="2400" dirty="0">
              <a:solidFill>
                <a:srgbClr val="1C4372"/>
              </a:solidFill>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2"/>
          </p:nvPr>
        </p:nvSpPr>
        <p:spPr/>
        <p:txBody>
          <a:bodyPr/>
          <a:lstStyle/>
          <a:p>
            <a:fld id="{2111E15B-4652-4570-B762-7367D91DB9AE}" type="slidenum">
              <a:rPr lang="zh-CN" altLang="en-US" smtClean="0"/>
            </a:fld>
            <a:endParaRPr lang="zh-CN" altLang="en-US"/>
          </a:p>
        </p:txBody>
      </p:sp>
      <p:sp>
        <p:nvSpPr>
          <p:cNvPr id="7" name="文本框 6"/>
          <p:cNvSpPr txBox="1"/>
          <p:nvPr>
            <p:custDataLst>
              <p:tags r:id="rId7"/>
            </p:custDataLst>
          </p:nvPr>
        </p:nvSpPr>
        <p:spPr>
          <a:xfrm>
            <a:off x="245745" y="790575"/>
            <a:ext cx="5722620" cy="337184"/>
          </a:xfrm>
          <a:prstGeom prst="snip1Rect">
            <a:avLst>
              <a:gd name="adj" fmla="val 0"/>
            </a:avLst>
          </a:prstGeom>
          <a:noFill/>
          <a:ln w="28575">
            <a:noFill/>
          </a:ln>
        </p:spPr>
        <p:txBody>
          <a:bodyPr wrap="square" rtlCol="0">
            <a:spAutoFit/>
          </a:bodyPr>
          <a:p>
            <a:r>
              <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rPr>
              <a:t>CHEMICA CHAOS AND ATTRACTOR RESTRUCTION</a:t>
            </a:r>
            <a:endPar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endParaRPr>
          </a:p>
        </p:txBody>
      </p:sp>
      <p:graphicFrame>
        <p:nvGraphicFramePr>
          <p:cNvPr id="9" name="对象 8">
            <a:hlinkClick r:id="" action="ppaction://ole?verb="/>
          </p:cNvPr>
          <p:cNvGraphicFramePr>
            <a:graphicFrameLocks noChangeAspect="1"/>
          </p:cNvGraphicFramePr>
          <p:nvPr/>
        </p:nvGraphicFramePr>
        <p:xfrm>
          <a:off x="5816600" y="1303655"/>
          <a:ext cx="292100" cy="321310"/>
        </p:xfrm>
        <a:graphic>
          <a:graphicData uri="http://schemas.openxmlformats.org/presentationml/2006/ole">
            <mc:AlternateContent xmlns:mc="http://schemas.openxmlformats.org/markup-compatibility/2006">
              <mc:Choice xmlns:v="urn:schemas-microsoft-com:vml" Requires="v">
                <p:oleObj spid="_x0000_s5121" name="" r:id="rId8" imgW="127000" imgH="139700" progId="Equation.KSEE3">
                  <p:embed/>
                </p:oleObj>
              </mc:Choice>
              <mc:Fallback>
                <p:oleObj name="" r:id="rId8" imgW="127000" imgH="139700" progId="Equation.KSEE3">
                  <p:embed/>
                  <p:pic>
                    <p:nvPicPr>
                      <p:cNvPr id="0" name="图片 5120"/>
                      <p:cNvPicPr/>
                      <p:nvPr/>
                    </p:nvPicPr>
                    <p:blipFill>
                      <a:blip r:embed="rId9"/>
                      <a:stretch>
                        <a:fillRect/>
                      </a:stretch>
                    </p:blipFill>
                    <p:spPr>
                      <a:xfrm>
                        <a:off x="5816600" y="1303655"/>
                        <a:ext cx="292100" cy="321310"/>
                      </a:xfrm>
                      <a:prstGeom prst="rect">
                        <a:avLst/>
                      </a:prstGeom>
                    </p:spPr>
                  </p:pic>
                </p:oleObj>
              </mc:Fallback>
            </mc:AlternateContent>
          </a:graphicData>
        </a:graphic>
      </p:graphicFrame>
      <p:graphicFrame>
        <p:nvGraphicFramePr>
          <p:cNvPr id="10" name="对象 9">
            <a:hlinkClick r:id="" action="ppaction://ole?verb="/>
          </p:cNvPr>
          <p:cNvGraphicFramePr>
            <a:graphicFrameLocks noChangeAspect="1"/>
          </p:cNvGraphicFramePr>
          <p:nvPr/>
        </p:nvGraphicFramePr>
        <p:xfrm>
          <a:off x="6934200" y="1303655"/>
          <a:ext cx="482600" cy="321310"/>
        </p:xfrm>
        <a:graphic>
          <a:graphicData uri="http://schemas.openxmlformats.org/presentationml/2006/ole">
            <mc:AlternateContent xmlns:mc="http://schemas.openxmlformats.org/markup-compatibility/2006">
              <mc:Choice xmlns:v="urn:schemas-microsoft-com:vml" Requires="v">
                <p:oleObj spid="_x0000_s3" name="" r:id="rId10" imgW="127000" imgH="139700" progId="Equation.KSEE3">
                  <p:embed/>
                </p:oleObj>
              </mc:Choice>
              <mc:Fallback>
                <p:oleObj name="" r:id="rId10" imgW="127000" imgH="139700" progId="Equation.KSEE3">
                  <p:embed/>
                  <p:pic>
                    <p:nvPicPr>
                      <p:cNvPr id="0" name="图片 5120"/>
                      <p:cNvPicPr/>
                      <p:nvPr/>
                    </p:nvPicPr>
                    <p:blipFill>
                      <a:blip r:embed="rId9"/>
                      <a:stretch>
                        <a:fillRect/>
                      </a:stretch>
                    </p:blipFill>
                    <p:spPr>
                      <a:xfrm>
                        <a:off x="6934200" y="1303655"/>
                        <a:ext cx="482600" cy="321310"/>
                      </a:xfrm>
                      <a:prstGeom prst="rect">
                        <a:avLst/>
                      </a:prstGeom>
                    </p:spPr>
                  </p:pic>
                </p:oleObj>
              </mc:Fallback>
            </mc:AlternateContent>
          </a:graphicData>
        </a:graphic>
      </p:graphicFrame>
      <p:sp>
        <p:nvSpPr>
          <p:cNvPr id="6" name="文本框 5"/>
          <p:cNvSpPr txBox="1"/>
          <p:nvPr/>
        </p:nvSpPr>
        <p:spPr>
          <a:xfrm>
            <a:off x="413385" y="2432685"/>
            <a:ext cx="7364095" cy="1198880"/>
          </a:xfrm>
          <a:prstGeom prst="rect">
            <a:avLst/>
          </a:prstGeom>
          <a:noFill/>
        </p:spPr>
        <p:txBody>
          <a:bodyPr wrap="square" rtlCol="0">
            <a:spAutoFit/>
          </a:bodyPr>
          <a:p>
            <a:r>
              <a:rPr lang="en-US" sz="2400" dirty="0">
                <a:solidFill>
                  <a:srgbClr val="1C4372"/>
                </a:solidFill>
                <a:latin typeface="微软雅黑" panose="020B0503020204020204" pitchFamily="34" charset="-122"/>
                <a:ea typeface="微软雅黑" panose="020B0503020204020204" pitchFamily="34" charset="-122"/>
              </a:rPr>
              <a:t>Roux</a:t>
            </a:r>
            <a:r>
              <a:rPr lang="zh-CN" sz="2400" dirty="0">
                <a:solidFill>
                  <a:srgbClr val="1C4372"/>
                </a:solidFill>
                <a:latin typeface="微软雅黑" panose="020B0503020204020204" pitchFamily="34" charset="-122"/>
                <a:ea typeface="微软雅黑" panose="020B0503020204020204" pitchFamily="34" charset="-122"/>
              </a:rPr>
              <a:t>等接着构造了一个近似的一维映射来支配吸引子的动力学</a:t>
            </a:r>
            <a:r>
              <a:rPr lang="zh-CN" altLang="en-US" sz="2400" dirty="0">
                <a:solidFill>
                  <a:srgbClr val="1C4372"/>
                </a:solidFill>
                <a:latin typeface="微软雅黑" panose="020B0503020204020204" pitchFamily="34" charset="-122"/>
                <a:ea typeface="微软雅黑" panose="020B0503020204020204" pitchFamily="34" charset="-122"/>
              </a:rPr>
              <a:t>。令                           表示</a:t>
            </a:r>
            <a:r>
              <a:rPr lang="en-US" altLang="zh-CN" sz="2400" dirty="0">
                <a:solidFill>
                  <a:srgbClr val="1C4372"/>
                </a:solidFill>
                <a:latin typeface="微软雅黑" panose="020B0503020204020204" pitchFamily="34" charset="-122"/>
                <a:ea typeface="微软雅黑" panose="020B0503020204020204" pitchFamily="34" charset="-122"/>
              </a:rPr>
              <a:t>B(t+ )</a:t>
            </a:r>
            <a:r>
              <a:rPr lang="zh-CN" altLang="en-US" sz="2400" dirty="0">
                <a:solidFill>
                  <a:srgbClr val="1C4372"/>
                </a:solidFill>
                <a:latin typeface="微软雅黑" panose="020B0503020204020204" pitchFamily="34" charset="-122"/>
                <a:ea typeface="微软雅黑" panose="020B0503020204020204" pitchFamily="34" charset="-122"/>
              </a:rPr>
              <a:t>在轨迹</a:t>
            </a:r>
            <a:r>
              <a:rPr lang="en-US" altLang="zh-CN" sz="2400" dirty="0">
                <a:solidFill>
                  <a:srgbClr val="1C4372"/>
                </a:solidFill>
                <a:latin typeface="微软雅黑" panose="020B0503020204020204" pitchFamily="34" charset="-122"/>
                <a:ea typeface="微软雅黑" panose="020B0503020204020204" pitchFamily="34" charset="-122"/>
              </a:rPr>
              <a:t>x(t)</a:t>
            </a:r>
            <a:r>
              <a:rPr lang="zh-CN" altLang="en-US" sz="2400" dirty="0">
                <a:solidFill>
                  <a:srgbClr val="1C4372"/>
                </a:solidFill>
                <a:latin typeface="微软雅黑" panose="020B0503020204020204" pitchFamily="34" charset="-122"/>
                <a:ea typeface="微软雅黑" panose="020B0503020204020204" pitchFamily="34" charset="-122"/>
              </a:rPr>
              <a:t>经过右图虚线上的那些点的值。</a:t>
            </a:r>
            <a:endParaRPr lang="zh-CN" altLang="en-US" sz="2400" dirty="0">
              <a:solidFill>
                <a:srgbClr val="1C4372"/>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1"/>
          <a:stretch>
            <a:fillRect/>
          </a:stretch>
        </p:blipFill>
        <p:spPr>
          <a:xfrm>
            <a:off x="8512810" y="3218180"/>
            <a:ext cx="3193415" cy="3009900"/>
          </a:xfrm>
          <a:prstGeom prst="rect">
            <a:avLst/>
          </a:prstGeom>
        </p:spPr>
      </p:pic>
      <p:graphicFrame>
        <p:nvGraphicFramePr>
          <p:cNvPr id="11" name="对象 10">
            <a:hlinkClick r:id="" action="ppaction://ole?verb="/>
          </p:cNvPr>
          <p:cNvGraphicFramePr>
            <a:graphicFrameLocks noChangeAspect="1"/>
          </p:cNvGraphicFramePr>
          <p:nvPr/>
        </p:nvGraphicFramePr>
        <p:xfrm>
          <a:off x="2365375" y="2854325"/>
          <a:ext cx="2426335" cy="408305"/>
        </p:xfrm>
        <a:graphic>
          <a:graphicData uri="http://schemas.openxmlformats.org/presentationml/2006/ole">
            <mc:AlternateContent xmlns:mc="http://schemas.openxmlformats.org/markup-compatibility/2006">
              <mc:Choice xmlns:v="urn:schemas-microsoft-com:vml" Requires="v">
                <p:oleObj spid="_x0000_s1025" name="" r:id="rId12" imgW="1358900" imgH="228600" progId="Equation.KSEE3">
                  <p:embed/>
                </p:oleObj>
              </mc:Choice>
              <mc:Fallback>
                <p:oleObj name="" r:id="rId12" imgW="1358900" imgH="228600" progId="Equation.KSEE3">
                  <p:embed/>
                  <p:pic>
                    <p:nvPicPr>
                      <p:cNvPr id="0" name="图片 1024"/>
                      <p:cNvPicPr/>
                      <p:nvPr/>
                    </p:nvPicPr>
                    <p:blipFill>
                      <a:blip r:embed="rId13"/>
                      <a:stretch>
                        <a:fillRect/>
                      </a:stretch>
                    </p:blipFill>
                    <p:spPr>
                      <a:xfrm>
                        <a:off x="2365375" y="2854325"/>
                        <a:ext cx="2426335" cy="408305"/>
                      </a:xfrm>
                      <a:prstGeom prst="rect">
                        <a:avLst/>
                      </a:prstGeom>
                    </p:spPr>
                  </p:pic>
                </p:oleObj>
              </mc:Fallback>
            </mc:AlternateContent>
          </a:graphicData>
        </a:graphic>
      </p:graphicFrame>
      <p:graphicFrame>
        <p:nvGraphicFramePr>
          <p:cNvPr id="12" name="对象 11">
            <a:hlinkClick r:id="" action="ppaction://ole?verb="/>
          </p:cNvPr>
          <p:cNvGraphicFramePr>
            <a:graphicFrameLocks noChangeAspect="1"/>
          </p:cNvGraphicFramePr>
          <p:nvPr/>
        </p:nvGraphicFramePr>
        <p:xfrm>
          <a:off x="5949950" y="2898140"/>
          <a:ext cx="292100" cy="321310"/>
        </p:xfrm>
        <a:graphic>
          <a:graphicData uri="http://schemas.openxmlformats.org/presentationml/2006/ole">
            <mc:AlternateContent xmlns:mc="http://schemas.openxmlformats.org/markup-compatibility/2006">
              <mc:Choice xmlns:v="urn:schemas-microsoft-com:vml" Requires="v">
                <p:oleObj spid="_x0000_s13" name="" r:id="rId14" imgW="127000" imgH="139700" progId="Equation.KSEE3">
                  <p:embed/>
                </p:oleObj>
              </mc:Choice>
              <mc:Fallback>
                <p:oleObj name="" r:id="rId14" imgW="127000" imgH="139700" progId="Equation.KSEE3">
                  <p:embed/>
                  <p:pic>
                    <p:nvPicPr>
                      <p:cNvPr id="0" name="图片 5120"/>
                      <p:cNvPicPr/>
                      <p:nvPr/>
                    </p:nvPicPr>
                    <p:blipFill>
                      <a:blip r:embed="rId9"/>
                      <a:stretch>
                        <a:fillRect/>
                      </a:stretch>
                    </p:blipFill>
                    <p:spPr>
                      <a:xfrm>
                        <a:off x="5949950" y="2898140"/>
                        <a:ext cx="292100" cy="321310"/>
                      </a:xfrm>
                      <a:prstGeom prst="rect">
                        <a:avLst/>
                      </a:prstGeom>
                    </p:spPr>
                  </p:pic>
                </p:oleObj>
              </mc:Fallback>
            </mc:AlternateContent>
          </a:graphicData>
        </a:graphic>
      </p:graphicFrame>
      <p:sp>
        <p:nvSpPr>
          <p:cNvPr id="15" name="文本框 14"/>
          <p:cNvSpPr txBox="1"/>
          <p:nvPr/>
        </p:nvSpPr>
        <p:spPr>
          <a:xfrm>
            <a:off x="425450" y="3754120"/>
            <a:ext cx="4663440" cy="1568450"/>
          </a:xfrm>
          <a:prstGeom prst="rect">
            <a:avLst/>
          </a:prstGeom>
          <a:noFill/>
        </p:spPr>
        <p:txBody>
          <a:bodyPr wrap="square" rtlCol="0">
            <a:spAutoFit/>
          </a:bodyPr>
          <a:p>
            <a:r>
              <a:rPr lang="zh-CN" sz="2400" dirty="0">
                <a:solidFill>
                  <a:srgbClr val="1C4372"/>
                </a:solidFill>
                <a:latin typeface="微软雅黑" panose="020B0503020204020204" pitchFamily="34" charset="-122"/>
                <a:ea typeface="微软雅黑" panose="020B0503020204020204" pitchFamily="34" charset="-122"/>
              </a:rPr>
              <a:t>数据落在一个光滑的一维映射上，这证实了观察到的非周期行为是由确定性规律支配的：给定   ，映射就唯一确定了    。</a:t>
            </a:r>
            <a:endParaRPr lang="zh-CN" sz="2400" dirty="0">
              <a:solidFill>
                <a:srgbClr val="1C4372"/>
              </a:solidFill>
              <a:latin typeface="微软雅黑" panose="020B0503020204020204" pitchFamily="34" charset="-122"/>
              <a:ea typeface="微软雅黑" panose="020B0503020204020204" pitchFamily="34" charset="-122"/>
            </a:endParaRPr>
          </a:p>
        </p:txBody>
      </p:sp>
      <p:graphicFrame>
        <p:nvGraphicFramePr>
          <p:cNvPr id="16" name="对象 15">
            <a:hlinkClick r:id="" action="ppaction://ole?verb="/>
          </p:cNvPr>
          <p:cNvGraphicFramePr>
            <a:graphicFrameLocks noChangeAspect="1"/>
          </p:cNvGraphicFramePr>
          <p:nvPr/>
        </p:nvGraphicFramePr>
        <p:xfrm>
          <a:off x="4207510" y="4594860"/>
          <a:ext cx="299085" cy="282575"/>
        </p:xfrm>
        <a:graphic>
          <a:graphicData uri="http://schemas.openxmlformats.org/presentationml/2006/ole">
            <mc:AlternateContent xmlns:mc="http://schemas.openxmlformats.org/markup-compatibility/2006">
              <mc:Choice xmlns:v="urn:schemas-microsoft-com:vml" Requires="v">
                <p:oleObj spid="_x0000_s1026" name="" r:id="rId15" imgW="228600" imgH="215900" progId="Equation.KSEE3">
                  <p:embed/>
                </p:oleObj>
              </mc:Choice>
              <mc:Fallback>
                <p:oleObj name="" r:id="rId15" imgW="228600" imgH="215900" progId="Equation.KSEE3">
                  <p:embed/>
                  <p:pic>
                    <p:nvPicPr>
                      <p:cNvPr id="0" name="图片 1025"/>
                      <p:cNvPicPr/>
                      <p:nvPr/>
                    </p:nvPicPr>
                    <p:blipFill>
                      <a:blip r:embed="rId16"/>
                      <a:stretch>
                        <a:fillRect/>
                      </a:stretch>
                    </p:blipFill>
                    <p:spPr>
                      <a:xfrm>
                        <a:off x="4207510" y="4594860"/>
                        <a:ext cx="299085" cy="282575"/>
                      </a:xfrm>
                      <a:prstGeom prst="rect">
                        <a:avLst/>
                      </a:prstGeom>
                    </p:spPr>
                  </p:pic>
                </p:oleObj>
              </mc:Fallback>
            </mc:AlternateContent>
          </a:graphicData>
        </a:graphic>
      </p:graphicFrame>
      <p:graphicFrame>
        <p:nvGraphicFramePr>
          <p:cNvPr id="17" name="对象 16">
            <a:hlinkClick r:id="" action="ppaction://ole?verb="/>
          </p:cNvPr>
          <p:cNvGraphicFramePr>
            <a:graphicFrameLocks noChangeAspect="1"/>
          </p:cNvGraphicFramePr>
          <p:nvPr/>
        </p:nvGraphicFramePr>
        <p:xfrm>
          <a:off x="2947670" y="4956175"/>
          <a:ext cx="394335" cy="279400"/>
        </p:xfrm>
        <a:graphic>
          <a:graphicData uri="http://schemas.openxmlformats.org/presentationml/2006/ole">
            <mc:AlternateContent xmlns:mc="http://schemas.openxmlformats.org/markup-compatibility/2006">
              <mc:Choice xmlns:v="urn:schemas-microsoft-com:vml" Requires="v">
                <p:oleObj spid="_x0000_s4" name="" r:id="rId17" imgW="304800" imgH="215900" progId="Equation.KSEE3">
                  <p:embed/>
                </p:oleObj>
              </mc:Choice>
              <mc:Fallback>
                <p:oleObj name="" r:id="rId17" imgW="304800" imgH="215900" progId="Equation.KSEE3">
                  <p:embed/>
                  <p:pic>
                    <p:nvPicPr>
                      <p:cNvPr id="0" name="图片 1025"/>
                      <p:cNvPicPr/>
                      <p:nvPr/>
                    </p:nvPicPr>
                    <p:blipFill>
                      <a:blip r:embed="rId18"/>
                      <a:stretch>
                        <a:fillRect/>
                      </a:stretch>
                    </p:blipFill>
                    <p:spPr>
                      <a:xfrm>
                        <a:off x="2947670" y="4956175"/>
                        <a:ext cx="394335" cy="27940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50" fill="hold"/>
                                        <p:tgtEl>
                                          <p:spTgt spid="19"/>
                                        </p:tgtEl>
                                        <p:attrNameLst>
                                          <p:attrName>ppt_x</p:attrName>
                                        </p:attrNameLst>
                                      </p:cBhvr>
                                      <p:tavLst>
                                        <p:tav tm="0">
                                          <p:val>
                                            <p:strVal val="0-#ppt_w/2"/>
                                          </p:val>
                                        </p:tav>
                                        <p:tav tm="100000">
                                          <p:val>
                                            <p:strVal val="#ppt_x"/>
                                          </p:val>
                                        </p:tav>
                                      </p:tavLst>
                                    </p:anim>
                                    <p:anim calcmode="lin" valueType="num">
                                      <p:cBhvr additive="base">
                                        <p:cTn id="8" dur="25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250" fill="hold"/>
                                        <p:tgtEl>
                                          <p:spTgt spid="20"/>
                                        </p:tgtEl>
                                        <p:attrNameLst>
                                          <p:attrName>ppt_x</p:attrName>
                                        </p:attrNameLst>
                                      </p:cBhvr>
                                      <p:tavLst>
                                        <p:tav tm="0">
                                          <p:val>
                                            <p:strVal val="0-#ppt_w/2"/>
                                          </p:val>
                                        </p:tav>
                                        <p:tav tm="100000">
                                          <p:val>
                                            <p:strVal val="#ppt_x"/>
                                          </p:val>
                                        </p:tav>
                                      </p:tavLst>
                                    </p:anim>
                                    <p:anim calcmode="lin" valueType="num">
                                      <p:cBhvr additive="base">
                                        <p:cTn id="12" dur="25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250" fill="hold"/>
                                        <p:tgtEl>
                                          <p:spTgt spid="18"/>
                                        </p:tgtEl>
                                        <p:attrNameLst>
                                          <p:attrName>ppt_x</p:attrName>
                                        </p:attrNameLst>
                                      </p:cBhvr>
                                      <p:tavLst>
                                        <p:tav tm="0">
                                          <p:val>
                                            <p:strVal val="1+#ppt_w/2"/>
                                          </p:val>
                                        </p:tav>
                                        <p:tav tm="100000">
                                          <p:val>
                                            <p:strVal val="#ppt_x"/>
                                          </p:val>
                                        </p:tav>
                                      </p:tavLst>
                                    </p:anim>
                                    <p:anim calcmode="lin" valueType="num">
                                      <p:cBhvr additive="base">
                                        <p:cTn id="16" dur="25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250" fill="hold"/>
                                        <p:tgtEl>
                                          <p:spTgt spid="45"/>
                                        </p:tgtEl>
                                        <p:attrNameLst>
                                          <p:attrName>ppt_x</p:attrName>
                                        </p:attrNameLst>
                                      </p:cBhvr>
                                      <p:tavLst>
                                        <p:tav tm="0">
                                          <p:val>
                                            <p:strVal val="1+#ppt_w/2"/>
                                          </p:val>
                                        </p:tav>
                                        <p:tav tm="100000">
                                          <p:val>
                                            <p:strVal val="#ppt_x"/>
                                          </p:val>
                                        </p:tav>
                                      </p:tavLst>
                                    </p:anim>
                                    <p:anim calcmode="lin" valueType="num">
                                      <p:cBhvr additive="base">
                                        <p:cTn id="20" dur="2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0-#ppt_w/2"/>
                                          </p:val>
                                        </p:tav>
                                        <p:tav tm="100000">
                                          <p:val>
                                            <p:strVal val="#ppt_x"/>
                                          </p:val>
                                        </p:tav>
                                      </p:tavLst>
                                    </p:anim>
                                    <p:anim calcmode="lin" valueType="num">
                                      <p:cBhvr additive="base">
                                        <p:cTn id="26" dur="500" fill="hold"/>
                                        <p:tgtEl>
                                          <p:spTgt spid="2"/>
                                        </p:tgtEl>
                                        <p:attrNameLst>
                                          <p:attrName>ppt_y</p:attrName>
                                        </p:attrNameLst>
                                      </p:cBhvr>
                                      <p:tavLst>
                                        <p:tav tm="0">
                                          <p:val>
                                            <p:strVal val="#ppt_y"/>
                                          </p:val>
                                        </p:tav>
                                        <p:tav tm="100000">
                                          <p:val>
                                            <p:strVal val="#ppt_y"/>
                                          </p:val>
                                        </p:tav>
                                      </p:tavLst>
                                    </p:anim>
                                  </p:childTnLst>
                                </p:cTn>
                              </p:par>
                              <p:par>
                                <p:cTn id="27" presetID="1" presetClass="entr" presetSubtype="0" fill="hold" grpId="1"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2" presetClass="entr" presetSubtype="8"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250" fill="hold"/>
                                        <p:tgtEl>
                                          <p:spTgt spid="7"/>
                                        </p:tgtEl>
                                        <p:attrNameLst>
                                          <p:attrName>ppt_x</p:attrName>
                                        </p:attrNameLst>
                                      </p:cBhvr>
                                      <p:tavLst>
                                        <p:tav tm="0">
                                          <p:val>
                                            <p:strVal val="0-#ppt_w/2"/>
                                          </p:val>
                                        </p:tav>
                                        <p:tav tm="100000">
                                          <p:val>
                                            <p:strVal val="#ppt_x"/>
                                          </p:val>
                                        </p:tav>
                                      </p:tavLst>
                                    </p:anim>
                                    <p:anim calcmode="lin" valueType="num">
                                      <p:cBhvr additive="base">
                                        <p:cTn id="32" dur="250" fill="hold"/>
                                        <p:tgtEl>
                                          <p:spTgt spid="7"/>
                                        </p:tgtEl>
                                        <p:attrNameLst>
                                          <p:attrName>ppt_y</p:attrName>
                                        </p:attrNameLst>
                                      </p:cBhvr>
                                      <p:tavLst>
                                        <p:tav tm="0">
                                          <p:val>
                                            <p:strVal val="#ppt_y"/>
                                          </p:val>
                                        </p:tav>
                                        <p:tav tm="100000">
                                          <p:val>
                                            <p:strVal val="#ppt_y"/>
                                          </p:val>
                                        </p:tav>
                                      </p:tavLst>
                                    </p:anim>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anim calcmode="lin" valueType="num">
                                      <p:cBhvr additive="base">
                                        <p:cTn id="45" dur="500" fill="hold"/>
                                        <p:tgtEl>
                                          <p:spTgt spid="6"/>
                                        </p:tgtEl>
                                        <p:attrNameLst>
                                          <p:attrName>ppt_x</p:attrName>
                                        </p:attrNameLst>
                                      </p:cBhvr>
                                      <p:tavLst>
                                        <p:tav tm="0">
                                          <p:val>
                                            <p:strVal val="0-#ppt_w/2"/>
                                          </p:val>
                                        </p:tav>
                                        <p:tav tm="100000">
                                          <p:val>
                                            <p:strVal val="#ppt_x"/>
                                          </p:val>
                                        </p:tav>
                                      </p:tavLst>
                                    </p:anim>
                                    <p:anim calcmode="lin" valueType="num">
                                      <p:cBhvr additive="base">
                                        <p:cTn id="46" dur="500" fill="hold"/>
                                        <p:tgtEl>
                                          <p:spTgt spid="6"/>
                                        </p:tgtEl>
                                        <p:attrNameLst>
                                          <p:attrName>ppt_y</p:attrName>
                                        </p:attrNameLst>
                                      </p:cBhvr>
                                      <p:tavLst>
                                        <p:tav tm="0">
                                          <p:val>
                                            <p:strVal val="#ppt_y"/>
                                          </p:val>
                                        </p:tav>
                                        <p:tav tm="100000">
                                          <p:val>
                                            <p:strVal val="#ppt_y"/>
                                          </p:val>
                                        </p:tav>
                                      </p:tavLst>
                                    </p:anim>
                                  </p:childTnLst>
                                </p:cTn>
                              </p:par>
                              <p:par>
                                <p:cTn id="47" presetID="1" presetClass="entr" presetSubtype="0" fill="hold" grpId="1" nodeType="with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0-#ppt_w/2"/>
                                          </p:val>
                                        </p:tav>
                                        <p:tav tm="100000">
                                          <p:val>
                                            <p:strVal val="#ppt_x"/>
                                          </p:val>
                                        </p:tav>
                                      </p:tavLst>
                                    </p:anim>
                                    <p:anim calcmode="lin" valueType="num">
                                      <p:cBhvr additive="base">
                                        <p:cTn id="62" dur="500" fill="hold"/>
                                        <p:tgtEl>
                                          <p:spTgt spid="15"/>
                                        </p:tgtEl>
                                        <p:attrNameLst>
                                          <p:attrName>ppt_y</p:attrName>
                                        </p:attrNameLst>
                                      </p:cBhvr>
                                      <p:tavLst>
                                        <p:tav tm="0">
                                          <p:val>
                                            <p:strVal val="#ppt_y"/>
                                          </p:val>
                                        </p:tav>
                                        <p:tav tm="100000">
                                          <p:val>
                                            <p:strVal val="#ppt_y"/>
                                          </p:val>
                                        </p:tav>
                                      </p:tavLst>
                                    </p:anim>
                                  </p:childTnLst>
                                </p:cTn>
                              </p:par>
                              <p:par>
                                <p:cTn id="63" presetID="1" presetClass="entr" presetSubtype="0" fill="hold" grpId="1" nodeType="with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 grpId="0"/>
      <p:bldP spid="2" grpId="1"/>
      <p:bldP spid="7" grpId="0"/>
      <p:bldP spid="6" grpId="0"/>
      <p:bldP spid="6" grpId="1"/>
      <p:bldP spid="15" grpId="0"/>
      <p:bldP spid="15"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nvCxnSpPr>
        <p:spPr>
          <a:xfrm>
            <a:off x="342900" y="816622"/>
            <a:ext cx="11506200" cy="0"/>
          </a:xfrm>
          <a:prstGeom prst="line">
            <a:avLst/>
          </a:prstGeom>
          <a:ln w="28575">
            <a:solidFill>
              <a:srgbClr val="1C4372"/>
            </a:solidFill>
          </a:ln>
        </p:spPr>
        <p:style>
          <a:lnRef idx="1">
            <a:schemeClr val="accent1"/>
          </a:lnRef>
          <a:fillRef idx="0">
            <a:schemeClr val="accent1"/>
          </a:fillRef>
          <a:effectRef idx="0">
            <a:schemeClr val="accent1"/>
          </a:effectRef>
          <a:fontRef idx="minor">
            <a:schemeClr val="tx1"/>
          </a:fontRef>
        </p:style>
      </p:cxnSp>
      <p:sp>
        <p:nvSpPr>
          <p:cNvPr id="19" name="矩形 18"/>
          <p:cNvSpPr/>
          <p:nvPr>
            <p:custDataLst>
              <p:tags r:id="rId1"/>
            </p:custDataLst>
          </p:nvPr>
        </p:nvSpPr>
        <p:spPr>
          <a:xfrm>
            <a:off x="245745" y="0"/>
            <a:ext cx="6980555" cy="845185"/>
          </a:xfrm>
          <a:prstGeom prst="rect">
            <a:avLst/>
          </a:prstGeom>
        </p:spPr>
        <p:txBody>
          <a:bodyPr wrap="square">
            <a:spAutoFit/>
          </a:bodyPr>
          <a:lstStyle/>
          <a:p>
            <a:pPr>
              <a:lnSpc>
                <a:spcPct val="175000"/>
              </a:lnSpc>
            </a:pPr>
            <a:r>
              <a:rPr lang="en-US" altLang="zh-CN" sz="2800" dirty="0">
                <a:solidFill>
                  <a:srgbClr val="1C4372"/>
                </a:solidFill>
                <a:latin typeface="微软雅黑" panose="020B0503020204020204" pitchFamily="34" charset="-122"/>
                <a:ea typeface="微软雅黑" panose="020B0503020204020204" pitchFamily="34" charset="-122"/>
              </a:rPr>
              <a:t>04.</a:t>
            </a:r>
            <a:r>
              <a:rPr lang="zh-CN" sz="2800" dirty="0">
                <a:solidFill>
                  <a:srgbClr val="1C4372"/>
                </a:solidFill>
                <a:latin typeface="微软雅黑" panose="020B0503020204020204" pitchFamily="34" charset="-122"/>
                <a:ea typeface="微软雅黑" panose="020B0503020204020204" pitchFamily="34" charset="-122"/>
              </a:rPr>
              <a:t>化学混沌与吸引子重构</a:t>
            </a:r>
            <a:r>
              <a:rPr lang="en-US" altLang="zh-CN" sz="2800" dirty="0">
                <a:solidFill>
                  <a:srgbClr val="1C4372"/>
                </a:solidFill>
                <a:latin typeface="微软雅黑" panose="020B0503020204020204" pitchFamily="34" charset="-122"/>
                <a:ea typeface="微软雅黑" panose="020B0503020204020204" pitchFamily="34" charset="-122"/>
              </a:rPr>
              <a:t>-</a:t>
            </a:r>
            <a:r>
              <a:rPr lang="zh-CN" altLang="en-US" sz="2800" dirty="0">
                <a:solidFill>
                  <a:srgbClr val="1C4372"/>
                </a:solidFill>
                <a:latin typeface="微软雅黑" panose="020B0503020204020204" pitchFamily="34" charset="-122"/>
                <a:ea typeface="微软雅黑" panose="020B0503020204020204" pitchFamily="34" charset="-122"/>
              </a:rPr>
              <a:t>吸引子重构</a:t>
            </a:r>
            <a:endParaRPr lang="zh-CN" altLang="en-US" sz="2800" dirty="0">
              <a:solidFill>
                <a:srgbClr val="1C4372"/>
              </a:solidFill>
              <a:latin typeface="微软雅黑" panose="020B0503020204020204" pitchFamily="34" charset="-122"/>
              <a:ea typeface="微软雅黑" panose="020B0503020204020204" pitchFamily="34" charset="-122"/>
            </a:endParaRPr>
          </a:p>
        </p:txBody>
      </p:sp>
      <p:sp>
        <p:nvSpPr>
          <p:cNvPr id="20" name="文本框 19"/>
          <p:cNvSpPr txBox="1"/>
          <p:nvPr>
            <p:custDataLst>
              <p:tags r:id="rId2"/>
            </p:custDataLst>
          </p:nvPr>
        </p:nvSpPr>
        <p:spPr>
          <a:xfrm>
            <a:off x="245948" y="790581"/>
            <a:ext cx="5022106" cy="337184"/>
          </a:xfrm>
          <a:prstGeom prst="snip1Rect">
            <a:avLst>
              <a:gd name="adj" fmla="val 0"/>
            </a:avLst>
          </a:prstGeom>
          <a:noFill/>
          <a:ln w="28575">
            <a:noFill/>
          </a:ln>
        </p:spPr>
        <p:txBody>
          <a:bodyPr wrap="square" rtlCol="0">
            <a:spAutoFit/>
          </a:bodyPr>
          <a:lstStyle/>
          <a:p>
            <a:endPar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endParaRPr>
          </a:p>
        </p:txBody>
      </p:sp>
      <p:pic>
        <p:nvPicPr>
          <p:cNvPr id="45" name="图片 44"/>
          <p:cNvPicPr>
            <a:picLocks noChangeAspect="1"/>
          </p:cNvPicPr>
          <p:nvPr>
            <p:custDataLst>
              <p:tags r:id="rId3"/>
            </p:custDataLst>
          </p:nvPr>
        </p:nvPicPr>
        <p:blipFill>
          <a:blip r:embed="rId4" cstate="hqprint">
            <a:clrChange>
              <a:clrFrom>
                <a:srgbClr val="FFFFFF"/>
              </a:clrFrom>
              <a:clrTo>
                <a:srgbClr val="FFFFFF">
                  <a:alpha val="0"/>
                </a:srgbClr>
              </a:clrTo>
            </a:clrChange>
            <a:duotone>
              <a:prstClr val="black"/>
              <a:srgbClr val="1C4372">
                <a:tint val="45000"/>
                <a:satMod val="400000"/>
              </a:srgbClr>
            </a:duotone>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tretch>
            <a:fillRect/>
          </a:stretch>
        </p:blipFill>
        <p:spPr>
          <a:xfrm>
            <a:off x="8349319" y="73944"/>
            <a:ext cx="3842681" cy="872054"/>
          </a:xfrm>
          <a:prstGeom prst="rect">
            <a:avLst/>
          </a:prstGeom>
        </p:spPr>
      </p:pic>
      <p:sp>
        <p:nvSpPr>
          <p:cNvPr id="2" name="文本框 1"/>
          <p:cNvSpPr txBox="1"/>
          <p:nvPr/>
        </p:nvSpPr>
        <p:spPr>
          <a:xfrm>
            <a:off x="342900" y="1233805"/>
            <a:ext cx="11506200" cy="829945"/>
          </a:xfrm>
          <a:prstGeom prst="rect">
            <a:avLst/>
          </a:prstGeom>
          <a:noFill/>
        </p:spPr>
        <p:txBody>
          <a:bodyPr wrap="square" rtlCol="0">
            <a:spAutoFit/>
          </a:bodyPr>
          <a:lstStyle/>
          <a:p>
            <a:r>
              <a:rPr lang="zh-CN" sz="2400" dirty="0">
                <a:solidFill>
                  <a:srgbClr val="1C4372"/>
                </a:solidFill>
                <a:latin typeface="微软雅黑" panose="020B0503020204020204" pitchFamily="34" charset="-122"/>
                <a:ea typeface="微软雅黑" panose="020B0503020204020204" pitchFamily="34" charset="-122"/>
              </a:rPr>
              <a:t>此外，该映射与逻辑斯蒂映射类似是单峰的，这表明之前出现的混沌状态可能是通过倍周期分岔得到的。实验发现了这样的倍周期现象。</a:t>
            </a:r>
            <a:endParaRPr lang="zh-CN" sz="2400" dirty="0">
              <a:solidFill>
                <a:srgbClr val="1C4372"/>
              </a:solidFill>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2"/>
          </p:nvPr>
        </p:nvSpPr>
        <p:spPr/>
        <p:txBody>
          <a:bodyPr/>
          <a:lstStyle/>
          <a:p>
            <a:fld id="{2111E15B-4652-4570-B762-7367D91DB9AE}" type="slidenum">
              <a:rPr lang="zh-CN" altLang="en-US" smtClean="0"/>
            </a:fld>
            <a:endParaRPr lang="zh-CN" altLang="en-US"/>
          </a:p>
        </p:txBody>
      </p:sp>
      <p:sp>
        <p:nvSpPr>
          <p:cNvPr id="7" name="文本框 6"/>
          <p:cNvSpPr txBox="1"/>
          <p:nvPr>
            <p:custDataLst>
              <p:tags r:id="rId6"/>
            </p:custDataLst>
          </p:nvPr>
        </p:nvSpPr>
        <p:spPr>
          <a:xfrm>
            <a:off x="245745" y="790575"/>
            <a:ext cx="5722620" cy="337184"/>
          </a:xfrm>
          <a:prstGeom prst="snip1Rect">
            <a:avLst>
              <a:gd name="adj" fmla="val 0"/>
            </a:avLst>
          </a:prstGeom>
          <a:noFill/>
          <a:ln w="28575">
            <a:noFill/>
          </a:ln>
        </p:spPr>
        <p:txBody>
          <a:bodyPr wrap="square" rtlCol="0">
            <a:spAutoFit/>
          </a:bodyPr>
          <a:p>
            <a:r>
              <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rPr>
              <a:t>CHEMICA CHAOS AND ATTRACTOR RESTRUCTION</a:t>
            </a:r>
            <a:endPar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endParaRPr>
          </a:p>
        </p:txBody>
      </p:sp>
      <p:pic>
        <p:nvPicPr>
          <p:cNvPr id="21" name="图片 20"/>
          <p:cNvPicPr>
            <a:picLocks noChangeAspect="1"/>
          </p:cNvPicPr>
          <p:nvPr/>
        </p:nvPicPr>
        <p:blipFill>
          <a:blip r:embed="rId7"/>
          <a:stretch>
            <a:fillRect/>
          </a:stretch>
        </p:blipFill>
        <p:spPr>
          <a:xfrm>
            <a:off x="3102610" y="2175510"/>
            <a:ext cx="5182870" cy="44170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50" fill="hold"/>
                                        <p:tgtEl>
                                          <p:spTgt spid="19"/>
                                        </p:tgtEl>
                                        <p:attrNameLst>
                                          <p:attrName>ppt_x</p:attrName>
                                        </p:attrNameLst>
                                      </p:cBhvr>
                                      <p:tavLst>
                                        <p:tav tm="0">
                                          <p:val>
                                            <p:strVal val="0-#ppt_w/2"/>
                                          </p:val>
                                        </p:tav>
                                        <p:tav tm="100000">
                                          <p:val>
                                            <p:strVal val="#ppt_x"/>
                                          </p:val>
                                        </p:tav>
                                      </p:tavLst>
                                    </p:anim>
                                    <p:anim calcmode="lin" valueType="num">
                                      <p:cBhvr additive="base">
                                        <p:cTn id="8" dur="25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250" fill="hold"/>
                                        <p:tgtEl>
                                          <p:spTgt spid="20"/>
                                        </p:tgtEl>
                                        <p:attrNameLst>
                                          <p:attrName>ppt_x</p:attrName>
                                        </p:attrNameLst>
                                      </p:cBhvr>
                                      <p:tavLst>
                                        <p:tav tm="0">
                                          <p:val>
                                            <p:strVal val="0-#ppt_w/2"/>
                                          </p:val>
                                        </p:tav>
                                        <p:tav tm="100000">
                                          <p:val>
                                            <p:strVal val="#ppt_x"/>
                                          </p:val>
                                        </p:tav>
                                      </p:tavLst>
                                    </p:anim>
                                    <p:anim calcmode="lin" valueType="num">
                                      <p:cBhvr additive="base">
                                        <p:cTn id="12" dur="25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250" fill="hold"/>
                                        <p:tgtEl>
                                          <p:spTgt spid="18"/>
                                        </p:tgtEl>
                                        <p:attrNameLst>
                                          <p:attrName>ppt_x</p:attrName>
                                        </p:attrNameLst>
                                      </p:cBhvr>
                                      <p:tavLst>
                                        <p:tav tm="0">
                                          <p:val>
                                            <p:strVal val="1+#ppt_w/2"/>
                                          </p:val>
                                        </p:tav>
                                        <p:tav tm="100000">
                                          <p:val>
                                            <p:strVal val="#ppt_x"/>
                                          </p:val>
                                        </p:tav>
                                      </p:tavLst>
                                    </p:anim>
                                    <p:anim calcmode="lin" valueType="num">
                                      <p:cBhvr additive="base">
                                        <p:cTn id="16" dur="25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250" fill="hold"/>
                                        <p:tgtEl>
                                          <p:spTgt spid="45"/>
                                        </p:tgtEl>
                                        <p:attrNameLst>
                                          <p:attrName>ppt_x</p:attrName>
                                        </p:attrNameLst>
                                      </p:cBhvr>
                                      <p:tavLst>
                                        <p:tav tm="0">
                                          <p:val>
                                            <p:strVal val="1+#ppt_w/2"/>
                                          </p:val>
                                        </p:tav>
                                        <p:tav tm="100000">
                                          <p:val>
                                            <p:strVal val="#ppt_x"/>
                                          </p:val>
                                        </p:tav>
                                      </p:tavLst>
                                    </p:anim>
                                    <p:anim calcmode="lin" valueType="num">
                                      <p:cBhvr additive="base">
                                        <p:cTn id="20" dur="2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0-#ppt_w/2"/>
                                          </p:val>
                                        </p:tav>
                                        <p:tav tm="100000">
                                          <p:val>
                                            <p:strVal val="#ppt_x"/>
                                          </p:val>
                                        </p:tav>
                                      </p:tavLst>
                                    </p:anim>
                                    <p:anim calcmode="lin" valueType="num">
                                      <p:cBhvr additive="base">
                                        <p:cTn id="26" dur="500" fill="hold"/>
                                        <p:tgtEl>
                                          <p:spTgt spid="2"/>
                                        </p:tgtEl>
                                        <p:attrNameLst>
                                          <p:attrName>ppt_y</p:attrName>
                                        </p:attrNameLst>
                                      </p:cBhvr>
                                      <p:tavLst>
                                        <p:tav tm="0">
                                          <p:val>
                                            <p:strVal val="#ppt_y"/>
                                          </p:val>
                                        </p:tav>
                                        <p:tav tm="100000">
                                          <p:val>
                                            <p:strVal val="#ppt_y"/>
                                          </p:val>
                                        </p:tav>
                                      </p:tavLst>
                                    </p:anim>
                                  </p:childTnLst>
                                </p:cTn>
                              </p:par>
                              <p:par>
                                <p:cTn id="27" presetID="1" presetClass="entr" presetSubtype="0" fill="hold" grpId="1"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2" presetClass="entr" presetSubtype="8"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250" fill="hold"/>
                                        <p:tgtEl>
                                          <p:spTgt spid="7"/>
                                        </p:tgtEl>
                                        <p:attrNameLst>
                                          <p:attrName>ppt_x</p:attrName>
                                        </p:attrNameLst>
                                      </p:cBhvr>
                                      <p:tavLst>
                                        <p:tav tm="0">
                                          <p:val>
                                            <p:strVal val="0-#ppt_w/2"/>
                                          </p:val>
                                        </p:tav>
                                        <p:tav tm="100000">
                                          <p:val>
                                            <p:strVal val="#ppt_x"/>
                                          </p:val>
                                        </p:tav>
                                      </p:tavLst>
                                    </p:anim>
                                    <p:anim calcmode="lin" valueType="num">
                                      <p:cBhvr additive="base">
                                        <p:cTn id="32" dur="25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 grpId="0"/>
      <p:bldP spid="2" grpId="1"/>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nvCxnSpPr>
        <p:spPr>
          <a:xfrm>
            <a:off x="342900" y="816622"/>
            <a:ext cx="11506200" cy="0"/>
          </a:xfrm>
          <a:prstGeom prst="line">
            <a:avLst/>
          </a:prstGeom>
          <a:ln w="28575">
            <a:solidFill>
              <a:srgbClr val="1C4372"/>
            </a:solidFill>
          </a:ln>
        </p:spPr>
        <p:style>
          <a:lnRef idx="1">
            <a:schemeClr val="accent1"/>
          </a:lnRef>
          <a:fillRef idx="0">
            <a:schemeClr val="accent1"/>
          </a:fillRef>
          <a:effectRef idx="0">
            <a:schemeClr val="accent1"/>
          </a:effectRef>
          <a:fontRef idx="minor">
            <a:schemeClr val="tx1"/>
          </a:fontRef>
        </p:style>
      </p:cxnSp>
      <p:sp>
        <p:nvSpPr>
          <p:cNvPr id="19" name="矩形 18"/>
          <p:cNvSpPr/>
          <p:nvPr>
            <p:custDataLst>
              <p:tags r:id="rId1"/>
            </p:custDataLst>
          </p:nvPr>
        </p:nvSpPr>
        <p:spPr>
          <a:xfrm>
            <a:off x="245745" y="0"/>
            <a:ext cx="6980555" cy="845185"/>
          </a:xfrm>
          <a:prstGeom prst="rect">
            <a:avLst/>
          </a:prstGeom>
        </p:spPr>
        <p:txBody>
          <a:bodyPr wrap="square">
            <a:spAutoFit/>
          </a:bodyPr>
          <a:lstStyle/>
          <a:p>
            <a:pPr>
              <a:lnSpc>
                <a:spcPct val="175000"/>
              </a:lnSpc>
            </a:pPr>
            <a:r>
              <a:rPr lang="en-US" altLang="zh-CN" sz="2800" dirty="0">
                <a:solidFill>
                  <a:srgbClr val="1C4372"/>
                </a:solidFill>
                <a:latin typeface="微软雅黑" panose="020B0503020204020204" pitchFamily="34" charset="-122"/>
                <a:ea typeface="微软雅黑" panose="020B0503020204020204" pitchFamily="34" charset="-122"/>
              </a:rPr>
              <a:t>04.</a:t>
            </a:r>
            <a:r>
              <a:rPr lang="zh-CN" sz="2800" dirty="0">
                <a:solidFill>
                  <a:srgbClr val="1C4372"/>
                </a:solidFill>
                <a:latin typeface="微软雅黑" panose="020B0503020204020204" pitchFamily="34" charset="-122"/>
                <a:ea typeface="微软雅黑" panose="020B0503020204020204" pitchFamily="34" charset="-122"/>
              </a:rPr>
              <a:t>化学混沌与吸引子重构</a:t>
            </a:r>
            <a:r>
              <a:rPr lang="en-US" altLang="zh-CN" sz="2800" dirty="0">
                <a:solidFill>
                  <a:srgbClr val="1C4372"/>
                </a:solidFill>
                <a:latin typeface="微软雅黑" panose="020B0503020204020204" pitchFamily="34" charset="-122"/>
                <a:ea typeface="微软雅黑" panose="020B0503020204020204" pitchFamily="34" charset="-122"/>
              </a:rPr>
              <a:t>-</a:t>
            </a:r>
            <a:r>
              <a:rPr lang="zh-CN" altLang="en-US" sz="2800" dirty="0">
                <a:solidFill>
                  <a:srgbClr val="1C4372"/>
                </a:solidFill>
                <a:latin typeface="微软雅黑" panose="020B0503020204020204" pitchFamily="34" charset="-122"/>
                <a:ea typeface="微软雅黑" panose="020B0503020204020204" pitchFamily="34" charset="-122"/>
              </a:rPr>
              <a:t>吸引子重构</a:t>
            </a:r>
            <a:endParaRPr lang="zh-CN" altLang="en-US" sz="2800" dirty="0">
              <a:solidFill>
                <a:srgbClr val="1C4372"/>
              </a:solidFill>
              <a:latin typeface="微软雅黑" panose="020B0503020204020204" pitchFamily="34" charset="-122"/>
              <a:ea typeface="微软雅黑" panose="020B0503020204020204" pitchFamily="34" charset="-122"/>
            </a:endParaRPr>
          </a:p>
        </p:txBody>
      </p:sp>
      <p:sp>
        <p:nvSpPr>
          <p:cNvPr id="20" name="文本框 19"/>
          <p:cNvSpPr txBox="1"/>
          <p:nvPr>
            <p:custDataLst>
              <p:tags r:id="rId2"/>
            </p:custDataLst>
          </p:nvPr>
        </p:nvSpPr>
        <p:spPr>
          <a:xfrm>
            <a:off x="245948" y="790581"/>
            <a:ext cx="5022106" cy="337184"/>
          </a:xfrm>
          <a:prstGeom prst="snip1Rect">
            <a:avLst>
              <a:gd name="adj" fmla="val 0"/>
            </a:avLst>
          </a:prstGeom>
          <a:noFill/>
          <a:ln w="28575">
            <a:noFill/>
          </a:ln>
        </p:spPr>
        <p:txBody>
          <a:bodyPr wrap="square" rtlCol="0">
            <a:spAutoFit/>
          </a:bodyPr>
          <a:lstStyle/>
          <a:p>
            <a:endPar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endParaRPr>
          </a:p>
        </p:txBody>
      </p:sp>
      <p:pic>
        <p:nvPicPr>
          <p:cNvPr id="45" name="图片 44"/>
          <p:cNvPicPr>
            <a:picLocks noChangeAspect="1"/>
          </p:cNvPicPr>
          <p:nvPr>
            <p:custDataLst>
              <p:tags r:id="rId3"/>
            </p:custDataLst>
          </p:nvPr>
        </p:nvPicPr>
        <p:blipFill>
          <a:blip r:embed="rId4" cstate="hqprint">
            <a:clrChange>
              <a:clrFrom>
                <a:srgbClr val="FFFFFF"/>
              </a:clrFrom>
              <a:clrTo>
                <a:srgbClr val="FFFFFF">
                  <a:alpha val="0"/>
                </a:srgbClr>
              </a:clrTo>
            </a:clrChange>
            <a:duotone>
              <a:prstClr val="black"/>
              <a:srgbClr val="1C4372">
                <a:tint val="45000"/>
                <a:satMod val="400000"/>
              </a:srgbClr>
            </a:duotone>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tretch>
            <a:fillRect/>
          </a:stretch>
        </p:blipFill>
        <p:spPr>
          <a:xfrm>
            <a:off x="8349319" y="73944"/>
            <a:ext cx="3842681" cy="872054"/>
          </a:xfrm>
          <a:prstGeom prst="rect">
            <a:avLst/>
          </a:prstGeom>
        </p:spPr>
      </p:pic>
      <p:sp>
        <p:nvSpPr>
          <p:cNvPr id="2" name="文本框 1"/>
          <p:cNvSpPr txBox="1"/>
          <p:nvPr/>
        </p:nvSpPr>
        <p:spPr>
          <a:xfrm>
            <a:off x="342900" y="1280795"/>
            <a:ext cx="11506200" cy="460375"/>
          </a:xfrm>
          <a:prstGeom prst="rect">
            <a:avLst/>
          </a:prstGeom>
          <a:noFill/>
        </p:spPr>
        <p:txBody>
          <a:bodyPr wrap="square" rtlCol="0">
            <a:spAutoFit/>
          </a:bodyPr>
          <a:lstStyle/>
          <a:p>
            <a:r>
              <a:rPr lang="zh-CN" sz="2400" dirty="0">
                <a:solidFill>
                  <a:srgbClr val="1C4372"/>
                </a:solidFill>
                <a:latin typeface="微软雅黑" panose="020B0503020204020204" pitchFamily="34" charset="-122"/>
                <a:ea typeface="微软雅黑" panose="020B0503020204020204" pitchFamily="34" charset="-122"/>
              </a:rPr>
              <a:t>对于吸引子重构有两个关键问题：</a:t>
            </a:r>
            <a:endParaRPr lang="zh-CN" altLang="en-US" sz="2400" dirty="0">
              <a:solidFill>
                <a:srgbClr val="1C4372"/>
              </a:solidFill>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2"/>
          </p:nvPr>
        </p:nvSpPr>
        <p:spPr/>
        <p:txBody>
          <a:bodyPr/>
          <a:lstStyle/>
          <a:p>
            <a:fld id="{2111E15B-4652-4570-B762-7367D91DB9AE}" type="slidenum">
              <a:rPr lang="zh-CN" altLang="en-US" smtClean="0"/>
            </a:fld>
            <a:endParaRPr lang="zh-CN" altLang="en-US"/>
          </a:p>
        </p:txBody>
      </p:sp>
      <p:sp>
        <p:nvSpPr>
          <p:cNvPr id="7" name="文本框 6"/>
          <p:cNvSpPr txBox="1"/>
          <p:nvPr>
            <p:custDataLst>
              <p:tags r:id="rId6"/>
            </p:custDataLst>
          </p:nvPr>
        </p:nvSpPr>
        <p:spPr>
          <a:xfrm>
            <a:off x="245745" y="790575"/>
            <a:ext cx="5722620" cy="337184"/>
          </a:xfrm>
          <a:prstGeom prst="snip1Rect">
            <a:avLst>
              <a:gd name="adj" fmla="val 0"/>
            </a:avLst>
          </a:prstGeom>
          <a:noFill/>
          <a:ln w="28575">
            <a:noFill/>
          </a:ln>
        </p:spPr>
        <p:txBody>
          <a:bodyPr wrap="square" rtlCol="0">
            <a:spAutoFit/>
          </a:bodyPr>
          <a:p>
            <a:r>
              <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rPr>
              <a:t>CHEMICA CHAOS AND ATTRACTOR RESTRUCTION</a:t>
            </a:r>
            <a:endPar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endParaRPr>
          </a:p>
        </p:txBody>
      </p:sp>
      <p:graphicFrame>
        <p:nvGraphicFramePr>
          <p:cNvPr id="12" name="对象 11">
            <a:hlinkClick r:id="" action="ppaction://ole?verb="/>
          </p:cNvPr>
          <p:cNvGraphicFramePr>
            <a:graphicFrameLocks noChangeAspect="1"/>
          </p:cNvGraphicFramePr>
          <p:nvPr/>
        </p:nvGraphicFramePr>
        <p:xfrm>
          <a:off x="1957070" y="4749165"/>
          <a:ext cx="292100" cy="321310"/>
        </p:xfrm>
        <a:graphic>
          <a:graphicData uri="http://schemas.openxmlformats.org/presentationml/2006/ole">
            <mc:AlternateContent xmlns:mc="http://schemas.openxmlformats.org/markup-compatibility/2006">
              <mc:Choice xmlns:v="urn:schemas-microsoft-com:vml" Requires="v">
                <p:oleObj spid="_x0000_s13" name="" r:id="rId7" imgW="127000" imgH="139700" progId="Equation.KSEE3">
                  <p:embed/>
                </p:oleObj>
              </mc:Choice>
              <mc:Fallback>
                <p:oleObj name="" r:id="rId7" imgW="127000" imgH="139700" progId="Equation.KSEE3">
                  <p:embed/>
                  <p:pic>
                    <p:nvPicPr>
                      <p:cNvPr id="0" name="图片 5120"/>
                      <p:cNvPicPr/>
                      <p:nvPr/>
                    </p:nvPicPr>
                    <p:blipFill>
                      <a:blip r:embed="rId8"/>
                      <a:stretch>
                        <a:fillRect/>
                      </a:stretch>
                    </p:blipFill>
                    <p:spPr>
                      <a:xfrm>
                        <a:off x="1957070" y="4749165"/>
                        <a:ext cx="292100" cy="321310"/>
                      </a:xfrm>
                      <a:prstGeom prst="rect">
                        <a:avLst/>
                      </a:prstGeom>
                    </p:spPr>
                  </p:pic>
                </p:oleObj>
              </mc:Fallback>
            </mc:AlternateContent>
          </a:graphicData>
        </a:graphic>
      </p:graphicFrame>
      <p:sp>
        <p:nvSpPr>
          <p:cNvPr id="6" name="文本框 5"/>
          <p:cNvSpPr txBox="1"/>
          <p:nvPr/>
        </p:nvSpPr>
        <p:spPr>
          <a:xfrm>
            <a:off x="342900" y="1875155"/>
            <a:ext cx="11506200" cy="2306955"/>
          </a:xfrm>
          <a:prstGeom prst="rect">
            <a:avLst/>
          </a:prstGeom>
          <a:noFill/>
        </p:spPr>
        <p:txBody>
          <a:bodyPr wrap="square" rtlCol="0">
            <a:spAutoFit/>
          </a:bodyPr>
          <a:lstStyle/>
          <a:p>
            <a:r>
              <a:rPr lang="en-US" altLang="zh-CN" sz="2400" dirty="0">
                <a:solidFill>
                  <a:srgbClr val="1C4372"/>
                </a:solidFill>
                <a:latin typeface="微软雅黑" panose="020B0503020204020204" pitchFamily="34" charset="-122"/>
                <a:ea typeface="微软雅黑" panose="020B0503020204020204" pitchFamily="34" charset="-122"/>
              </a:rPr>
              <a:t>1.</a:t>
            </a:r>
            <a:r>
              <a:rPr lang="zh-CN" altLang="en-US" sz="2400" dirty="0">
                <a:solidFill>
                  <a:srgbClr val="1C4372"/>
                </a:solidFill>
                <a:latin typeface="微软雅黑" panose="020B0503020204020204" pitchFamily="34" charset="-122"/>
                <a:ea typeface="微软雅黑" panose="020B0503020204020204" pitchFamily="34" charset="-122"/>
              </a:rPr>
              <a:t>如何选择嵌入维度</a:t>
            </a:r>
            <a:endParaRPr lang="zh-CN" sz="2400" dirty="0">
              <a:solidFill>
                <a:srgbClr val="1C4372"/>
              </a:solidFill>
              <a:latin typeface="微软雅黑" panose="020B0503020204020204" pitchFamily="34" charset="-122"/>
              <a:ea typeface="微软雅黑" panose="020B0503020204020204" pitchFamily="34" charset="-122"/>
            </a:endParaRPr>
          </a:p>
          <a:p>
            <a:r>
              <a:rPr lang="zh-CN" altLang="en-US" sz="2400" dirty="0">
                <a:solidFill>
                  <a:srgbClr val="1C4372"/>
                </a:solidFill>
                <a:latin typeface="微软雅黑" panose="020B0503020204020204" pitchFamily="34" charset="-122"/>
                <a:ea typeface="微软雅黑" panose="020B0503020204020204" pitchFamily="34" charset="-122"/>
              </a:rPr>
              <a:t>大致来讲，延迟需要足够大以确保在相空间中的潜在吸引子能够不再缠绕。通常的方法是增加嵌入维数，然后计算产生的吸引子的相关维数。计算值会不断增加，直到嵌入维数足够大。另外对于吸引子和估计的相关维数留有足够的使</a:t>
            </a:r>
            <a:r>
              <a:rPr lang="en-US" altLang="zh-CN" sz="2400" dirty="0">
                <a:solidFill>
                  <a:srgbClr val="1C4372"/>
                </a:solidFill>
                <a:latin typeface="微软雅黑" panose="020B0503020204020204" pitchFamily="34" charset="-122"/>
                <a:ea typeface="微软雅黑" panose="020B0503020204020204" pitchFamily="34" charset="-122"/>
              </a:rPr>
              <a:t>“</a:t>
            </a:r>
            <a:r>
              <a:rPr lang="zh-CN" altLang="en-US" sz="2400" dirty="0">
                <a:solidFill>
                  <a:srgbClr val="1C4372"/>
                </a:solidFill>
                <a:latin typeface="微软雅黑" panose="020B0503020204020204" pitchFamily="34" charset="-122"/>
                <a:ea typeface="微软雅黑" panose="020B0503020204020204" pitchFamily="34" charset="-122"/>
              </a:rPr>
              <a:t>真实</a:t>
            </a:r>
            <a:r>
              <a:rPr lang="en-US" altLang="zh-CN" sz="2400" dirty="0">
                <a:solidFill>
                  <a:srgbClr val="1C4372"/>
                </a:solidFill>
                <a:latin typeface="微软雅黑" panose="020B0503020204020204" pitchFamily="34" charset="-122"/>
                <a:ea typeface="微软雅黑" panose="020B0503020204020204" pitchFamily="34" charset="-122"/>
              </a:rPr>
              <a:t>”</a:t>
            </a:r>
            <a:r>
              <a:rPr lang="zh-CN" altLang="en-US" sz="2400" dirty="0">
                <a:solidFill>
                  <a:srgbClr val="1C4372"/>
                </a:solidFill>
                <a:latin typeface="微软雅黑" panose="020B0503020204020204" pitchFamily="34" charset="-122"/>
                <a:ea typeface="微软雅黑" panose="020B0503020204020204" pitchFamily="34" charset="-122"/>
              </a:rPr>
              <a:t>值趋于平稳的空间。但不幸的是，一旦嵌入维数过大，该方法就不可用，相空间的稀疏数据就会导致统计抽样问题。</a:t>
            </a:r>
            <a:endParaRPr lang="en-US" altLang="zh-CN" sz="2400" dirty="0">
              <a:solidFill>
                <a:srgbClr val="1C4372"/>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342900" y="4679315"/>
            <a:ext cx="11506200" cy="460375"/>
          </a:xfrm>
          <a:prstGeom prst="rect">
            <a:avLst/>
          </a:prstGeom>
          <a:noFill/>
        </p:spPr>
        <p:txBody>
          <a:bodyPr wrap="square" rtlCol="0">
            <a:spAutoFit/>
          </a:bodyPr>
          <a:lstStyle/>
          <a:p>
            <a:r>
              <a:rPr lang="en-US" altLang="zh-CN" sz="2400" dirty="0">
                <a:solidFill>
                  <a:srgbClr val="1C4372"/>
                </a:solidFill>
                <a:latin typeface="微软雅黑" panose="020B0503020204020204" pitchFamily="34" charset="-122"/>
                <a:ea typeface="微软雅黑" panose="020B0503020204020204" pitchFamily="34" charset="-122"/>
              </a:rPr>
              <a:t>2.</a:t>
            </a:r>
            <a:r>
              <a:rPr lang="zh-CN" altLang="en-US" sz="2400" dirty="0">
                <a:solidFill>
                  <a:srgbClr val="1C4372"/>
                </a:solidFill>
                <a:latin typeface="微软雅黑" panose="020B0503020204020204" pitchFamily="34" charset="-122"/>
                <a:ea typeface="微软雅黑" panose="020B0503020204020204" pitchFamily="34" charset="-122"/>
              </a:rPr>
              <a:t>时间延迟   的最优值选择问题</a:t>
            </a:r>
            <a:endParaRPr lang="zh-CN" altLang="en-US" sz="2400" dirty="0">
              <a:solidFill>
                <a:srgbClr val="1C437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50" fill="hold"/>
                                        <p:tgtEl>
                                          <p:spTgt spid="19"/>
                                        </p:tgtEl>
                                        <p:attrNameLst>
                                          <p:attrName>ppt_x</p:attrName>
                                        </p:attrNameLst>
                                      </p:cBhvr>
                                      <p:tavLst>
                                        <p:tav tm="0">
                                          <p:val>
                                            <p:strVal val="0-#ppt_w/2"/>
                                          </p:val>
                                        </p:tav>
                                        <p:tav tm="100000">
                                          <p:val>
                                            <p:strVal val="#ppt_x"/>
                                          </p:val>
                                        </p:tav>
                                      </p:tavLst>
                                    </p:anim>
                                    <p:anim calcmode="lin" valueType="num">
                                      <p:cBhvr additive="base">
                                        <p:cTn id="8" dur="25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250" fill="hold"/>
                                        <p:tgtEl>
                                          <p:spTgt spid="20"/>
                                        </p:tgtEl>
                                        <p:attrNameLst>
                                          <p:attrName>ppt_x</p:attrName>
                                        </p:attrNameLst>
                                      </p:cBhvr>
                                      <p:tavLst>
                                        <p:tav tm="0">
                                          <p:val>
                                            <p:strVal val="0-#ppt_w/2"/>
                                          </p:val>
                                        </p:tav>
                                        <p:tav tm="100000">
                                          <p:val>
                                            <p:strVal val="#ppt_x"/>
                                          </p:val>
                                        </p:tav>
                                      </p:tavLst>
                                    </p:anim>
                                    <p:anim calcmode="lin" valueType="num">
                                      <p:cBhvr additive="base">
                                        <p:cTn id="12" dur="25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250" fill="hold"/>
                                        <p:tgtEl>
                                          <p:spTgt spid="18"/>
                                        </p:tgtEl>
                                        <p:attrNameLst>
                                          <p:attrName>ppt_x</p:attrName>
                                        </p:attrNameLst>
                                      </p:cBhvr>
                                      <p:tavLst>
                                        <p:tav tm="0">
                                          <p:val>
                                            <p:strVal val="1+#ppt_w/2"/>
                                          </p:val>
                                        </p:tav>
                                        <p:tav tm="100000">
                                          <p:val>
                                            <p:strVal val="#ppt_x"/>
                                          </p:val>
                                        </p:tav>
                                      </p:tavLst>
                                    </p:anim>
                                    <p:anim calcmode="lin" valueType="num">
                                      <p:cBhvr additive="base">
                                        <p:cTn id="16" dur="25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250" fill="hold"/>
                                        <p:tgtEl>
                                          <p:spTgt spid="45"/>
                                        </p:tgtEl>
                                        <p:attrNameLst>
                                          <p:attrName>ppt_x</p:attrName>
                                        </p:attrNameLst>
                                      </p:cBhvr>
                                      <p:tavLst>
                                        <p:tav tm="0">
                                          <p:val>
                                            <p:strVal val="1+#ppt_w/2"/>
                                          </p:val>
                                        </p:tav>
                                        <p:tav tm="100000">
                                          <p:val>
                                            <p:strVal val="#ppt_x"/>
                                          </p:val>
                                        </p:tav>
                                      </p:tavLst>
                                    </p:anim>
                                    <p:anim calcmode="lin" valueType="num">
                                      <p:cBhvr additive="base">
                                        <p:cTn id="20" dur="2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0-#ppt_w/2"/>
                                          </p:val>
                                        </p:tav>
                                        <p:tav tm="100000">
                                          <p:val>
                                            <p:strVal val="#ppt_x"/>
                                          </p:val>
                                        </p:tav>
                                      </p:tavLst>
                                    </p:anim>
                                    <p:anim calcmode="lin" valueType="num">
                                      <p:cBhvr additive="base">
                                        <p:cTn id="26" dur="500" fill="hold"/>
                                        <p:tgtEl>
                                          <p:spTgt spid="2"/>
                                        </p:tgtEl>
                                        <p:attrNameLst>
                                          <p:attrName>ppt_y</p:attrName>
                                        </p:attrNameLst>
                                      </p:cBhvr>
                                      <p:tavLst>
                                        <p:tav tm="0">
                                          <p:val>
                                            <p:strVal val="#ppt_y"/>
                                          </p:val>
                                        </p:tav>
                                        <p:tav tm="100000">
                                          <p:val>
                                            <p:strVal val="#ppt_y"/>
                                          </p:val>
                                        </p:tav>
                                      </p:tavLst>
                                    </p:anim>
                                  </p:childTnLst>
                                </p:cTn>
                              </p:par>
                              <p:par>
                                <p:cTn id="27" presetID="1" presetClass="entr" presetSubtype="0" fill="hold" grpId="1"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2" presetClass="entr" presetSubtype="8"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250" fill="hold"/>
                                        <p:tgtEl>
                                          <p:spTgt spid="7"/>
                                        </p:tgtEl>
                                        <p:attrNameLst>
                                          <p:attrName>ppt_x</p:attrName>
                                        </p:attrNameLst>
                                      </p:cBhvr>
                                      <p:tavLst>
                                        <p:tav tm="0">
                                          <p:val>
                                            <p:strVal val="0-#ppt_w/2"/>
                                          </p:val>
                                        </p:tav>
                                        <p:tav tm="100000">
                                          <p:val>
                                            <p:strVal val="#ppt_x"/>
                                          </p:val>
                                        </p:tav>
                                      </p:tavLst>
                                    </p:anim>
                                    <p:anim calcmode="lin" valueType="num">
                                      <p:cBhvr additive="base">
                                        <p:cTn id="32" dur="25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0-#ppt_w/2"/>
                                          </p:val>
                                        </p:tav>
                                        <p:tav tm="100000">
                                          <p:val>
                                            <p:strVal val="#ppt_x"/>
                                          </p:val>
                                        </p:tav>
                                      </p:tavLst>
                                    </p:anim>
                                    <p:anim calcmode="lin" valueType="num">
                                      <p:cBhvr additive="base">
                                        <p:cTn id="38" dur="500" fill="hold"/>
                                        <p:tgtEl>
                                          <p:spTgt spid="6"/>
                                        </p:tgtEl>
                                        <p:attrNameLst>
                                          <p:attrName>ppt_y</p:attrName>
                                        </p:attrNameLst>
                                      </p:cBhvr>
                                      <p:tavLst>
                                        <p:tav tm="0">
                                          <p:val>
                                            <p:strVal val="#ppt_y"/>
                                          </p:val>
                                        </p:tav>
                                        <p:tav tm="100000">
                                          <p:val>
                                            <p:strVal val="#ppt_y"/>
                                          </p:val>
                                        </p:tav>
                                      </p:tavLst>
                                    </p:anim>
                                  </p:childTnLst>
                                </p:cTn>
                              </p:par>
                              <p:par>
                                <p:cTn id="39" presetID="1" presetClass="entr" presetSubtype="0" fill="hold" grpId="1"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0-#ppt_w/2"/>
                                          </p:val>
                                        </p:tav>
                                        <p:tav tm="100000">
                                          <p:val>
                                            <p:strVal val="#ppt_x"/>
                                          </p:val>
                                        </p:tav>
                                      </p:tavLst>
                                    </p:anim>
                                    <p:anim calcmode="lin" valueType="num">
                                      <p:cBhvr additive="base">
                                        <p:cTn id="46" dur="500" fill="hold"/>
                                        <p:tgtEl>
                                          <p:spTgt spid="8"/>
                                        </p:tgtEl>
                                        <p:attrNameLst>
                                          <p:attrName>ppt_y</p:attrName>
                                        </p:attrNameLst>
                                      </p:cBhvr>
                                      <p:tavLst>
                                        <p:tav tm="0">
                                          <p:val>
                                            <p:strVal val="#ppt_y"/>
                                          </p:val>
                                        </p:tav>
                                        <p:tav tm="100000">
                                          <p:val>
                                            <p:strVal val="#ppt_y"/>
                                          </p:val>
                                        </p:tav>
                                      </p:tavLst>
                                    </p:anim>
                                  </p:childTnLst>
                                </p:cTn>
                              </p:par>
                              <p:par>
                                <p:cTn id="47" presetID="1" presetClass="entr" presetSubtype="0" fill="hold" grpId="1"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 grpId="0"/>
      <p:bldP spid="2" grpId="1"/>
      <p:bldP spid="7" grpId="0"/>
      <p:bldP spid="6" grpId="0"/>
      <p:bldP spid="6" grpId="1"/>
      <p:bldP spid="8" grpId="0"/>
      <p:bldP spid="8"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nvCxnSpPr>
        <p:spPr>
          <a:xfrm>
            <a:off x="342900" y="816622"/>
            <a:ext cx="11506200" cy="0"/>
          </a:xfrm>
          <a:prstGeom prst="line">
            <a:avLst/>
          </a:prstGeom>
          <a:ln w="28575">
            <a:solidFill>
              <a:srgbClr val="1C4372"/>
            </a:solidFill>
          </a:ln>
        </p:spPr>
        <p:style>
          <a:lnRef idx="1">
            <a:schemeClr val="accent1"/>
          </a:lnRef>
          <a:fillRef idx="0">
            <a:schemeClr val="accent1"/>
          </a:fillRef>
          <a:effectRef idx="0">
            <a:schemeClr val="accent1"/>
          </a:effectRef>
          <a:fontRef idx="minor">
            <a:schemeClr val="tx1"/>
          </a:fontRef>
        </p:style>
      </p:cxnSp>
      <p:sp>
        <p:nvSpPr>
          <p:cNvPr id="19" name="矩形 18"/>
          <p:cNvSpPr/>
          <p:nvPr>
            <p:custDataLst>
              <p:tags r:id="rId1"/>
            </p:custDataLst>
          </p:nvPr>
        </p:nvSpPr>
        <p:spPr>
          <a:xfrm>
            <a:off x="245745" y="0"/>
            <a:ext cx="6980555" cy="845185"/>
          </a:xfrm>
          <a:prstGeom prst="rect">
            <a:avLst/>
          </a:prstGeom>
        </p:spPr>
        <p:txBody>
          <a:bodyPr wrap="square">
            <a:spAutoFit/>
          </a:bodyPr>
          <a:lstStyle/>
          <a:p>
            <a:pPr>
              <a:lnSpc>
                <a:spcPct val="175000"/>
              </a:lnSpc>
            </a:pPr>
            <a:r>
              <a:rPr lang="en-US" altLang="zh-CN" sz="2800" dirty="0">
                <a:solidFill>
                  <a:srgbClr val="1C4372"/>
                </a:solidFill>
                <a:latin typeface="微软雅黑" panose="020B0503020204020204" pitchFamily="34" charset="-122"/>
                <a:ea typeface="微软雅黑" panose="020B0503020204020204" pitchFamily="34" charset="-122"/>
              </a:rPr>
              <a:t>04.</a:t>
            </a:r>
            <a:r>
              <a:rPr lang="zh-CN" sz="2800" dirty="0">
                <a:solidFill>
                  <a:srgbClr val="1C4372"/>
                </a:solidFill>
                <a:latin typeface="微软雅黑" panose="020B0503020204020204" pitchFamily="34" charset="-122"/>
                <a:ea typeface="微软雅黑" panose="020B0503020204020204" pitchFamily="34" charset="-122"/>
              </a:rPr>
              <a:t>化学混沌与吸引子重构</a:t>
            </a:r>
            <a:r>
              <a:rPr lang="en-US" altLang="zh-CN" sz="2800" dirty="0">
                <a:solidFill>
                  <a:srgbClr val="1C4372"/>
                </a:solidFill>
                <a:latin typeface="微软雅黑" panose="020B0503020204020204" pitchFamily="34" charset="-122"/>
                <a:ea typeface="微软雅黑" panose="020B0503020204020204" pitchFamily="34" charset="-122"/>
              </a:rPr>
              <a:t>-</a:t>
            </a:r>
            <a:r>
              <a:rPr lang="zh-CN" altLang="en-US" sz="2800" dirty="0">
                <a:solidFill>
                  <a:srgbClr val="1C4372"/>
                </a:solidFill>
                <a:latin typeface="微软雅黑" panose="020B0503020204020204" pitchFamily="34" charset="-122"/>
                <a:ea typeface="微软雅黑" panose="020B0503020204020204" pitchFamily="34" charset="-122"/>
              </a:rPr>
              <a:t>吸引子重构</a:t>
            </a:r>
            <a:endParaRPr lang="zh-CN" altLang="en-US" sz="2800" dirty="0">
              <a:solidFill>
                <a:srgbClr val="1C4372"/>
              </a:solidFill>
              <a:latin typeface="微软雅黑" panose="020B0503020204020204" pitchFamily="34" charset="-122"/>
              <a:ea typeface="微软雅黑" panose="020B0503020204020204" pitchFamily="34" charset="-122"/>
            </a:endParaRPr>
          </a:p>
        </p:txBody>
      </p:sp>
      <p:sp>
        <p:nvSpPr>
          <p:cNvPr id="20" name="文本框 19"/>
          <p:cNvSpPr txBox="1"/>
          <p:nvPr>
            <p:custDataLst>
              <p:tags r:id="rId2"/>
            </p:custDataLst>
          </p:nvPr>
        </p:nvSpPr>
        <p:spPr>
          <a:xfrm>
            <a:off x="245948" y="790581"/>
            <a:ext cx="5022106" cy="337184"/>
          </a:xfrm>
          <a:prstGeom prst="snip1Rect">
            <a:avLst>
              <a:gd name="adj" fmla="val 0"/>
            </a:avLst>
          </a:prstGeom>
          <a:noFill/>
          <a:ln w="28575">
            <a:noFill/>
          </a:ln>
        </p:spPr>
        <p:txBody>
          <a:bodyPr wrap="square" rtlCol="0">
            <a:spAutoFit/>
          </a:bodyPr>
          <a:lstStyle/>
          <a:p>
            <a:endPar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endParaRPr>
          </a:p>
        </p:txBody>
      </p:sp>
      <p:pic>
        <p:nvPicPr>
          <p:cNvPr id="45" name="图片 44"/>
          <p:cNvPicPr>
            <a:picLocks noChangeAspect="1"/>
          </p:cNvPicPr>
          <p:nvPr>
            <p:custDataLst>
              <p:tags r:id="rId3"/>
            </p:custDataLst>
          </p:nvPr>
        </p:nvPicPr>
        <p:blipFill>
          <a:blip r:embed="rId4" cstate="hqprint">
            <a:clrChange>
              <a:clrFrom>
                <a:srgbClr val="FFFFFF"/>
              </a:clrFrom>
              <a:clrTo>
                <a:srgbClr val="FFFFFF">
                  <a:alpha val="0"/>
                </a:srgbClr>
              </a:clrTo>
            </a:clrChange>
            <a:duotone>
              <a:prstClr val="black"/>
              <a:srgbClr val="1C4372">
                <a:tint val="45000"/>
                <a:satMod val="400000"/>
              </a:srgbClr>
            </a:duotone>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tretch>
            <a:fillRect/>
          </a:stretch>
        </p:blipFill>
        <p:spPr>
          <a:xfrm>
            <a:off x="8349319" y="73944"/>
            <a:ext cx="3842681" cy="872054"/>
          </a:xfrm>
          <a:prstGeom prst="rect">
            <a:avLst/>
          </a:prstGeom>
        </p:spPr>
      </p:pic>
      <p:sp>
        <p:nvSpPr>
          <p:cNvPr id="2" name="文本框 1"/>
          <p:cNvSpPr txBox="1"/>
          <p:nvPr/>
        </p:nvSpPr>
        <p:spPr>
          <a:xfrm>
            <a:off x="342900" y="1280795"/>
            <a:ext cx="11506200" cy="829945"/>
          </a:xfrm>
          <a:prstGeom prst="rect">
            <a:avLst/>
          </a:prstGeom>
          <a:noFill/>
        </p:spPr>
        <p:txBody>
          <a:bodyPr wrap="square" rtlCol="0">
            <a:spAutoFit/>
          </a:bodyPr>
          <a:lstStyle/>
          <a:p>
            <a:r>
              <a:rPr lang="zh-CN" altLang="en-US" sz="2400" dirty="0">
                <a:solidFill>
                  <a:srgbClr val="1C4372"/>
                </a:solidFill>
                <a:latin typeface="微软雅黑" panose="020B0503020204020204" pitchFamily="34" charset="-122"/>
                <a:ea typeface="微软雅黑" panose="020B0503020204020204" pitchFamily="34" charset="-122"/>
              </a:rPr>
              <a:t>假设一个具有极限环吸引子的实验系统，考虑其有一个时间序列的变量</a:t>
            </a:r>
            <a:r>
              <a:rPr lang="en-US" altLang="zh-CN" sz="2400" dirty="0">
                <a:solidFill>
                  <a:srgbClr val="1C4372"/>
                </a:solidFill>
                <a:latin typeface="微软雅黑" panose="020B0503020204020204" pitchFamily="34" charset="-122"/>
                <a:ea typeface="微软雅黑" panose="020B0503020204020204" pitchFamily="34" charset="-122"/>
              </a:rPr>
              <a:t>x(t)=sint</a:t>
            </a:r>
            <a:r>
              <a:rPr lang="zh-CN" altLang="en-US" sz="2400" dirty="0">
                <a:solidFill>
                  <a:srgbClr val="1C4372"/>
                </a:solidFill>
                <a:latin typeface="微软雅黑" panose="020B0503020204020204" pitchFamily="34" charset="-122"/>
                <a:ea typeface="微软雅黑" panose="020B0503020204020204" pitchFamily="34" charset="-122"/>
              </a:rPr>
              <a:t>。画出不同的时间延迟下的</a:t>
            </a:r>
            <a:r>
              <a:rPr lang="en-US" altLang="zh-CN" sz="2400" dirty="0">
                <a:solidFill>
                  <a:srgbClr val="1C4372"/>
                </a:solidFill>
                <a:latin typeface="微软雅黑" panose="020B0503020204020204" pitchFamily="34" charset="-122"/>
                <a:ea typeface="微软雅黑" panose="020B0503020204020204" pitchFamily="34" charset="-122"/>
              </a:rPr>
              <a:t>x(t)=(x(t),x(t+ ))</a:t>
            </a:r>
            <a:r>
              <a:rPr lang="zh-CN" altLang="en-US" sz="2400" dirty="0">
                <a:solidFill>
                  <a:srgbClr val="1C4372"/>
                </a:solidFill>
                <a:latin typeface="微软雅黑" panose="020B0503020204020204" pitchFamily="34" charset="-122"/>
                <a:ea typeface="微软雅黑" panose="020B0503020204020204" pitchFamily="34" charset="-122"/>
              </a:rPr>
              <a:t>时滞轨迹。</a:t>
            </a:r>
            <a:endParaRPr lang="zh-CN" altLang="en-US" sz="2400" dirty="0">
              <a:solidFill>
                <a:srgbClr val="1C4372"/>
              </a:solidFill>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2"/>
          </p:nvPr>
        </p:nvSpPr>
        <p:spPr/>
        <p:txBody>
          <a:bodyPr/>
          <a:lstStyle/>
          <a:p>
            <a:fld id="{2111E15B-4652-4570-B762-7367D91DB9AE}" type="slidenum">
              <a:rPr lang="zh-CN" altLang="en-US" smtClean="0"/>
            </a:fld>
            <a:endParaRPr lang="zh-CN" altLang="en-US"/>
          </a:p>
        </p:txBody>
      </p:sp>
      <p:sp>
        <p:nvSpPr>
          <p:cNvPr id="7" name="文本框 6"/>
          <p:cNvSpPr txBox="1"/>
          <p:nvPr>
            <p:custDataLst>
              <p:tags r:id="rId6"/>
            </p:custDataLst>
          </p:nvPr>
        </p:nvSpPr>
        <p:spPr>
          <a:xfrm>
            <a:off x="245745" y="790575"/>
            <a:ext cx="5722620" cy="337184"/>
          </a:xfrm>
          <a:prstGeom prst="snip1Rect">
            <a:avLst>
              <a:gd name="adj" fmla="val 0"/>
            </a:avLst>
          </a:prstGeom>
          <a:noFill/>
          <a:ln w="28575">
            <a:noFill/>
          </a:ln>
        </p:spPr>
        <p:txBody>
          <a:bodyPr wrap="square" rtlCol="0">
            <a:spAutoFit/>
          </a:bodyPr>
          <a:p>
            <a:r>
              <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rPr>
              <a:t>CHEMICA CHAOS AND ATTRACTOR RESTRUCTION</a:t>
            </a:r>
            <a:endPar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endParaRPr>
          </a:p>
        </p:txBody>
      </p:sp>
      <p:graphicFrame>
        <p:nvGraphicFramePr>
          <p:cNvPr id="3" name="对象 2">
            <a:hlinkClick r:id="" action="ppaction://ole?verb="/>
          </p:cNvPr>
          <p:cNvGraphicFramePr>
            <a:graphicFrameLocks noChangeAspect="1"/>
          </p:cNvGraphicFramePr>
          <p:nvPr/>
        </p:nvGraphicFramePr>
        <p:xfrm>
          <a:off x="5340350" y="1789430"/>
          <a:ext cx="292100" cy="321310"/>
        </p:xfrm>
        <a:graphic>
          <a:graphicData uri="http://schemas.openxmlformats.org/presentationml/2006/ole">
            <mc:AlternateContent xmlns:mc="http://schemas.openxmlformats.org/markup-compatibility/2006">
              <mc:Choice xmlns:v="urn:schemas-microsoft-com:vml" Requires="v">
                <p:oleObj spid="_x0000_s4" name="" r:id="rId7" imgW="127000" imgH="139700" progId="Equation.KSEE3">
                  <p:embed/>
                </p:oleObj>
              </mc:Choice>
              <mc:Fallback>
                <p:oleObj name="" r:id="rId7" imgW="127000" imgH="139700" progId="Equation.KSEE3">
                  <p:embed/>
                  <p:pic>
                    <p:nvPicPr>
                      <p:cNvPr id="0" name="图片 5120"/>
                      <p:cNvPicPr/>
                      <p:nvPr/>
                    </p:nvPicPr>
                    <p:blipFill>
                      <a:blip r:embed="rId8"/>
                      <a:stretch>
                        <a:fillRect/>
                      </a:stretch>
                    </p:blipFill>
                    <p:spPr>
                      <a:xfrm>
                        <a:off x="5340350" y="1789430"/>
                        <a:ext cx="292100" cy="321310"/>
                      </a:xfrm>
                      <a:prstGeom prst="rect">
                        <a:avLst/>
                      </a:prstGeom>
                    </p:spPr>
                  </p:pic>
                </p:oleObj>
              </mc:Fallback>
            </mc:AlternateContent>
          </a:graphicData>
        </a:graphic>
      </p:graphicFrame>
      <p:pic>
        <p:nvPicPr>
          <p:cNvPr id="9" name="图片 8"/>
          <p:cNvPicPr>
            <a:picLocks noChangeAspect="1"/>
          </p:cNvPicPr>
          <p:nvPr/>
        </p:nvPicPr>
        <p:blipFill>
          <a:blip r:embed="rId9"/>
          <a:stretch>
            <a:fillRect/>
          </a:stretch>
        </p:blipFill>
        <p:spPr>
          <a:xfrm>
            <a:off x="933450" y="2200275"/>
            <a:ext cx="9593580" cy="3002280"/>
          </a:xfrm>
          <a:prstGeom prst="rect">
            <a:avLst/>
          </a:prstGeom>
        </p:spPr>
      </p:pic>
      <p:sp>
        <p:nvSpPr>
          <p:cNvPr id="10" name="文本框 9"/>
          <p:cNvSpPr txBox="1"/>
          <p:nvPr/>
        </p:nvSpPr>
        <p:spPr>
          <a:xfrm>
            <a:off x="342900" y="5202555"/>
            <a:ext cx="11506200" cy="829945"/>
          </a:xfrm>
          <a:prstGeom prst="rect">
            <a:avLst/>
          </a:prstGeom>
          <a:noFill/>
        </p:spPr>
        <p:txBody>
          <a:bodyPr wrap="square" rtlCol="0">
            <a:spAutoFit/>
          </a:bodyPr>
          <a:p>
            <a:r>
              <a:rPr lang="zh-CN" sz="2400" dirty="0">
                <a:solidFill>
                  <a:srgbClr val="1C4372"/>
                </a:solidFill>
                <a:latin typeface="微软雅黑" panose="020B0503020204020204" pitchFamily="34" charset="-122"/>
                <a:ea typeface="微软雅黑" panose="020B0503020204020204" pitchFamily="34" charset="-122"/>
              </a:rPr>
              <a:t>对于这个系统，最优延迟为</a:t>
            </a:r>
            <a:r>
              <a:rPr lang="en-US" altLang="zh-CN" sz="2400" dirty="0">
                <a:solidFill>
                  <a:srgbClr val="1C4372"/>
                </a:solidFill>
                <a:latin typeface="微软雅黑" panose="020B0503020204020204" pitchFamily="34" charset="-122"/>
                <a:ea typeface="微软雅黑" panose="020B0503020204020204" pitchFamily="34" charset="-122"/>
              </a:rPr>
              <a:t>π/2</a:t>
            </a:r>
            <a:r>
              <a:rPr lang="zh-CN" altLang="en-US" sz="2400" dirty="0">
                <a:solidFill>
                  <a:srgbClr val="1C4372"/>
                </a:solidFill>
                <a:latin typeface="微软雅黑" panose="020B0503020204020204" pitchFamily="34" charset="-122"/>
                <a:ea typeface="微软雅黑" panose="020B0503020204020204" pitchFamily="34" charset="-122"/>
              </a:rPr>
              <a:t>，即四分之一的自然周期轨道，因为重构吸引子被尽可能地</a:t>
            </a:r>
            <a:r>
              <a:rPr lang="en-US" altLang="zh-CN" sz="2400" dirty="0">
                <a:solidFill>
                  <a:srgbClr val="1C4372"/>
                </a:solidFill>
                <a:latin typeface="微软雅黑" panose="020B0503020204020204" pitchFamily="34" charset="-122"/>
                <a:ea typeface="微软雅黑" panose="020B0503020204020204" pitchFamily="34" charset="-122"/>
              </a:rPr>
              <a:t>”</a:t>
            </a:r>
            <a:r>
              <a:rPr lang="zh-CN" altLang="en-US" sz="2400" dirty="0">
                <a:solidFill>
                  <a:srgbClr val="1C4372"/>
                </a:solidFill>
                <a:latin typeface="微软雅黑" panose="020B0503020204020204" pitchFamily="34" charset="-122"/>
                <a:ea typeface="微软雅黑" panose="020B0503020204020204" pitchFamily="34" charset="-122"/>
              </a:rPr>
              <a:t>打开</a:t>
            </a:r>
            <a:r>
              <a:rPr lang="en-US" altLang="zh-CN" sz="2400" dirty="0">
                <a:solidFill>
                  <a:srgbClr val="1C4372"/>
                </a:solidFill>
                <a:latin typeface="微软雅黑" panose="020B0503020204020204" pitchFamily="34" charset="-122"/>
                <a:ea typeface="微软雅黑" panose="020B0503020204020204" pitchFamily="34" charset="-122"/>
              </a:rPr>
              <a:t>“</a:t>
            </a:r>
            <a:r>
              <a:rPr lang="zh-CN" altLang="en-US" sz="2400" dirty="0">
                <a:solidFill>
                  <a:srgbClr val="1C4372"/>
                </a:solidFill>
                <a:latin typeface="微软雅黑" panose="020B0503020204020204" pitchFamily="34" charset="-122"/>
                <a:ea typeface="微软雅黑" panose="020B0503020204020204" pitchFamily="34" charset="-122"/>
              </a:rPr>
              <a:t>。狭窄的雪茄形状的吸引子更容易因为噪声而变得模糊。</a:t>
            </a:r>
            <a:endParaRPr lang="zh-CN" altLang="en-US" sz="2400" dirty="0">
              <a:solidFill>
                <a:srgbClr val="1C437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50" fill="hold"/>
                                        <p:tgtEl>
                                          <p:spTgt spid="19"/>
                                        </p:tgtEl>
                                        <p:attrNameLst>
                                          <p:attrName>ppt_x</p:attrName>
                                        </p:attrNameLst>
                                      </p:cBhvr>
                                      <p:tavLst>
                                        <p:tav tm="0">
                                          <p:val>
                                            <p:strVal val="0-#ppt_w/2"/>
                                          </p:val>
                                        </p:tav>
                                        <p:tav tm="100000">
                                          <p:val>
                                            <p:strVal val="#ppt_x"/>
                                          </p:val>
                                        </p:tav>
                                      </p:tavLst>
                                    </p:anim>
                                    <p:anim calcmode="lin" valueType="num">
                                      <p:cBhvr additive="base">
                                        <p:cTn id="8" dur="25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250" fill="hold"/>
                                        <p:tgtEl>
                                          <p:spTgt spid="20"/>
                                        </p:tgtEl>
                                        <p:attrNameLst>
                                          <p:attrName>ppt_x</p:attrName>
                                        </p:attrNameLst>
                                      </p:cBhvr>
                                      <p:tavLst>
                                        <p:tav tm="0">
                                          <p:val>
                                            <p:strVal val="0-#ppt_w/2"/>
                                          </p:val>
                                        </p:tav>
                                        <p:tav tm="100000">
                                          <p:val>
                                            <p:strVal val="#ppt_x"/>
                                          </p:val>
                                        </p:tav>
                                      </p:tavLst>
                                    </p:anim>
                                    <p:anim calcmode="lin" valueType="num">
                                      <p:cBhvr additive="base">
                                        <p:cTn id="12" dur="25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250" fill="hold"/>
                                        <p:tgtEl>
                                          <p:spTgt spid="18"/>
                                        </p:tgtEl>
                                        <p:attrNameLst>
                                          <p:attrName>ppt_x</p:attrName>
                                        </p:attrNameLst>
                                      </p:cBhvr>
                                      <p:tavLst>
                                        <p:tav tm="0">
                                          <p:val>
                                            <p:strVal val="1+#ppt_w/2"/>
                                          </p:val>
                                        </p:tav>
                                        <p:tav tm="100000">
                                          <p:val>
                                            <p:strVal val="#ppt_x"/>
                                          </p:val>
                                        </p:tav>
                                      </p:tavLst>
                                    </p:anim>
                                    <p:anim calcmode="lin" valueType="num">
                                      <p:cBhvr additive="base">
                                        <p:cTn id="16" dur="25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250" fill="hold"/>
                                        <p:tgtEl>
                                          <p:spTgt spid="45"/>
                                        </p:tgtEl>
                                        <p:attrNameLst>
                                          <p:attrName>ppt_x</p:attrName>
                                        </p:attrNameLst>
                                      </p:cBhvr>
                                      <p:tavLst>
                                        <p:tav tm="0">
                                          <p:val>
                                            <p:strVal val="1+#ppt_w/2"/>
                                          </p:val>
                                        </p:tav>
                                        <p:tav tm="100000">
                                          <p:val>
                                            <p:strVal val="#ppt_x"/>
                                          </p:val>
                                        </p:tav>
                                      </p:tavLst>
                                    </p:anim>
                                    <p:anim calcmode="lin" valueType="num">
                                      <p:cBhvr additive="base">
                                        <p:cTn id="20" dur="2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0-#ppt_w/2"/>
                                          </p:val>
                                        </p:tav>
                                        <p:tav tm="100000">
                                          <p:val>
                                            <p:strVal val="#ppt_x"/>
                                          </p:val>
                                        </p:tav>
                                      </p:tavLst>
                                    </p:anim>
                                    <p:anim calcmode="lin" valueType="num">
                                      <p:cBhvr additive="base">
                                        <p:cTn id="26" dur="500" fill="hold"/>
                                        <p:tgtEl>
                                          <p:spTgt spid="2"/>
                                        </p:tgtEl>
                                        <p:attrNameLst>
                                          <p:attrName>ppt_y</p:attrName>
                                        </p:attrNameLst>
                                      </p:cBhvr>
                                      <p:tavLst>
                                        <p:tav tm="0">
                                          <p:val>
                                            <p:strVal val="#ppt_y"/>
                                          </p:val>
                                        </p:tav>
                                        <p:tav tm="100000">
                                          <p:val>
                                            <p:strVal val="#ppt_y"/>
                                          </p:val>
                                        </p:tav>
                                      </p:tavLst>
                                    </p:anim>
                                  </p:childTnLst>
                                </p:cTn>
                              </p:par>
                              <p:par>
                                <p:cTn id="27" presetID="1" presetClass="entr" presetSubtype="0" fill="hold" grpId="1"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2" presetClass="entr" presetSubtype="8"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250" fill="hold"/>
                                        <p:tgtEl>
                                          <p:spTgt spid="7"/>
                                        </p:tgtEl>
                                        <p:attrNameLst>
                                          <p:attrName>ppt_x</p:attrName>
                                        </p:attrNameLst>
                                      </p:cBhvr>
                                      <p:tavLst>
                                        <p:tav tm="0">
                                          <p:val>
                                            <p:strVal val="0-#ppt_w/2"/>
                                          </p:val>
                                        </p:tav>
                                        <p:tav tm="100000">
                                          <p:val>
                                            <p:strVal val="#ppt_x"/>
                                          </p:val>
                                        </p:tav>
                                      </p:tavLst>
                                    </p:anim>
                                    <p:anim calcmode="lin" valueType="num">
                                      <p:cBhvr additive="base">
                                        <p:cTn id="32" dur="250" fill="hold"/>
                                        <p:tgtEl>
                                          <p:spTgt spid="7"/>
                                        </p:tgtEl>
                                        <p:attrNameLst>
                                          <p:attrName>ppt_y</p:attrName>
                                        </p:attrNameLst>
                                      </p:cBhvr>
                                      <p:tavLst>
                                        <p:tav tm="0">
                                          <p:val>
                                            <p:strVal val="#ppt_y"/>
                                          </p:val>
                                        </p:tav>
                                        <p:tav tm="100000">
                                          <p:val>
                                            <p:strVal val="#ppt_y"/>
                                          </p:val>
                                        </p:tav>
                                      </p:tavLst>
                                    </p:anim>
                                  </p:childTnLst>
                                </p:cTn>
                              </p:par>
                              <p:par>
                                <p:cTn id="33" presetID="1"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0-#ppt_w/2"/>
                                          </p:val>
                                        </p:tav>
                                        <p:tav tm="100000">
                                          <p:val>
                                            <p:strVal val="#ppt_x"/>
                                          </p:val>
                                        </p:tav>
                                      </p:tavLst>
                                    </p:anim>
                                    <p:anim calcmode="lin" valueType="num">
                                      <p:cBhvr additive="base">
                                        <p:cTn id="44" dur="500" fill="hold"/>
                                        <p:tgtEl>
                                          <p:spTgt spid="10"/>
                                        </p:tgtEl>
                                        <p:attrNameLst>
                                          <p:attrName>ppt_y</p:attrName>
                                        </p:attrNameLst>
                                      </p:cBhvr>
                                      <p:tavLst>
                                        <p:tav tm="0">
                                          <p:val>
                                            <p:strVal val="#ppt_y"/>
                                          </p:val>
                                        </p:tav>
                                        <p:tav tm="100000">
                                          <p:val>
                                            <p:strVal val="#ppt_y"/>
                                          </p:val>
                                        </p:tav>
                                      </p:tavLst>
                                    </p:anim>
                                  </p:childTnLst>
                                </p:cTn>
                              </p:par>
                              <p:par>
                                <p:cTn id="45" presetID="1" presetClass="entr" presetSubtype="0" fill="hold" grpId="1"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 grpId="0"/>
      <p:bldP spid="2" grpId="1"/>
      <p:bldP spid="7" grpId="0"/>
      <p:bldP spid="10" grpId="0"/>
      <p:bldP spid="10"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70743"/>
            <a:ext cx="12192000" cy="3316514"/>
          </a:xfrm>
          <a:prstGeom prst="rect">
            <a:avLst/>
          </a:prstGeom>
          <a:solidFill>
            <a:srgbClr val="1C43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69"/>
          <p:cNvGrpSpPr/>
          <p:nvPr/>
        </p:nvGrpSpPr>
        <p:grpSpPr>
          <a:xfrm>
            <a:off x="9118600" y="1366157"/>
            <a:ext cx="3073400" cy="177800"/>
            <a:chOff x="9118600" y="1366157"/>
            <a:chExt cx="3073400" cy="177800"/>
          </a:xfrm>
        </p:grpSpPr>
        <p:cxnSp>
          <p:nvCxnSpPr>
            <p:cNvPr id="66" name="直接连接符 65"/>
            <p:cNvCxnSpPr/>
            <p:nvPr/>
          </p:nvCxnSpPr>
          <p:spPr>
            <a:xfrm>
              <a:off x="9118600" y="1366157"/>
              <a:ext cx="3073400" cy="0"/>
            </a:xfrm>
            <a:prstGeom prst="line">
              <a:avLst/>
            </a:prstGeom>
            <a:ln w="19050">
              <a:solidFill>
                <a:srgbClr val="1C4372"/>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10248900" y="1543957"/>
              <a:ext cx="1943100" cy="0"/>
            </a:xfrm>
            <a:prstGeom prst="line">
              <a:avLst/>
            </a:prstGeom>
            <a:ln w="19050">
              <a:solidFill>
                <a:srgbClr val="1C4372"/>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flipV="1">
            <a:off x="0" y="5315857"/>
            <a:ext cx="3073400" cy="177800"/>
            <a:chOff x="0" y="5315857"/>
            <a:chExt cx="3073400" cy="177800"/>
          </a:xfrm>
        </p:grpSpPr>
        <p:cxnSp>
          <p:nvCxnSpPr>
            <p:cNvPr id="68" name="直接连接符 67"/>
            <p:cNvCxnSpPr/>
            <p:nvPr/>
          </p:nvCxnSpPr>
          <p:spPr>
            <a:xfrm flipH="1">
              <a:off x="0" y="5315857"/>
              <a:ext cx="3073400" cy="0"/>
            </a:xfrm>
            <a:prstGeom prst="line">
              <a:avLst/>
            </a:prstGeom>
            <a:ln w="19050">
              <a:solidFill>
                <a:srgbClr val="1C4372"/>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0" y="5493657"/>
              <a:ext cx="1943100" cy="0"/>
            </a:xfrm>
            <a:prstGeom prst="line">
              <a:avLst/>
            </a:prstGeom>
            <a:ln w="19050">
              <a:solidFill>
                <a:srgbClr val="1C4372"/>
              </a:solidFill>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284480" y="2139315"/>
            <a:ext cx="6787515" cy="2277707"/>
            <a:chOff x="608883" y="2139511"/>
            <a:chExt cx="6220384" cy="2277402"/>
          </a:xfrm>
        </p:grpSpPr>
        <p:grpSp>
          <p:nvGrpSpPr>
            <p:cNvPr id="2" name="组合 1"/>
            <p:cNvGrpSpPr/>
            <p:nvPr/>
          </p:nvGrpSpPr>
          <p:grpSpPr>
            <a:xfrm>
              <a:off x="608883" y="2933057"/>
              <a:ext cx="6220384" cy="1483856"/>
              <a:chOff x="3026709" y="2225172"/>
              <a:chExt cx="6220384" cy="1483856"/>
            </a:xfrm>
          </p:grpSpPr>
          <p:sp>
            <p:nvSpPr>
              <p:cNvPr id="49" name="矩形 48"/>
              <p:cNvSpPr/>
              <p:nvPr/>
            </p:nvSpPr>
            <p:spPr>
              <a:xfrm>
                <a:off x="3210562" y="2225172"/>
                <a:ext cx="5770880" cy="1276179"/>
              </a:xfrm>
              <a:prstGeom prst="rect">
                <a:avLst/>
              </a:prstGeom>
            </p:spPr>
            <p:txBody>
              <a:bodyPr wrap="square">
                <a:spAutoFit/>
              </a:bodyPr>
              <a:lstStyle/>
              <a:p>
                <a:pPr algn="ctr">
                  <a:lnSpc>
                    <a:spcPct val="175000"/>
                  </a:lnSpc>
                </a:pPr>
                <a:r>
                  <a:rPr lang="zh-CN" altLang="en-US" sz="4400" dirty="0">
                    <a:solidFill>
                      <a:schemeClr val="bg1"/>
                    </a:solidFill>
                    <a:latin typeface="微软雅黑" panose="020B0503020204020204" pitchFamily="34" charset="-122"/>
                    <a:ea typeface="微软雅黑" panose="020B0503020204020204" pitchFamily="34" charset="-122"/>
                  </a:rPr>
                  <a:t>受迫双井振子</a:t>
                </a:r>
                <a:endParaRPr lang="zh-CN" altLang="en-US" sz="4400" dirty="0">
                  <a:solidFill>
                    <a:schemeClr val="bg1"/>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3026709" y="3310301"/>
                <a:ext cx="6220384" cy="398727"/>
              </a:xfrm>
              <a:prstGeom prst="rect">
                <a:avLst/>
              </a:prstGeom>
              <a:noFill/>
            </p:spPr>
            <p:txBody>
              <a:bodyPr wrap="square" rtlCol="0">
                <a:spAutoFit/>
              </a:bodyPr>
              <a:lstStyle>
                <a:defPPr>
                  <a:defRPr lang="zh-CN"/>
                </a:defPPr>
                <a:lvl1pPr algn="ctr">
                  <a:defRPr sz="6000" b="1">
                    <a:blipFill dpi="0" rotWithShape="1">
                      <a:blip r:embed="rId1"/>
                      <a:srcRect/>
                      <a:stretch>
                        <a:fillRect/>
                      </a:stretch>
                    </a:blipFill>
                  </a:defRPr>
                </a:lvl1pPr>
              </a:lstStyle>
              <a:p>
                <a:r>
                  <a:rPr lang="en-US" altLang="zh-CN" sz="2000" b="0" dirty="0">
                    <a:solidFill>
                      <a:schemeClr val="bg1"/>
                    </a:solidFill>
                    <a:latin typeface="Arial" panose="020B0604020202020204" pitchFamily="34" charset="0"/>
                    <a:ea typeface="方正宋刻本秀楷简体" panose="02000000000000000000" pitchFamily="2" charset="-122"/>
                    <a:cs typeface="Arial" panose="020B0604020202020204" pitchFamily="34" charset="0"/>
                  </a:rPr>
                  <a:t>FORCED DOUBLE-WELL  OSCILLATOR</a:t>
                </a:r>
                <a:endParaRPr lang="en-US" altLang="zh-CN" sz="2000" b="0" dirty="0">
                  <a:solidFill>
                    <a:schemeClr val="bg1"/>
                  </a:solidFill>
                  <a:latin typeface="Arial" panose="020B0604020202020204" pitchFamily="34" charset="0"/>
                  <a:ea typeface="方正宋刻本秀楷简体" panose="02000000000000000000" pitchFamily="2" charset="-122"/>
                  <a:cs typeface="Arial" panose="020B0604020202020204" pitchFamily="34" charset="0"/>
                </a:endParaRPr>
              </a:p>
            </p:txBody>
          </p:sp>
        </p:grpSp>
        <p:sp>
          <p:nvSpPr>
            <p:cNvPr id="24" name="文本框 23"/>
            <p:cNvSpPr txBox="1"/>
            <p:nvPr/>
          </p:nvSpPr>
          <p:spPr>
            <a:xfrm>
              <a:off x="3047491" y="2139511"/>
              <a:ext cx="1261362" cy="144506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800" b="0" i="0" u="none" strike="noStrike" kern="1200" cap="none" spc="0" normalizeH="0" baseline="0" noProof="0" dirty="0">
                  <a:ln>
                    <a:noFill/>
                  </a:ln>
                  <a:solidFill>
                    <a:prstClr val="white"/>
                  </a:solidFill>
                  <a:effectLst/>
                  <a:uLnTx/>
                  <a:uFillTx/>
                  <a:latin typeface="Agency FB" panose="020B0503020202020204" pitchFamily="34" charset="0"/>
                  <a:ea typeface="宋体" panose="02010600030101010101" pitchFamily="2" charset="-122"/>
                  <a:cs typeface="+mn-cs"/>
                </a:rPr>
                <a:t>05</a:t>
              </a:r>
              <a:endParaRPr kumimoji="0" lang="en-US" sz="8800" b="0" i="0" u="none" strike="noStrike" kern="1200" cap="none" spc="0" normalizeH="0" baseline="0" noProof="0" dirty="0">
                <a:ln>
                  <a:noFill/>
                </a:ln>
                <a:solidFill>
                  <a:prstClr val="white"/>
                </a:solidFill>
                <a:effectLst/>
                <a:uLnTx/>
                <a:uFillTx/>
                <a:latin typeface="Agency FB" panose="020B0503020202020204" pitchFamily="34" charset="0"/>
                <a:ea typeface="宋体" panose="02010600030101010101" pitchFamily="2" charset="-122"/>
                <a:cs typeface="+mn-cs"/>
              </a:endParaRPr>
            </a:p>
          </p:txBody>
        </p:sp>
      </p:grpSp>
      <p:sp>
        <p:nvSpPr>
          <p:cNvPr id="8" name="灯片编号占位符 7"/>
          <p:cNvSpPr>
            <a:spLocks noGrp="1"/>
          </p:cNvSpPr>
          <p:nvPr>
            <p:ph type="sldNum" sz="quarter" idx="12"/>
          </p:nvPr>
        </p:nvSpPr>
        <p:spPr/>
        <p:txBody>
          <a:bodyPr/>
          <a:lstStyle/>
          <a:p>
            <a:fld id="{2111E15B-4652-4570-B762-7367D91DB9AE}" type="slidenum">
              <a:rPr lang="zh-CN" altLang="en-US" smtClean="0"/>
            </a:fld>
            <a:endParaRPr lang="zh-CN" altLang="en-US"/>
          </a:p>
        </p:txBody>
      </p:sp>
      <p:grpSp>
        <p:nvGrpSpPr>
          <p:cNvPr id="9" name="组合 8"/>
          <p:cNvGrpSpPr/>
          <p:nvPr/>
        </p:nvGrpSpPr>
        <p:grpSpPr>
          <a:xfrm>
            <a:off x="7296604" y="2822085"/>
            <a:ext cx="4056739" cy="1548452"/>
            <a:chOff x="7318829" y="2477280"/>
            <a:chExt cx="4056739" cy="1548452"/>
          </a:xfrm>
        </p:grpSpPr>
        <p:grpSp>
          <p:nvGrpSpPr>
            <p:cNvPr id="10" name="组合 9"/>
            <p:cNvGrpSpPr/>
            <p:nvPr/>
          </p:nvGrpSpPr>
          <p:grpSpPr>
            <a:xfrm>
              <a:off x="7318829" y="2862786"/>
              <a:ext cx="3599541" cy="1162946"/>
              <a:chOff x="5963504" y="2828834"/>
              <a:chExt cx="3831773" cy="1162946"/>
            </a:xfrm>
          </p:grpSpPr>
          <p:grpSp>
            <p:nvGrpSpPr>
              <p:cNvPr id="11" name="组合 10"/>
              <p:cNvGrpSpPr/>
              <p:nvPr/>
            </p:nvGrpSpPr>
            <p:grpSpPr>
              <a:xfrm>
                <a:off x="5963504" y="2828834"/>
                <a:ext cx="3831772" cy="1112707"/>
                <a:chOff x="4496070" y="4572097"/>
                <a:chExt cx="3353494" cy="1112707"/>
              </a:xfrm>
            </p:grpSpPr>
            <p:sp>
              <p:nvSpPr>
                <p:cNvPr id="12" name="文本框 11"/>
                <p:cNvSpPr txBox="1"/>
                <p:nvPr/>
              </p:nvSpPr>
              <p:spPr>
                <a:xfrm>
                  <a:off x="4496070" y="4572097"/>
                  <a:ext cx="3353494" cy="460375"/>
                </a:xfrm>
                <a:prstGeom prst="rect">
                  <a:avLst/>
                </a:prstGeom>
                <a:noFill/>
              </p:spPr>
              <p:txBody>
                <a:bodyPr wrap="square" rtlCol="0">
                  <a:spAutoFit/>
                </a:bodyPr>
                <a:lstStyle>
                  <a:defPPr>
                    <a:defRPr lang="zh-CN"/>
                  </a:defPPr>
                  <a:lvl1pPr algn="ctr">
                    <a:defRPr sz="6000" b="1">
                      <a:blipFill dpi="0" rotWithShape="1">
                        <a:blip r:embed="rId1"/>
                        <a:srcRect/>
                        <a:stretch>
                          <a:fillRect/>
                        </a:stretch>
                      </a:blipFill>
                    </a:defRPr>
                  </a:lvl1pPr>
                </a:lstStyle>
                <a:p>
                  <a:pPr marL="457200" indent="-457200" algn="l">
                    <a:buFont typeface="+mj-lt"/>
                    <a:buAutoNum type="arabicPeriod"/>
                  </a:pPr>
                  <a:r>
                    <a:rPr lang="zh-CN" sz="2400" b="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磁弹性机械系统</a:t>
                  </a:r>
                  <a:endParaRPr lang="zh-CN" sz="2400" b="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文本框 12"/>
                <p:cNvSpPr txBox="1"/>
                <p:nvPr/>
              </p:nvSpPr>
              <p:spPr>
                <a:xfrm>
                  <a:off x="4496070" y="5224429"/>
                  <a:ext cx="3090342" cy="460375"/>
                </a:xfrm>
                <a:prstGeom prst="rect">
                  <a:avLst/>
                </a:prstGeom>
                <a:noFill/>
              </p:spPr>
              <p:txBody>
                <a:bodyPr wrap="square" rtlCol="0">
                  <a:spAutoFit/>
                </a:bodyPr>
                <a:lstStyle>
                  <a:defPPr>
                    <a:defRPr lang="zh-CN"/>
                  </a:defPPr>
                  <a:lvl1pPr algn="ctr">
                    <a:defRPr sz="6000" b="1">
                      <a:blipFill dpi="0" rotWithShape="1">
                        <a:blip r:embed="rId1"/>
                        <a:srcRect/>
                        <a:stretch>
                          <a:fillRect/>
                        </a:stretch>
                      </a:blipFill>
                    </a:defRPr>
                  </a:lvl1pPr>
                </a:lstStyle>
                <a:p>
                  <a:pPr indent="0" algn="l">
                    <a:buFont typeface="+mj-lt"/>
                    <a:buNone/>
                  </a:pPr>
                  <a:endParaRPr lang="zh-CN" altLang="en-US" sz="2400" b="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4" name="文本框 13"/>
              <p:cNvSpPr txBox="1"/>
              <p:nvPr/>
            </p:nvSpPr>
            <p:spPr>
              <a:xfrm>
                <a:off x="5963505" y="3161835"/>
                <a:ext cx="3831772" cy="829945"/>
              </a:xfrm>
              <a:prstGeom prst="rect">
                <a:avLst/>
              </a:prstGeom>
              <a:noFill/>
            </p:spPr>
            <p:txBody>
              <a:bodyPr wrap="square" rtlCol="0">
                <a:spAutoFit/>
              </a:bodyPr>
              <a:lstStyle>
                <a:defPPr>
                  <a:defRPr lang="zh-CN"/>
                </a:defPPr>
                <a:lvl1pPr algn="ctr">
                  <a:defRPr sz="6000" b="1">
                    <a:blipFill dpi="0" rotWithShape="1">
                      <a:blip r:embed="rId1"/>
                      <a:srcRect/>
                      <a:stretch>
                        <a:fillRect/>
                      </a:stretch>
                    </a:blipFill>
                  </a:defRPr>
                </a:lvl1pPr>
              </a:lstStyle>
              <a:p>
                <a:pPr marL="457200" indent="-457200" algn="l">
                  <a:buFont typeface="+mj-lt"/>
                  <a:buAutoNum type="arabicPeriod" startAt="2"/>
                </a:pPr>
                <a:r>
                  <a:rPr lang="zh-CN" sz="2400" b="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双井模型与模拟</a:t>
                </a:r>
                <a:endParaRPr lang="zh-CN" sz="2400" b="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a:p>
                <a:pPr marL="457200" indent="-457200" algn="l">
                  <a:buFont typeface="+mj-lt"/>
                  <a:buAutoNum type="arabicPeriod" startAt="2"/>
                </a:pPr>
                <a:r>
                  <a:rPr lang="zh-CN" sz="2400" b="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瞬态混沌</a:t>
                </a:r>
                <a:endParaRPr lang="zh-CN" sz="2400" b="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5" name="文本框 14"/>
            <p:cNvSpPr txBox="1"/>
            <p:nvPr/>
          </p:nvSpPr>
          <p:spPr>
            <a:xfrm>
              <a:off x="7776028" y="2477280"/>
              <a:ext cx="3599540" cy="460375"/>
            </a:xfrm>
            <a:prstGeom prst="rect">
              <a:avLst/>
            </a:prstGeom>
            <a:noFill/>
          </p:spPr>
          <p:txBody>
            <a:bodyPr wrap="square" rtlCol="0">
              <a:spAutoFit/>
            </a:bodyPr>
            <a:lstStyle>
              <a:defPPr>
                <a:defRPr lang="zh-CN"/>
              </a:defPPr>
              <a:lvl1pPr algn="ctr">
                <a:defRPr sz="6000" b="1">
                  <a:blipFill dpi="0" rotWithShape="1">
                    <a:blip r:embed="rId1"/>
                    <a:srcRect/>
                    <a:stretch>
                      <a:fillRect/>
                    </a:stretch>
                  </a:blipFill>
                </a:defRPr>
              </a:lvl1pPr>
            </a:lstStyle>
            <a:p>
              <a:pPr algn="l"/>
              <a:r>
                <a:rPr lang="zh-CN" altLang="en-US" sz="2400" b="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本节主要内容：</a:t>
              </a:r>
              <a:endParaRPr lang="en-US" altLang="zh-CN" sz="2400" b="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250" fill="hold"/>
                                        <p:tgtEl>
                                          <p:spTgt spid="3"/>
                                        </p:tgtEl>
                                        <p:attrNameLst>
                                          <p:attrName>ppt_x</p:attrName>
                                        </p:attrNameLst>
                                      </p:cBhvr>
                                      <p:tavLst>
                                        <p:tav tm="0">
                                          <p:val>
                                            <p:strVal val="0-#ppt_w/2"/>
                                          </p:val>
                                        </p:tav>
                                        <p:tav tm="100000">
                                          <p:val>
                                            <p:strVal val="#ppt_x"/>
                                          </p:val>
                                        </p:tav>
                                      </p:tavLst>
                                    </p:anim>
                                    <p:anim calcmode="lin" valueType="num">
                                      <p:cBhvr additive="base">
                                        <p:cTn id="12" dur="25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70"/>
                                        </p:tgtEl>
                                        <p:attrNameLst>
                                          <p:attrName>style.visibility</p:attrName>
                                        </p:attrNameLst>
                                      </p:cBhvr>
                                      <p:to>
                                        <p:strVal val="visible"/>
                                      </p:to>
                                    </p:set>
                                    <p:anim calcmode="lin" valueType="num">
                                      <p:cBhvr additive="base">
                                        <p:cTn id="15" dur="250" fill="hold"/>
                                        <p:tgtEl>
                                          <p:spTgt spid="70"/>
                                        </p:tgtEl>
                                        <p:attrNameLst>
                                          <p:attrName>ppt_x</p:attrName>
                                        </p:attrNameLst>
                                      </p:cBhvr>
                                      <p:tavLst>
                                        <p:tav tm="0">
                                          <p:val>
                                            <p:strVal val="1+#ppt_w/2"/>
                                          </p:val>
                                        </p:tav>
                                        <p:tav tm="100000">
                                          <p:val>
                                            <p:strVal val="#ppt_x"/>
                                          </p:val>
                                        </p:tav>
                                      </p:tavLst>
                                    </p:anim>
                                    <p:anim calcmode="lin" valueType="num">
                                      <p:cBhvr additive="base">
                                        <p:cTn id="16" dur="250" fill="hold"/>
                                        <p:tgtEl>
                                          <p:spTgt spid="70"/>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p:cTn id="20" dur="250" fill="hold"/>
                                        <p:tgtEl>
                                          <p:spTgt spid="6"/>
                                        </p:tgtEl>
                                        <p:attrNameLst>
                                          <p:attrName>ppt_w</p:attrName>
                                        </p:attrNameLst>
                                      </p:cBhvr>
                                      <p:tavLst>
                                        <p:tav tm="0">
                                          <p:val>
                                            <p:fltVal val="0"/>
                                          </p:val>
                                        </p:tav>
                                        <p:tav tm="100000">
                                          <p:val>
                                            <p:strVal val="#ppt_w"/>
                                          </p:val>
                                        </p:tav>
                                      </p:tavLst>
                                    </p:anim>
                                    <p:anim calcmode="lin" valueType="num">
                                      <p:cBhvr>
                                        <p:cTn id="21" dur="250" fill="hold"/>
                                        <p:tgtEl>
                                          <p:spTgt spid="6"/>
                                        </p:tgtEl>
                                        <p:attrNameLst>
                                          <p:attrName>ppt_h</p:attrName>
                                        </p:attrNameLst>
                                      </p:cBhvr>
                                      <p:tavLst>
                                        <p:tav tm="0">
                                          <p:val>
                                            <p:fltVal val="0"/>
                                          </p:val>
                                        </p:tav>
                                        <p:tav tm="100000">
                                          <p:val>
                                            <p:strVal val="#ppt_h"/>
                                          </p:val>
                                        </p:tav>
                                      </p:tavLst>
                                    </p:anim>
                                    <p:animEffect transition="in" filter="fade">
                                      <p:cBhvr>
                                        <p:cTn id="22" dur="250"/>
                                        <p:tgtEl>
                                          <p:spTgt spid="6"/>
                                        </p:tgtEl>
                                      </p:cBhvr>
                                    </p:animEffect>
                                  </p:childTnLst>
                                </p:cTn>
                              </p:par>
                            </p:childTnLst>
                          </p:cTn>
                        </p:par>
                        <p:par>
                          <p:cTn id="23" fill="hold">
                            <p:stCondLst>
                              <p:cond delay="1000"/>
                            </p:stCondLst>
                            <p:childTnLst>
                              <p:par>
                                <p:cTn id="24" presetID="22" presetClass="entr" presetSubtype="8"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nvCxnSpPr>
        <p:spPr>
          <a:xfrm>
            <a:off x="342900" y="816622"/>
            <a:ext cx="11506200" cy="0"/>
          </a:xfrm>
          <a:prstGeom prst="line">
            <a:avLst/>
          </a:prstGeom>
          <a:ln w="28575">
            <a:solidFill>
              <a:srgbClr val="1C4372"/>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245948" y="0"/>
            <a:ext cx="5517543" cy="845185"/>
          </a:xfrm>
          <a:prstGeom prst="rect">
            <a:avLst/>
          </a:prstGeom>
        </p:spPr>
        <p:txBody>
          <a:bodyPr wrap="square">
            <a:spAutoFit/>
          </a:bodyPr>
          <a:lstStyle/>
          <a:p>
            <a:pPr>
              <a:lnSpc>
                <a:spcPct val="175000"/>
              </a:lnSpc>
            </a:pPr>
            <a:r>
              <a:rPr lang="en-US" altLang="zh-CN" sz="2800" dirty="0">
                <a:solidFill>
                  <a:srgbClr val="1C4372"/>
                </a:solidFill>
                <a:latin typeface="微软雅黑" panose="020B0503020204020204" pitchFamily="34" charset="-122"/>
                <a:ea typeface="微软雅黑" panose="020B0503020204020204" pitchFamily="34" charset="-122"/>
              </a:rPr>
              <a:t>05.</a:t>
            </a:r>
            <a:r>
              <a:rPr lang="zh-CN" altLang="en-US" sz="2800" dirty="0">
                <a:solidFill>
                  <a:srgbClr val="1C4372"/>
                </a:solidFill>
                <a:latin typeface="微软雅黑" panose="020B0503020204020204" pitchFamily="34" charset="-122"/>
                <a:ea typeface="微软雅黑" panose="020B0503020204020204" pitchFamily="34" charset="-122"/>
              </a:rPr>
              <a:t>受迫双井振子</a:t>
            </a:r>
            <a:r>
              <a:rPr lang="en-US" altLang="zh-CN" sz="2800" dirty="0">
                <a:solidFill>
                  <a:srgbClr val="1C4372"/>
                </a:solidFill>
                <a:latin typeface="微软雅黑" panose="020B0503020204020204" pitchFamily="34" charset="-122"/>
                <a:ea typeface="微软雅黑" panose="020B0503020204020204" pitchFamily="34" charset="-122"/>
              </a:rPr>
              <a:t>-</a:t>
            </a:r>
            <a:r>
              <a:rPr lang="zh-CN" altLang="en-US" sz="2800" dirty="0">
                <a:solidFill>
                  <a:srgbClr val="1C4372"/>
                </a:solidFill>
                <a:latin typeface="微软雅黑" panose="020B0503020204020204" pitchFamily="34" charset="-122"/>
                <a:ea typeface="微软雅黑" panose="020B0503020204020204" pitchFamily="34" charset="-122"/>
              </a:rPr>
              <a:t>磁弹性机械系统</a:t>
            </a:r>
            <a:endParaRPr lang="zh-CN" altLang="en-US" sz="2800" dirty="0">
              <a:solidFill>
                <a:srgbClr val="1C4372"/>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245948" y="790581"/>
            <a:ext cx="5022106" cy="337184"/>
          </a:xfrm>
          <a:prstGeom prst="snip1Rect">
            <a:avLst>
              <a:gd name="adj" fmla="val 0"/>
            </a:avLst>
          </a:prstGeom>
          <a:noFill/>
          <a:ln w="28575">
            <a:noFill/>
          </a:ln>
        </p:spPr>
        <p:txBody>
          <a:bodyPr wrap="square" rtlCol="0">
            <a:spAutoFit/>
          </a:bodyPr>
          <a:lstStyle/>
          <a:p>
            <a:r>
              <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rPr>
              <a:t>FORCED DOUBLE-WELL OSCILLATOR</a:t>
            </a:r>
            <a:endPar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endParaRPr>
          </a:p>
        </p:txBody>
      </p:sp>
      <p:pic>
        <p:nvPicPr>
          <p:cNvPr id="45" name="图片 44"/>
          <p:cNvPicPr>
            <a:picLocks noChangeAspect="1"/>
          </p:cNvPicPr>
          <p:nvPr/>
        </p:nvPicPr>
        <p:blipFill>
          <a:blip r:embed="rId1" cstate="hqprint">
            <a:clrChange>
              <a:clrFrom>
                <a:srgbClr val="FFFFFF"/>
              </a:clrFrom>
              <a:clrTo>
                <a:srgbClr val="FFFFFF">
                  <a:alpha val="0"/>
                </a:srgbClr>
              </a:clrTo>
            </a:clrChange>
            <a:duotone>
              <a:prstClr val="black"/>
              <a:srgbClr val="1C4372">
                <a:tint val="45000"/>
                <a:satMod val="400000"/>
              </a:srgbClr>
            </a:duotone>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tretch>
            <a:fillRect/>
          </a:stretch>
        </p:blipFill>
        <p:spPr>
          <a:xfrm>
            <a:off x="8349319" y="73944"/>
            <a:ext cx="3842681" cy="872054"/>
          </a:xfrm>
          <a:prstGeom prst="rect">
            <a:avLst/>
          </a:prstGeom>
        </p:spPr>
      </p:pic>
      <p:sp>
        <p:nvSpPr>
          <p:cNvPr id="2" name="灯片编号占位符 1"/>
          <p:cNvSpPr>
            <a:spLocks noGrp="1"/>
          </p:cNvSpPr>
          <p:nvPr>
            <p:ph type="sldNum" sz="quarter" idx="12"/>
          </p:nvPr>
        </p:nvSpPr>
        <p:spPr/>
        <p:txBody>
          <a:bodyPr/>
          <a:lstStyle/>
          <a:p>
            <a:fld id="{2111E15B-4652-4570-B762-7367D91DB9AE}" type="slidenum">
              <a:rPr lang="zh-CN" altLang="en-US" smtClean="0"/>
            </a:fld>
            <a:endParaRPr lang="zh-CN" altLang="en-US"/>
          </a:p>
        </p:txBody>
      </p:sp>
      <p:sp>
        <p:nvSpPr>
          <p:cNvPr id="3" name="文本框 2"/>
          <p:cNvSpPr txBox="1"/>
          <p:nvPr/>
        </p:nvSpPr>
        <p:spPr>
          <a:xfrm>
            <a:off x="488257" y="1755722"/>
            <a:ext cx="10362045" cy="1198880"/>
          </a:xfrm>
          <a:prstGeom prst="rect">
            <a:avLst/>
          </a:prstGeom>
          <a:noFill/>
        </p:spPr>
        <p:txBody>
          <a:bodyPr wrap="square" rtlCol="0">
            <a:spAutoFit/>
          </a:bodyPr>
          <a:p>
            <a:r>
              <a:rPr lang="zh-CN" sz="2400" dirty="0">
                <a:solidFill>
                  <a:srgbClr val="1C4372"/>
                </a:solidFill>
                <a:latin typeface="微软雅黑" panose="020B0503020204020204" pitchFamily="34" charset="-122"/>
                <a:ea typeface="微软雅黑" panose="020B0503020204020204" pitchFamily="34" charset="-122"/>
              </a:rPr>
              <a:t>到目前为止，所有的奇怪吸引子的例子都来自于自治系统，即在控制方程中没有显示的时间依赖</a:t>
            </a:r>
            <a:r>
              <a:rPr lang="zh-CN" altLang="en-US" sz="2400" dirty="0">
                <a:solidFill>
                  <a:srgbClr val="1C4372"/>
                </a:solidFill>
                <a:latin typeface="微软雅黑" panose="020B0503020204020204" pitchFamily="34" charset="-122"/>
                <a:ea typeface="微软雅黑" panose="020B0503020204020204" pitchFamily="34" charset="-122"/>
              </a:rPr>
              <a:t>。当考虑强迫振荡器和其他非自治系统时，奇怪吸引子开始到处出现。</a:t>
            </a:r>
            <a:endParaRPr lang="zh-CN" altLang="en-US" sz="2400" dirty="0">
              <a:solidFill>
                <a:srgbClr val="1C4372"/>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88257" y="3802962"/>
            <a:ext cx="10362045" cy="829945"/>
          </a:xfrm>
          <a:prstGeom prst="rect">
            <a:avLst/>
          </a:prstGeom>
          <a:noFill/>
        </p:spPr>
        <p:txBody>
          <a:bodyPr wrap="square" rtlCol="0">
            <a:spAutoFit/>
          </a:bodyPr>
          <a:p>
            <a:r>
              <a:rPr lang="zh-CN" sz="2400" dirty="0">
                <a:solidFill>
                  <a:srgbClr val="1C4372"/>
                </a:solidFill>
                <a:latin typeface="微软雅黑" panose="020B0503020204020204" pitchFamily="34" charset="-122"/>
                <a:ea typeface="微软雅黑" panose="020B0503020204020204" pitchFamily="34" charset="-122"/>
              </a:rPr>
              <a:t>本节提供了出现特定强迫振荡的一些现象，受迫双井振荡器是由康奈尔大学的</a:t>
            </a:r>
            <a:r>
              <a:rPr lang="en-US" altLang="zh-CN" sz="2400" dirty="0">
                <a:solidFill>
                  <a:srgbClr val="1C4372"/>
                </a:solidFill>
                <a:latin typeface="微软雅黑" panose="020B0503020204020204" pitchFamily="34" charset="-122"/>
                <a:ea typeface="微软雅黑" panose="020B0503020204020204" pitchFamily="34" charset="-122"/>
              </a:rPr>
              <a:t>Francis Moon</a:t>
            </a:r>
            <a:r>
              <a:rPr lang="zh-CN" altLang="en-US" sz="2400" dirty="0">
                <a:solidFill>
                  <a:srgbClr val="1C4372"/>
                </a:solidFill>
                <a:latin typeface="微软雅黑" panose="020B0503020204020204" pitchFamily="34" charset="-122"/>
                <a:ea typeface="微软雅黑" panose="020B0503020204020204" pitchFamily="34" charset="-122"/>
              </a:rPr>
              <a:t>和他的同事们研究得到的</a:t>
            </a:r>
            <a:r>
              <a:rPr lang="zh-CN" altLang="en-US" sz="2400" dirty="0">
                <a:solidFill>
                  <a:srgbClr val="1C4372"/>
                </a:solidFill>
                <a:latin typeface="微软雅黑" panose="020B0503020204020204" pitchFamily="34" charset="-122"/>
                <a:ea typeface="微软雅黑" panose="020B0503020204020204" pitchFamily="34" charset="-122"/>
              </a:rPr>
              <a:t>。</a:t>
            </a:r>
            <a:endParaRPr lang="zh-CN" altLang="en-US" sz="2400" dirty="0">
              <a:solidFill>
                <a:srgbClr val="1C437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50" fill="hold"/>
                                        <p:tgtEl>
                                          <p:spTgt spid="19"/>
                                        </p:tgtEl>
                                        <p:attrNameLst>
                                          <p:attrName>ppt_x</p:attrName>
                                        </p:attrNameLst>
                                      </p:cBhvr>
                                      <p:tavLst>
                                        <p:tav tm="0">
                                          <p:val>
                                            <p:strVal val="0-#ppt_w/2"/>
                                          </p:val>
                                        </p:tav>
                                        <p:tav tm="100000">
                                          <p:val>
                                            <p:strVal val="#ppt_x"/>
                                          </p:val>
                                        </p:tav>
                                      </p:tavLst>
                                    </p:anim>
                                    <p:anim calcmode="lin" valueType="num">
                                      <p:cBhvr additive="base">
                                        <p:cTn id="8" dur="25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250" fill="hold"/>
                                        <p:tgtEl>
                                          <p:spTgt spid="20"/>
                                        </p:tgtEl>
                                        <p:attrNameLst>
                                          <p:attrName>ppt_x</p:attrName>
                                        </p:attrNameLst>
                                      </p:cBhvr>
                                      <p:tavLst>
                                        <p:tav tm="0">
                                          <p:val>
                                            <p:strVal val="0-#ppt_w/2"/>
                                          </p:val>
                                        </p:tav>
                                        <p:tav tm="100000">
                                          <p:val>
                                            <p:strVal val="#ppt_x"/>
                                          </p:val>
                                        </p:tav>
                                      </p:tavLst>
                                    </p:anim>
                                    <p:anim calcmode="lin" valueType="num">
                                      <p:cBhvr additive="base">
                                        <p:cTn id="12" dur="25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250" fill="hold"/>
                                        <p:tgtEl>
                                          <p:spTgt spid="18"/>
                                        </p:tgtEl>
                                        <p:attrNameLst>
                                          <p:attrName>ppt_x</p:attrName>
                                        </p:attrNameLst>
                                      </p:cBhvr>
                                      <p:tavLst>
                                        <p:tav tm="0">
                                          <p:val>
                                            <p:strVal val="1+#ppt_w/2"/>
                                          </p:val>
                                        </p:tav>
                                        <p:tav tm="100000">
                                          <p:val>
                                            <p:strVal val="#ppt_x"/>
                                          </p:val>
                                        </p:tav>
                                      </p:tavLst>
                                    </p:anim>
                                    <p:anim calcmode="lin" valueType="num">
                                      <p:cBhvr additive="base">
                                        <p:cTn id="16" dur="25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250" fill="hold"/>
                                        <p:tgtEl>
                                          <p:spTgt spid="45"/>
                                        </p:tgtEl>
                                        <p:attrNameLst>
                                          <p:attrName>ppt_x</p:attrName>
                                        </p:attrNameLst>
                                      </p:cBhvr>
                                      <p:tavLst>
                                        <p:tav tm="0">
                                          <p:val>
                                            <p:strVal val="1+#ppt_w/2"/>
                                          </p:val>
                                        </p:tav>
                                        <p:tav tm="100000">
                                          <p:val>
                                            <p:strVal val="#ppt_x"/>
                                          </p:val>
                                        </p:tav>
                                      </p:tavLst>
                                    </p:anim>
                                    <p:anim calcmode="lin" valueType="num">
                                      <p:cBhvr additive="base">
                                        <p:cTn id="20" dur="2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0-#ppt_w/2"/>
                                          </p:val>
                                        </p:tav>
                                        <p:tav tm="100000">
                                          <p:val>
                                            <p:strVal val="#ppt_x"/>
                                          </p:val>
                                        </p:tav>
                                      </p:tavLst>
                                    </p:anim>
                                    <p:anim calcmode="lin" valueType="num">
                                      <p:cBhvr additive="base">
                                        <p:cTn id="26"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0-#ppt_w/2"/>
                                          </p:val>
                                        </p:tav>
                                        <p:tav tm="100000">
                                          <p:val>
                                            <p:strVal val="#ppt_x"/>
                                          </p:val>
                                        </p:tav>
                                      </p:tavLst>
                                    </p:anim>
                                    <p:anim calcmode="lin" valueType="num">
                                      <p:cBhvr additive="base">
                                        <p:cTn id="3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3" grpId="0"/>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nvCxnSpPr>
        <p:spPr>
          <a:xfrm>
            <a:off x="342900" y="816622"/>
            <a:ext cx="11506200" cy="0"/>
          </a:xfrm>
          <a:prstGeom prst="line">
            <a:avLst/>
          </a:prstGeom>
          <a:ln w="28575">
            <a:solidFill>
              <a:srgbClr val="1C4372"/>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245948" y="0"/>
            <a:ext cx="5517543" cy="845185"/>
          </a:xfrm>
          <a:prstGeom prst="rect">
            <a:avLst/>
          </a:prstGeom>
        </p:spPr>
        <p:txBody>
          <a:bodyPr wrap="square">
            <a:spAutoFit/>
          </a:bodyPr>
          <a:lstStyle/>
          <a:p>
            <a:pPr>
              <a:lnSpc>
                <a:spcPct val="175000"/>
              </a:lnSpc>
            </a:pPr>
            <a:r>
              <a:rPr lang="en-US" altLang="zh-CN" sz="2800" dirty="0">
                <a:solidFill>
                  <a:srgbClr val="1C4372"/>
                </a:solidFill>
                <a:latin typeface="微软雅黑" panose="020B0503020204020204" pitchFamily="34" charset="-122"/>
                <a:ea typeface="微软雅黑" panose="020B0503020204020204" pitchFamily="34" charset="-122"/>
              </a:rPr>
              <a:t>05.</a:t>
            </a:r>
            <a:r>
              <a:rPr lang="zh-CN" altLang="en-US" sz="2800" dirty="0">
                <a:solidFill>
                  <a:srgbClr val="1C4372"/>
                </a:solidFill>
                <a:latin typeface="微软雅黑" panose="020B0503020204020204" pitchFamily="34" charset="-122"/>
                <a:ea typeface="微软雅黑" panose="020B0503020204020204" pitchFamily="34" charset="-122"/>
              </a:rPr>
              <a:t>受迫双井振子</a:t>
            </a:r>
            <a:r>
              <a:rPr lang="en-US" altLang="zh-CN" sz="2800" dirty="0">
                <a:solidFill>
                  <a:srgbClr val="1C4372"/>
                </a:solidFill>
                <a:latin typeface="微软雅黑" panose="020B0503020204020204" pitchFamily="34" charset="-122"/>
                <a:ea typeface="微软雅黑" panose="020B0503020204020204" pitchFamily="34" charset="-122"/>
              </a:rPr>
              <a:t>-</a:t>
            </a:r>
            <a:r>
              <a:rPr lang="zh-CN" altLang="en-US" sz="2800" dirty="0">
                <a:solidFill>
                  <a:srgbClr val="1C4372"/>
                </a:solidFill>
                <a:latin typeface="微软雅黑" panose="020B0503020204020204" pitchFamily="34" charset="-122"/>
                <a:ea typeface="微软雅黑" panose="020B0503020204020204" pitchFamily="34" charset="-122"/>
              </a:rPr>
              <a:t>磁弹性机械系统</a:t>
            </a:r>
            <a:endParaRPr lang="zh-CN" altLang="en-US" sz="2800" dirty="0">
              <a:solidFill>
                <a:srgbClr val="1C4372"/>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245948" y="790581"/>
            <a:ext cx="5022106" cy="337184"/>
          </a:xfrm>
          <a:prstGeom prst="snip1Rect">
            <a:avLst>
              <a:gd name="adj" fmla="val 0"/>
            </a:avLst>
          </a:prstGeom>
          <a:noFill/>
          <a:ln w="28575">
            <a:noFill/>
          </a:ln>
        </p:spPr>
        <p:txBody>
          <a:bodyPr wrap="square" rtlCol="0">
            <a:spAutoFit/>
          </a:bodyPr>
          <a:lstStyle/>
          <a:p>
            <a:r>
              <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rPr>
              <a:t>FORCED DOUBLE-WELL OSCILLATOR</a:t>
            </a:r>
            <a:endPar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endParaRPr>
          </a:p>
        </p:txBody>
      </p:sp>
      <p:pic>
        <p:nvPicPr>
          <p:cNvPr id="45" name="图片 44"/>
          <p:cNvPicPr>
            <a:picLocks noChangeAspect="1"/>
          </p:cNvPicPr>
          <p:nvPr/>
        </p:nvPicPr>
        <p:blipFill>
          <a:blip r:embed="rId1" cstate="hqprint">
            <a:clrChange>
              <a:clrFrom>
                <a:srgbClr val="FFFFFF"/>
              </a:clrFrom>
              <a:clrTo>
                <a:srgbClr val="FFFFFF">
                  <a:alpha val="0"/>
                </a:srgbClr>
              </a:clrTo>
            </a:clrChange>
            <a:duotone>
              <a:prstClr val="black"/>
              <a:srgbClr val="1C4372">
                <a:tint val="45000"/>
                <a:satMod val="400000"/>
              </a:srgbClr>
            </a:duotone>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tretch>
            <a:fillRect/>
          </a:stretch>
        </p:blipFill>
        <p:spPr>
          <a:xfrm>
            <a:off x="8349319" y="73944"/>
            <a:ext cx="3842681" cy="872054"/>
          </a:xfrm>
          <a:prstGeom prst="rect">
            <a:avLst/>
          </a:prstGeom>
        </p:spPr>
      </p:pic>
      <p:sp>
        <p:nvSpPr>
          <p:cNvPr id="2" name="灯片编号占位符 1"/>
          <p:cNvSpPr>
            <a:spLocks noGrp="1"/>
          </p:cNvSpPr>
          <p:nvPr>
            <p:ph type="sldNum" sz="quarter" idx="12"/>
          </p:nvPr>
        </p:nvSpPr>
        <p:spPr/>
        <p:txBody>
          <a:bodyPr/>
          <a:lstStyle/>
          <a:p>
            <a:fld id="{2111E15B-4652-4570-B762-7367D91DB9AE}" type="slidenum">
              <a:rPr lang="zh-CN" altLang="en-US" smtClean="0"/>
            </a:fld>
            <a:endParaRPr lang="zh-CN" altLang="en-US"/>
          </a:p>
        </p:txBody>
      </p:sp>
      <p:sp>
        <p:nvSpPr>
          <p:cNvPr id="3" name="文本框 2"/>
          <p:cNvSpPr txBox="1"/>
          <p:nvPr/>
        </p:nvSpPr>
        <p:spPr>
          <a:xfrm>
            <a:off x="342842" y="1308682"/>
            <a:ext cx="10362045" cy="460375"/>
          </a:xfrm>
          <a:prstGeom prst="rect">
            <a:avLst/>
          </a:prstGeom>
          <a:noFill/>
          <a:ln>
            <a:solidFill>
              <a:schemeClr val="bg1"/>
            </a:solidFill>
          </a:ln>
        </p:spPr>
        <p:txBody>
          <a:bodyPr wrap="square" rtlCol="0">
            <a:spAutoFit/>
          </a:bodyPr>
          <a:p>
            <a:r>
              <a:rPr lang="zh-CN" sz="2400" dirty="0">
                <a:solidFill>
                  <a:srgbClr val="1C4372"/>
                </a:solidFill>
                <a:latin typeface="微软雅黑" panose="020B0503020204020204" pitchFamily="34" charset="-122"/>
                <a:ea typeface="微软雅黑" panose="020B0503020204020204" pitchFamily="34" charset="-122"/>
              </a:rPr>
              <a:t>他们研究了下图所示的机械系统：</a:t>
            </a:r>
            <a:endParaRPr lang="zh-CN" altLang="en-US" sz="2400" dirty="0">
              <a:solidFill>
                <a:srgbClr val="1C4372"/>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1896745" y="2219960"/>
            <a:ext cx="7254240" cy="3596640"/>
          </a:xfrm>
          <a:prstGeom prst="rect">
            <a:avLst/>
          </a:prstGeom>
        </p:spPr>
      </p:pic>
      <p:sp>
        <p:nvSpPr>
          <p:cNvPr id="6" name="矩形 5"/>
          <p:cNvSpPr/>
          <p:nvPr/>
        </p:nvSpPr>
        <p:spPr>
          <a:xfrm>
            <a:off x="2540000" y="3002280"/>
            <a:ext cx="924560" cy="6096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grpSp>
        <p:nvGrpSpPr>
          <p:cNvPr id="14" name="组合 13"/>
          <p:cNvGrpSpPr/>
          <p:nvPr/>
        </p:nvGrpSpPr>
        <p:grpSpPr>
          <a:xfrm>
            <a:off x="2413000" y="3275330"/>
            <a:ext cx="5642610" cy="2338070"/>
            <a:chOff x="3800" y="5158"/>
            <a:chExt cx="8886" cy="3682"/>
          </a:xfrm>
        </p:grpSpPr>
        <p:sp>
          <p:nvSpPr>
            <p:cNvPr id="7" name="矩形 6"/>
            <p:cNvSpPr/>
            <p:nvPr/>
          </p:nvSpPr>
          <p:spPr>
            <a:xfrm>
              <a:off x="6384" y="7576"/>
              <a:ext cx="1312" cy="46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8" name="矩形 7"/>
            <p:cNvSpPr/>
            <p:nvPr/>
          </p:nvSpPr>
          <p:spPr>
            <a:xfrm>
              <a:off x="8912" y="6440"/>
              <a:ext cx="992" cy="38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9" name="矩形 8"/>
            <p:cNvSpPr/>
            <p:nvPr/>
          </p:nvSpPr>
          <p:spPr>
            <a:xfrm>
              <a:off x="10832" y="8136"/>
              <a:ext cx="1840" cy="70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0" name="文本框 9"/>
            <p:cNvSpPr txBox="1"/>
            <p:nvPr/>
          </p:nvSpPr>
          <p:spPr>
            <a:xfrm>
              <a:off x="3800" y="5158"/>
              <a:ext cx="1855" cy="483"/>
            </a:xfrm>
            <a:prstGeom prst="rect">
              <a:avLst/>
            </a:prstGeom>
            <a:noFill/>
          </p:spPr>
          <p:txBody>
            <a:bodyPr wrap="square" rtlCol="0">
              <a:spAutoFit/>
            </a:bodyPr>
            <a:p>
              <a:r>
                <a:rPr lang="zh-CN" altLang="en-US" sz="1400"/>
                <a:t>周期性驱动</a:t>
              </a:r>
              <a:endParaRPr lang="zh-CN" altLang="en-US" sz="1400"/>
            </a:p>
          </p:txBody>
        </p:sp>
        <p:sp>
          <p:nvSpPr>
            <p:cNvPr id="11" name="文本框 10"/>
            <p:cNvSpPr txBox="1"/>
            <p:nvPr/>
          </p:nvSpPr>
          <p:spPr>
            <a:xfrm>
              <a:off x="6112" y="7406"/>
              <a:ext cx="1855" cy="483"/>
            </a:xfrm>
            <a:prstGeom prst="rect">
              <a:avLst/>
            </a:prstGeom>
            <a:noFill/>
          </p:spPr>
          <p:txBody>
            <a:bodyPr wrap="square" rtlCol="0">
              <a:spAutoFit/>
            </a:bodyPr>
            <a:p>
              <a:r>
                <a:rPr lang="en-US" altLang="zh-CN" sz="1400"/>
                <a:t>        </a:t>
              </a:r>
              <a:r>
                <a:rPr lang="zh-CN" altLang="en-US" sz="1400"/>
                <a:t>磁铁</a:t>
              </a:r>
              <a:endParaRPr lang="zh-CN" altLang="en-US" sz="1400"/>
            </a:p>
          </p:txBody>
        </p:sp>
        <p:sp>
          <p:nvSpPr>
            <p:cNvPr id="12" name="文本框 11"/>
            <p:cNvSpPr txBox="1"/>
            <p:nvPr/>
          </p:nvSpPr>
          <p:spPr>
            <a:xfrm>
              <a:off x="9076" y="5957"/>
              <a:ext cx="1855" cy="483"/>
            </a:xfrm>
            <a:prstGeom prst="rect">
              <a:avLst/>
            </a:prstGeom>
            <a:noFill/>
          </p:spPr>
          <p:txBody>
            <a:bodyPr wrap="square" rtlCol="0">
              <a:spAutoFit/>
            </a:bodyPr>
            <a:p>
              <a:r>
                <a:rPr lang="zh-CN" altLang="en-US" sz="1400"/>
                <a:t>梁</a:t>
              </a:r>
              <a:endParaRPr lang="zh-CN" altLang="en-US" sz="1400"/>
            </a:p>
          </p:txBody>
        </p:sp>
        <p:sp>
          <p:nvSpPr>
            <p:cNvPr id="13" name="文本框 12"/>
            <p:cNvSpPr txBox="1"/>
            <p:nvPr/>
          </p:nvSpPr>
          <p:spPr>
            <a:xfrm>
              <a:off x="10832" y="8246"/>
              <a:ext cx="1855" cy="483"/>
            </a:xfrm>
            <a:prstGeom prst="rect">
              <a:avLst/>
            </a:prstGeom>
            <a:noFill/>
          </p:spPr>
          <p:txBody>
            <a:bodyPr wrap="square" rtlCol="0">
              <a:spAutoFit/>
            </a:bodyPr>
            <a:p>
              <a:r>
                <a:rPr lang="zh-CN" altLang="en-US" sz="1400"/>
                <a:t>刚性框架</a:t>
              </a:r>
              <a:endParaRPr lang="zh-CN" altLang="en-US" sz="1400"/>
            </a:p>
          </p:txBody>
        </p:sp>
      </p:gr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50" fill="hold"/>
                                        <p:tgtEl>
                                          <p:spTgt spid="19"/>
                                        </p:tgtEl>
                                        <p:attrNameLst>
                                          <p:attrName>ppt_x</p:attrName>
                                        </p:attrNameLst>
                                      </p:cBhvr>
                                      <p:tavLst>
                                        <p:tav tm="0">
                                          <p:val>
                                            <p:strVal val="0-#ppt_w/2"/>
                                          </p:val>
                                        </p:tav>
                                        <p:tav tm="100000">
                                          <p:val>
                                            <p:strVal val="#ppt_x"/>
                                          </p:val>
                                        </p:tav>
                                      </p:tavLst>
                                    </p:anim>
                                    <p:anim calcmode="lin" valueType="num">
                                      <p:cBhvr additive="base">
                                        <p:cTn id="8" dur="25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250" fill="hold"/>
                                        <p:tgtEl>
                                          <p:spTgt spid="20"/>
                                        </p:tgtEl>
                                        <p:attrNameLst>
                                          <p:attrName>ppt_x</p:attrName>
                                        </p:attrNameLst>
                                      </p:cBhvr>
                                      <p:tavLst>
                                        <p:tav tm="0">
                                          <p:val>
                                            <p:strVal val="0-#ppt_w/2"/>
                                          </p:val>
                                        </p:tav>
                                        <p:tav tm="100000">
                                          <p:val>
                                            <p:strVal val="#ppt_x"/>
                                          </p:val>
                                        </p:tav>
                                      </p:tavLst>
                                    </p:anim>
                                    <p:anim calcmode="lin" valueType="num">
                                      <p:cBhvr additive="base">
                                        <p:cTn id="12" dur="25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250" fill="hold"/>
                                        <p:tgtEl>
                                          <p:spTgt spid="18"/>
                                        </p:tgtEl>
                                        <p:attrNameLst>
                                          <p:attrName>ppt_x</p:attrName>
                                        </p:attrNameLst>
                                      </p:cBhvr>
                                      <p:tavLst>
                                        <p:tav tm="0">
                                          <p:val>
                                            <p:strVal val="1+#ppt_w/2"/>
                                          </p:val>
                                        </p:tav>
                                        <p:tav tm="100000">
                                          <p:val>
                                            <p:strVal val="#ppt_x"/>
                                          </p:val>
                                        </p:tav>
                                      </p:tavLst>
                                    </p:anim>
                                    <p:anim calcmode="lin" valueType="num">
                                      <p:cBhvr additive="base">
                                        <p:cTn id="16" dur="25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250" fill="hold"/>
                                        <p:tgtEl>
                                          <p:spTgt spid="45"/>
                                        </p:tgtEl>
                                        <p:attrNameLst>
                                          <p:attrName>ppt_x</p:attrName>
                                        </p:attrNameLst>
                                      </p:cBhvr>
                                      <p:tavLst>
                                        <p:tav tm="0">
                                          <p:val>
                                            <p:strVal val="1+#ppt_w/2"/>
                                          </p:val>
                                        </p:tav>
                                        <p:tav tm="100000">
                                          <p:val>
                                            <p:strVal val="#ppt_x"/>
                                          </p:val>
                                        </p:tav>
                                      </p:tavLst>
                                    </p:anim>
                                    <p:anim calcmode="lin" valueType="num">
                                      <p:cBhvr additive="base">
                                        <p:cTn id="20" dur="2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0-#ppt_w/2"/>
                                          </p:val>
                                        </p:tav>
                                        <p:tav tm="100000">
                                          <p:val>
                                            <p:strVal val="#ppt_x"/>
                                          </p:val>
                                        </p:tav>
                                      </p:tavLst>
                                    </p:anim>
                                    <p:anim calcmode="lin" valueType="num">
                                      <p:cBhvr additive="base">
                                        <p:cTn id="26"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3"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nvCxnSpPr>
        <p:spPr>
          <a:xfrm>
            <a:off x="342900" y="816622"/>
            <a:ext cx="11506200" cy="0"/>
          </a:xfrm>
          <a:prstGeom prst="line">
            <a:avLst/>
          </a:prstGeom>
          <a:ln w="28575">
            <a:solidFill>
              <a:srgbClr val="1C4372"/>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245948" y="0"/>
            <a:ext cx="5517543" cy="845185"/>
          </a:xfrm>
          <a:prstGeom prst="rect">
            <a:avLst/>
          </a:prstGeom>
        </p:spPr>
        <p:txBody>
          <a:bodyPr wrap="square">
            <a:spAutoFit/>
          </a:bodyPr>
          <a:lstStyle/>
          <a:p>
            <a:pPr>
              <a:lnSpc>
                <a:spcPct val="175000"/>
              </a:lnSpc>
            </a:pPr>
            <a:r>
              <a:rPr lang="en-US" altLang="zh-CN" sz="2800" dirty="0">
                <a:solidFill>
                  <a:srgbClr val="1C4372"/>
                </a:solidFill>
                <a:latin typeface="微软雅黑" panose="020B0503020204020204" pitchFamily="34" charset="-122"/>
                <a:ea typeface="微软雅黑" panose="020B0503020204020204" pitchFamily="34" charset="-122"/>
              </a:rPr>
              <a:t>05.</a:t>
            </a:r>
            <a:r>
              <a:rPr lang="zh-CN" altLang="en-US" sz="2800" dirty="0">
                <a:solidFill>
                  <a:srgbClr val="1C4372"/>
                </a:solidFill>
                <a:latin typeface="微软雅黑" panose="020B0503020204020204" pitchFamily="34" charset="-122"/>
                <a:ea typeface="微软雅黑" panose="020B0503020204020204" pitchFamily="34" charset="-122"/>
              </a:rPr>
              <a:t>受迫双井振子</a:t>
            </a:r>
            <a:r>
              <a:rPr lang="en-US" altLang="zh-CN" sz="2800" dirty="0">
                <a:solidFill>
                  <a:srgbClr val="1C4372"/>
                </a:solidFill>
                <a:latin typeface="微软雅黑" panose="020B0503020204020204" pitchFamily="34" charset="-122"/>
                <a:ea typeface="微软雅黑" panose="020B0503020204020204" pitchFamily="34" charset="-122"/>
              </a:rPr>
              <a:t>-</a:t>
            </a:r>
            <a:r>
              <a:rPr lang="zh-CN" altLang="en-US" sz="2800" dirty="0">
                <a:solidFill>
                  <a:srgbClr val="1C4372"/>
                </a:solidFill>
                <a:latin typeface="微软雅黑" panose="020B0503020204020204" pitchFamily="34" charset="-122"/>
                <a:ea typeface="微软雅黑" panose="020B0503020204020204" pitchFamily="34" charset="-122"/>
              </a:rPr>
              <a:t>双井模型与模拟</a:t>
            </a:r>
            <a:endParaRPr lang="zh-CN" altLang="en-US" sz="2800" dirty="0">
              <a:solidFill>
                <a:srgbClr val="1C4372"/>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245948" y="790581"/>
            <a:ext cx="5022106" cy="337184"/>
          </a:xfrm>
          <a:prstGeom prst="snip1Rect">
            <a:avLst>
              <a:gd name="adj" fmla="val 0"/>
            </a:avLst>
          </a:prstGeom>
          <a:noFill/>
          <a:ln w="28575">
            <a:noFill/>
          </a:ln>
        </p:spPr>
        <p:txBody>
          <a:bodyPr wrap="square" rtlCol="0">
            <a:spAutoFit/>
          </a:bodyPr>
          <a:lstStyle/>
          <a:p>
            <a:r>
              <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rPr>
              <a:t>FORCED DOUBLE-WELL OSCILLATOR</a:t>
            </a:r>
            <a:endPar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endParaRPr>
          </a:p>
        </p:txBody>
      </p:sp>
      <p:pic>
        <p:nvPicPr>
          <p:cNvPr id="45" name="图片 44"/>
          <p:cNvPicPr>
            <a:picLocks noChangeAspect="1"/>
          </p:cNvPicPr>
          <p:nvPr/>
        </p:nvPicPr>
        <p:blipFill>
          <a:blip r:embed="rId1" cstate="hqprint">
            <a:clrChange>
              <a:clrFrom>
                <a:srgbClr val="FFFFFF"/>
              </a:clrFrom>
              <a:clrTo>
                <a:srgbClr val="FFFFFF">
                  <a:alpha val="0"/>
                </a:srgbClr>
              </a:clrTo>
            </a:clrChange>
            <a:duotone>
              <a:prstClr val="black"/>
              <a:srgbClr val="1C4372">
                <a:tint val="45000"/>
                <a:satMod val="400000"/>
              </a:srgbClr>
            </a:duotone>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tretch>
            <a:fillRect/>
          </a:stretch>
        </p:blipFill>
        <p:spPr>
          <a:xfrm>
            <a:off x="8349319" y="73944"/>
            <a:ext cx="3842681" cy="872054"/>
          </a:xfrm>
          <a:prstGeom prst="rect">
            <a:avLst/>
          </a:prstGeom>
        </p:spPr>
      </p:pic>
      <p:sp>
        <p:nvSpPr>
          <p:cNvPr id="2" name="灯片编号占位符 1"/>
          <p:cNvSpPr>
            <a:spLocks noGrp="1"/>
          </p:cNvSpPr>
          <p:nvPr>
            <p:ph type="sldNum" sz="quarter" idx="12"/>
          </p:nvPr>
        </p:nvSpPr>
        <p:spPr/>
        <p:txBody>
          <a:bodyPr/>
          <a:lstStyle/>
          <a:p>
            <a:fld id="{2111E15B-4652-4570-B762-7367D91DB9AE}" type="slidenum">
              <a:rPr lang="zh-CN" altLang="en-US" smtClean="0"/>
            </a:fld>
            <a:endParaRPr lang="zh-CN" altLang="en-US"/>
          </a:p>
        </p:txBody>
      </p:sp>
      <p:sp>
        <p:nvSpPr>
          <p:cNvPr id="3" name="文本框 2"/>
          <p:cNvSpPr txBox="1"/>
          <p:nvPr/>
        </p:nvSpPr>
        <p:spPr>
          <a:xfrm>
            <a:off x="488257" y="1288362"/>
            <a:ext cx="10362045" cy="1198880"/>
          </a:xfrm>
          <a:prstGeom prst="rect">
            <a:avLst/>
          </a:prstGeom>
          <a:noFill/>
        </p:spPr>
        <p:txBody>
          <a:bodyPr wrap="square" rtlCol="0">
            <a:spAutoFit/>
          </a:bodyPr>
          <a:p>
            <a:r>
              <a:rPr lang="zh-CN" sz="2400" dirty="0">
                <a:solidFill>
                  <a:srgbClr val="1C4372"/>
                </a:solidFill>
                <a:latin typeface="微软雅黑" panose="020B0503020204020204" pitchFamily="34" charset="-122"/>
                <a:ea typeface="微软雅黑" panose="020B0503020204020204" pitchFamily="34" charset="-122"/>
              </a:rPr>
              <a:t>磁弹性系统是广泛的一类驱动双稳定系统的代表</a:t>
            </a:r>
            <a:r>
              <a:rPr lang="zh-CN" altLang="en-US" sz="2400" dirty="0">
                <a:solidFill>
                  <a:srgbClr val="1C4372"/>
                </a:solidFill>
                <a:latin typeface="微软雅黑" panose="020B0503020204020204" pitchFamily="34" charset="-122"/>
                <a:ea typeface="微软雅黑" panose="020B0503020204020204" pitchFamily="34" charset="-122"/>
              </a:rPr>
              <a:t>。一个简单的可视化系统时双井势能中的阻尼粒子，这里的两个井对应着两个钢梁的变形状态，被</a:t>
            </a:r>
            <a:r>
              <a:rPr lang="en-US" altLang="zh-CN" sz="2400" dirty="0">
                <a:solidFill>
                  <a:srgbClr val="1C4372"/>
                </a:solidFill>
                <a:latin typeface="微软雅黑" panose="020B0503020204020204" pitchFamily="34" charset="-122"/>
                <a:ea typeface="微软雅黑" panose="020B0503020204020204" pitchFamily="34" charset="-122"/>
              </a:rPr>
              <a:t>x=0</a:t>
            </a:r>
            <a:r>
              <a:rPr lang="zh-CN" altLang="en-US" sz="2400" dirty="0">
                <a:solidFill>
                  <a:srgbClr val="1C4372"/>
                </a:solidFill>
                <a:latin typeface="微软雅黑" panose="020B0503020204020204" pitchFamily="34" charset="-122"/>
                <a:ea typeface="微软雅黑" panose="020B0503020204020204" pitchFamily="34" charset="-122"/>
              </a:rPr>
              <a:t>出的驼峰分开。</a:t>
            </a:r>
            <a:endParaRPr lang="zh-CN" altLang="en-US" sz="2400" dirty="0">
              <a:solidFill>
                <a:srgbClr val="1C4372"/>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2680970" y="2313940"/>
            <a:ext cx="7551420" cy="4295775"/>
          </a:xfrm>
          <a:prstGeom prst="rect">
            <a:avLst/>
          </a:prstGeom>
        </p:spPr>
      </p:pic>
      <p:grpSp>
        <p:nvGrpSpPr>
          <p:cNvPr id="8" name="组合 7"/>
          <p:cNvGrpSpPr/>
          <p:nvPr/>
        </p:nvGrpSpPr>
        <p:grpSpPr>
          <a:xfrm>
            <a:off x="3083560" y="4119880"/>
            <a:ext cx="1198880" cy="528320"/>
            <a:chOff x="4856" y="6488"/>
            <a:chExt cx="1888" cy="832"/>
          </a:xfrm>
        </p:grpSpPr>
        <p:sp>
          <p:nvSpPr>
            <p:cNvPr id="6" name="矩形 5"/>
            <p:cNvSpPr/>
            <p:nvPr/>
          </p:nvSpPr>
          <p:spPr>
            <a:xfrm>
              <a:off x="5088" y="6488"/>
              <a:ext cx="1424" cy="83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 name="文本框 6"/>
            <p:cNvSpPr txBox="1"/>
            <p:nvPr/>
          </p:nvSpPr>
          <p:spPr>
            <a:xfrm>
              <a:off x="4856" y="6837"/>
              <a:ext cx="1888" cy="483"/>
            </a:xfrm>
            <a:prstGeom prst="rect">
              <a:avLst/>
            </a:prstGeom>
            <a:noFill/>
          </p:spPr>
          <p:txBody>
            <a:bodyPr wrap="square" rtlCol="0">
              <a:spAutoFit/>
            </a:bodyPr>
            <a:p>
              <a:r>
                <a:rPr lang="zh-CN" altLang="en-US" sz="1400"/>
                <a:t>周期性驱动</a:t>
              </a:r>
              <a:endParaRPr lang="zh-CN" altLang="en-US" sz="1400"/>
            </a:p>
          </p:txBody>
        </p:sp>
      </p:gr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50" fill="hold"/>
                                        <p:tgtEl>
                                          <p:spTgt spid="19"/>
                                        </p:tgtEl>
                                        <p:attrNameLst>
                                          <p:attrName>ppt_x</p:attrName>
                                        </p:attrNameLst>
                                      </p:cBhvr>
                                      <p:tavLst>
                                        <p:tav tm="0">
                                          <p:val>
                                            <p:strVal val="0-#ppt_w/2"/>
                                          </p:val>
                                        </p:tav>
                                        <p:tav tm="100000">
                                          <p:val>
                                            <p:strVal val="#ppt_x"/>
                                          </p:val>
                                        </p:tav>
                                      </p:tavLst>
                                    </p:anim>
                                    <p:anim calcmode="lin" valueType="num">
                                      <p:cBhvr additive="base">
                                        <p:cTn id="8" dur="25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250" fill="hold"/>
                                        <p:tgtEl>
                                          <p:spTgt spid="20"/>
                                        </p:tgtEl>
                                        <p:attrNameLst>
                                          <p:attrName>ppt_x</p:attrName>
                                        </p:attrNameLst>
                                      </p:cBhvr>
                                      <p:tavLst>
                                        <p:tav tm="0">
                                          <p:val>
                                            <p:strVal val="0-#ppt_w/2"/>
                                          </p:val>
                                        </p:tav>
                                        <p:tav tm="100000">
                                          <p:val>
                                            <p:strVal val="#ppt_x"/>
                                          </p:val>
                                        </p:tav>
                                      </p:tavLst>
                                    </p:anim>
                                    <p:anim calcmode="lin" valueType="num">
                                      <p:cBhvr additive="base">
                                        <p:cTn id="12" dur="25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250" fill="hold"/>
                                        <p:tgtEl>
                                          <p:spTgt spid="18"/>
                                        </p:tgtEl>
                                        <p:attrNameLst>
                                          <p:attrName>ppt_x</p:attrName>
                                        </p:attrNameLst>
                                      </p:cBhvr>
                                      <p:tavLst>
                                        <p:tav tm="0">
                                          <p:val>
                                            <p:strVal val="1+#ppt_w/2"/>
                                          </p:val>
                                        </p:tav>
                                        <p:tav tm="100000">
                                          <p:val>
                                            <p:strVal val="#ppt_x"/>
                                          </p:val>
                                        </p:tav>
                                      </p:tavLst>
                                    </p:anim>
                                    <p:anim calcmode="lin" valueType="num">
                                      <p:cBhvr additive="base">
                                        <p:cTn id="16" dur="25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250" fill="hold"/>
                                        <p:tgtEl>
                                          <p:spTgt spid="45"/>
                                        </p:tgtEl>
                                        <p:attrNameLst>
                                          <p:attrName>ppt_x</p:attrName>
                                        </p:attrNameLst>
                                      </p:cBhvr>
                                      <p:tavLst>
                                        <p:tav tm="0">
                                          <p:val>
                                            <p:strVal val="1+#ppt_w/2"/>
                                          </p:val>
                                        </p:tav>
                                        <p:tav tm="100000">
                                          <p:val>
                                            <p:strVal val="#ppt_x"/>
                                          </p:val>
                                        </p:tav>
                                      </p:tavLst>
                                    </p:anim>
                                    <p:anim calcmode="lin" valueType="num">
                                      <p:cBhvr additive="base">
                                        <p:cTn id="20" dur="2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0-#ppt_w/2"/>
                                          </p:val>
                                        </p:tav>
                                        <p:tav tm="100000">
                                          <p:val>
                                            <p:strVal val="#ppt_x"/>
                                          </p:val>
                                        </p:tav>
                                      </p:tavLst>
                                    </p:anim>
                                    <p:anim calcmode="lin" valueType="num">
                                      <p:cBhvr additive="base">
                                        <p:cTn id="26"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70743"/>
            <a:ext cx="12192000" cy="3316514"/>
          </a:xfrm>
          <a:prstGeom prst="rect">
            <a:avLst/>
          </a:prstGeom>
          <a:solidFill>
            <a:srgbClr val="1C43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69"/>
          <p:cNvGrpSpPr/>
          <p:nvPr/>
        </p:nvGrpSpPr>
        <p:grpSpPr>
          <a:xfrm>
            <a:off x="9118600" y="1366157"/>
            <a:ext cx="3073400" cy="177800"/>
            <a:chOff x="9118600" y="1366157"/>
            <a:chExt cx="3073400" cy="177800"/>
          </a:xfrm>
        </p:grpSpPr>
        <p:cxnSp>
          <p:nvCxnSpPr>
            <p:cNvPr id="66" name="直接连接符 65"/>
            <p:cNvCxnSpPr/>
            <p:nvPr/>
          </p:nvCxnSpPr>
          <p:spPr>
            <a:xfrm>
              <a:off x="9118600" y="1366157"/>
              <a:ext cx="3073400" cy="0"/>
            </a:xfrm>
            <a:prstGeom prst="line">
              <a:avLst/>
            </a:prstGeom>
            <a:ln w="19050">
              <a:solidFill>
                <a:srgbClr val="1C4372"/>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10248900" y="1543957"/>
              <a:ext cx="1943100" cy="0"/>
            </a:xfrm>
            <a:prstGeom prst="line">
              <a:avLst/>
            </a:prstGeom>
            <a:ln w="19050">
              <a:solidFill>
                <a:srgbClr val="1C4372"/>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flipV="1">
            <a:off x="0" y="5315857"/>
            <a:ext cx="3073400" cy="177800"/>
            <a:chOff x="0" y="5315857"/>
            <a:chExt cx="3073400" cy="177800"/>
          </a:xfrm>
        </p:grpSpPr>
        <p:cxnSp>
          <p:nvCxnSpPr>
            <p:cNvPr id="68" name="直接连接符 67"/>
            <p:cNvCxnSpPr/>
            <p:nvPr/>
          </p:nvCxnSpPr>
          <p:spPr>
            <a:xfrm flipH="1">
              <a:off x="0" y="5315857"/>
              <a:ext cx="3073400" cy="0"/>
            </a:xfrm>
            <a:prstGeom prst="line">
              <a:avLst/>
            </a:prstGeom>
            <a:ln w="19050">
              <a:solidFill>
                <a:srgbClr val="1C4372"/>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0" y="5493657"/>
              <a:ext cx="1943100" cy="0"/>
            </a:xfrm>
            <a:prstGeom prst="line">
              <a:avLst/>
            </a:prstGeom>
            <a:ln w="19050">
              <a:solidFill>
                <a:srgbClr val="1C4372"/>
              </a:solidFill>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1878403" y="2139511"/>
            <a:ext cx="3599542" cy="2277573"/>
            <a:chOff x="1878403" y="2139511"/>
            <a:chExt cx="3599542" cy="2277573"/>
          </a:xfrm>
        </p:grpSpPr>
        <p:grpSp>
          <p:nvGrpSpPr>
            <p:cNvPr id="2" name="组合 1"/>
            <p:cNvGrpSpPr/>
            <p:nvPr/>
          </p:nvGrpSpPr>
          <p:grpSpPr>
            <a:xfrm>
              <a:off x="1878403" y="2933057"/>
              <a:ext cx="3599542" cy="1484027"/>
              <a:chOff x="4296229" y="2225172"/>
              <a:chExt cx="3599542" cy="1484027"/>
            </a:xfrm>
          </p:grpSpPr>
          <p:sp>
            <p:nvSpPr>
              <p:cNvPr id="49" name="矩形 48"/>
              <p:cNvSpPr/>
              <p:nvPr/>
            </p:nvSpPr>
            <p:spPr>
              <a:xfrm>
                <a:off x="5445762" y="2225172"/>
                <a:ext cx="1300480" cy="1276350"/>
              </a:xfrm>
              <a:prstGeom prst="rect">
                <a:avLst/>
              </a:prstGeom>
            </p:spPr>
            <p:txBody>
              <a:bodyPr wrap="none">
                <a:spAutoFit/>
              </a:bodyPr>
              <a:lstStyle/>
              <a:p>
                <a:pPr algn="ctr">
                  <a:lnSpc>
                    <a:spcPct val="175000"/>
                  </a:lnSpc>
                </a:pPr>
                <a:r>
                  <a:rPr lang="zh-CN" altLang="en-US" sz="4400" dirty="0">
                    <a:solidFill>
                      <a:schemeClr val="bg1"/>
                    </a:solidFill>
                    <a:latin typeface="微软雅黑" panose="020B0503020204020204" pitchFamily="34" charset="-122"/>
                    <a:ea typeface="微软雅黑" panose="020B0503020204020204" pitchFamily="34" charset="-122"/>
                  </a:rPr>
                  <a:t>简例</a:t>
                </a:r>
                <a:endParaRPr lang="zh-CN" altLang="en-US" sz="4400" dirty="0">
                  <a:solidFill>
                    <a:schemeClr val="bg1"/>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4296229" y="3310419"/>
                <a:ext cx="3599542" cy="398780"/>
              </a:xfrm>
              <a:prstGeom prst="rect">
                <a:avLst/>
              </a:prstGeom>
              <a:noFill/>
            </p:spPr>
            <p:txBody>
              <a:bodyPr wrap="square" rtlCol="0">
                <a:spAutoFit/>
              </a:bodyPr>
              <a:lstStyle>
                <a:defPPr>
                  <a:defRPr lang="zh-CN"/>
                </a:defPPr>
                <a:lvl1pPr algn="ctr">
                  <a:defRPr sz="6000" b="1">
                    <a:blipFill dpi="0" rotWithShape="1">
                      <a:blip r:embed="rId1"/>
                      <a:srcRect/>
                      <a:stretch>
                        <a:fillRect/>
                      </a:stretch>
                    </a:blipFill>
                  </a:defRPr>
                </a:lvl1pPr>
              </a:lstStyle>
              <a:p>
                <a:r>
                  <a:rPr lang="en-US" altLang="zh-CN" sz="2000" b="0" dirty="0">
                    <a:solidFill>
                      <a:schemeClr val="bg1"/>
                    </a:solidFill>
                    <a:latin typeface="Arial" panose="020B0604020202020204" pitchFamily="34" charset="0"/>
                    <a:ea typeface="方正宋刻本秀楷简体" panose="02000000000000000000" pitchFamily="2" charset="-122"/>
                    <a:cs typeface="Arial" panose="020B0604020202020204" pitchFamily="34" charset="0"/>
                  </a:rPr>
                  <a:t>THE SIMPLEST EXAMPLES</a:t>
                </a:r>
                <a:endParaRPr lang="en-US" altLang="zh-CN" sz="2000" b="0" dirty="0">
                  <a:solidFill>
                    <a:schemeClr val="bg1"/>
                  </a:solidFill>
                  <a:latin typeface="Arial" panose="020B0604020202020204" pitchFamily="34" charset="0"/>
                  <a:ea typeface="方正宋刻本秀楷简体" panose="02000000000000000000" pitchFamily="2" charset="-122"/>
                  <a:cs typeface="Arial" panose="020B0604020202020204" pitchFamily="34" charset="0"/>
                </a:endParaRPr>
              </a:p>
            </p:txBody>
          </p:sp>
        </p:grpSp>
        <p:sp>
          <p:nvSpPr>
            <p:cNvPr id="24" name="文本框 23"/>
            <p:cNvSpPr txBox="1"/>
            <p:nvPr/>
          </p:nvSpPr>
          <p:spPr>
            <a:xfrm>
              <a:off x="3047491" y="2139511"/>
              <a:ext cx="1261362"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800" b="0" i="0" u="none" strike="noStrike" kern="1200" cap="none" spc="0" normalizeH="0" baseline="0" noProof="0" dirty="0">
                  <a:ln>
                    <a:noFill/>
                  </a:ln>
                  <a:solidFill>
                    <a:prstClr val="white"/>
                  </a:solidFill>
                  <a:effectLst/>
                  <a:uLnTx/>
                  <a:uFillTx/>
                  <a:latin typeface="Agency FB" panose="020B0503020202020204" pitchFamily="34" charset="0"/>
                  <a:ea typeface="宋体" panose="02010600030101010101" pitchFamily="2" charset="-122"/>
                  <a:cs typeface="+mn-cs"/>
                </a:rPr>
                <a:t>01</a:t>
              </a:r>
              <a:endParaRPr kumimoji="0" lang="zh-CN" altLang="en-US" sz="8800" b="0" i="0" u="none" strike="noStrike" kern="1200" cap="none" spc="0" normalizeH="0" baseline="0" noProof="0" dirty="0">
                <a:ln>
                  <a:noFill/>
                </a:ln>
                <a:solidFill>
                  <a:prstClr val="white"/>
                </a:solidFill>
                <a:effectLst/>
                <a:uLnTx/>
                <a:uFillTx/>
                <a:latin typeface="Agency FB" panose="020B0503020202020204" pitchFamily="34" charset="0"/>
                <a:ea typeface="宋体" panose="02010600030101010101" pitchFamily="2" charset="-122"/>
                <a:cs typeface="+mn-cs"/>
              </a:endParaRPr>
            </a:p>
          </p:txBody>
        </p:sp>
      </p:grpSp>
      <p:sp>
        <p:nvSpPr>
          <p:cNvPr id="8" name="灯片编号占位符 7"/>
          <p:cNvSpPr>
            <a:spLocks noGrp="1"/>
          </p:cNvSpPr>
          <p:nvPr>
            <p:ph type="sldNum" sz="quarter" idx="12"/>
          </p:nvPr>
        </p:nvSpPr>
        <p:spPr/>
        <p:txBody>
          <a:bodyPr/>
          <a:lstStyle/>
          <a:p>
            <a:fld id="{2111E15B-4652-4570-B762-7367D91DB9AE}" type="slidenum">
              <a:rPr lang="zh-CN" altLang="en-US" smtClean="0"/>
            </a:fld>
            <a:endParaRPr lang="zh-CN" altLang="en-US"/>
          </a:p>
        </p:txBody>
      </p:sp>
      <p:grpSp>
        <p:nvGrpSpPr>
          <p:cNvPr id="9" name="组合 8"/>
          <p:cNvGrpSpPr/>
          <p:nvPr/>
        </p:nvGrpSpPr>
        <p:grpSpPr>
          <a:xfrm>
            <a:off x="7296604" y="2822085"/>
            <a:ext cx="4056739" cy="1498213"/>
            <a:chOff x="7318829" y="2477280"/>
            <a:chExt cx="4056739" cy="1498213"/>
          </a:xfrm>
        </p:grpSpPr>
        <p:grpSp>
          <p:nvGrpSpPr>
            <p:cNvPr id="10" name="组合 9"/>
            <p:cNvGrpSpPr/>
            <p:nvPr/>
          </p:nvGrpSpPr>
          <p:grpSpPr>
            <a:xfrm>
              <a:off x="7318829" y="2862786"/>
              <a:ext cx="3599541" cy="1112707"/>
              <a:chOff x="5963504" y="2828834"/>
              <a:chExt cx="3831773" cy="1112707"/>
            </a:xfrm>
          </p:grpSpPr>
          <p:grpSp>
            <p:nvGrpSpPr>
              <p:cNvPr id="11" name="组合 10"/>
              <p:cNvGrpSpPr/>
              <p:nvPr/>
            </p:nvGrpSpPr>
            <p:grpSpPr>
              <a:xfrm>
                <a:off x="5963504" y="2828834"/>
                <a:ext cx="3831772" cy="1112707"/>
                <a:chOff x="4496070" y="4572097"/>
                <a:chExt cx="3353494" cy="1112707"/>
              </a:xfrm>
            </p:grpSpPr>
            <p:sp>
              <p:nvSpPr>
                <p:cNvPr id="12" name="文本框 11"/>
                <p:cNvSpPr txBox="1"/>
                <p:nvPr/>
              </p:nvSpPr>
              <p:spPr>
                <a:xfrm>
                  <a:off x="4496070" y="4572097"/>
                  <a:ext cx="3353494" cy="460375"/>
                </a:xfrm>
                <a:prstGeom prst="rect">
                  <a:avLst/>
                </a:prstGeom>
                <a:noFill/>
              </p:spPr>
              <p:txBody>
                <a:bodyPr wrap="square" rtlCol="0">
                  <a:spAutoFit/>
                </a:bodyPr>
                <a:lstStyle>
                  <a:defPPr>
                    <a:defRPr lang="zh-CN"/>
                  </a:defPPr>
                  <a:lvl1pPr algn="ctr">
                    <a:defRPr sz="6000" b="1">
                      <a:blipFill dpi="0" rotWithShape="1">
                        <a:blip r:embed="rId1"/>
                        <a:srcRect/>
                        <a:stretch>
                          <a:fillRect/>
                        </a:stretch>
                      </a:blipFill>
                    </a:defRPr>
                  </a:lvl1pPr>
                </a:lstStyle>
                <a:p>
                  <a:pPr marL="457200" indent="-457200" algn="l">
                    <a:buFont typeface="+mj-lt"/>
                    <a:buAutoNum type="arabicPeriod"/>
                  </a:pPr>
                  <a:r>
                    <a:rPr lang="zh-CN" sz="2400" b="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吸引子介绍</a:t>
                  </a:r>
                  <a:endParaRPr lang="zh-CN" sz="2400" b="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文本框 12"/>
                <p:cNvSpPr txBox="1"/>
                <p:nvPr/>
              </p:nvSpPr>
              <p:spPr>
                <a:xfrm>
                  <a:off x="4496070" y="5224429"/>
                  <a:ext cx="3090342" cy="460375"/>
                </a:xfrm>
                <a:prstGeom prst="rect">
                  <a:avLst/>
                </a:prstGeom>
                <a:noFill/>
              </p:spPr>
              <p:txBody>
                <a:bodyPr wrap="square" rtlCol="0">
                  <a:spAutoFit/>
                </a:bodyPr>
                <a:lstStyle>
                  <a:defPPr>
                    <a:defRPr lang="zh-CN"/>
                  </a:defPPr>
                  <a:lvl1pPr algn="ctr">
                    <a:defRPr sz="6000" b="1">
                      <a:blipFill dpi="0" rotWithShape="1">
                        <a:blip r:embed="rId1"/>
                        <a:srcRect/>
                        <a:stretch>
                          <a:fillRect/>
                        </a:stretch>
                      </a:blipFill>
                    </a:defRPr>
                  </a:lvl1pPr>
                </a:lstStyle>
                <a:p>
                  <a:pPr marL="457200" indent="-457200" algn="l">
                    <a:buFont typeface="+mj-lt"/>
                    <a:buAutoNum type="arabicPeriod" startAt="3"/>
                  </a:pPr>
                  <a:r>
                    <a:rPr lang="zh-CN" altLang="en-US" sz="2400" b="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耗散</a:t>
                  </a:r>
                  <a:endParaRPr lang="zh-CN" altLang="en-US" sz="2400" b="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4" name="文本框 13"/>
              <p:cNvSpPr txBox="1"/>
              <p:nvPr/>
            </p:nvSpPr>
            <p:spPr>
              <a:xfrm>
                <a:off x="5963505" y="3161835"/>
                <a:ext cx="3831772" cy="460375"/>
              </a:xfrm>
              <a:prstGeom prst="rect">
                <a:avLst/>
              </a:prstGeom>
              <a:noFill/>
            </p:spPr>
            <p:txBody>
              <a:bodyPr wrap="square" rtlCol="0">
                <a:spAutoFit/>
              </a:bodyPr>
              <a:lstStyle>
                <a:defPPr>
                  <a:defRPr lang="zh-CN"/>
                </a:defPPr>
                <a:lvl1pPr algn="ctr">
                  <a:defRPr sz="6000" b="1">
                    <a:blipFill dpi="0" rotWithShape="1">
                      <a:blip r:embed="rId1"/>
                      <a:srcRect/>
                      <a:stretch>
                        <a:fillRect/>
                      </a:stretch>
                    </a:blipFill>
                  </a:defRPr>
                </a:lvl1pPr>
              </a:lstStyle>
              <a:p>
                <a:pPr marL="457200" indent="-457200" algn="l">
                  <a:buFont typeface="+mj-lt"/>
                  <a:buAutoNum type="arabicPeriod" startAt="2"/>
                </a:pPr>
                <a:r>
                  <a:rPr lang="zh-CN" sz="2400" b="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面包师映射</a:t>
                </a:r>
                <a:endParaRPr lang="zh-CN" sz="2400" b="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5" name="文本框 14"/>
            <p:cNvSpPr txBox="1"/>
            <p:nvPr/>
          </p:nvSpPr>
          <p:spPr>
            <a:xfrm>
              <a:off x="7776028" y="2477280"/>
              <a:ext cx="3599540" cy="460375"/>
            </a:xfrm>
            <a:prstGeom prst="rect">
              <a:avLst/>
            </a:prstGeom>
            <a:noFill/>
          </p:spPr>
          <p:txBody>
            <a:bodyPr wrap="square" rtlCol="0">
              <a:spAutoFit/>
            </a:bodyPr>
            <a:lstStyle>
              <a:defPPr>
                <a:defRPr lang="zh-CN"/>
              </a:defPPr>
              <a:lvl1pPr algn="ctr">
                <a:defRPr sz="6000" b="1">
                  <a:blipFill dpi="0" rotWithShape="1">
                    <a:blip r:embed="rId1"/>
                    <a:srcRect/>
                    <a:stretch>
                      <a:fillRect/>
                    </a:stretch>
                  </a:blipFill>
                </a:defRPr>
              </a:lvl1pPr>
            </a:lstStyle>
            <a:p>
              <a:pPr algn="l"/>
              <a:r>
                <a:rPr lang="zh-CN" altLang="en-US" sz="2400" b="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本节主要内容：</a:t>
              </a:r>
              <a:endParaRPr lang="en-US" altLang="zh-CN" sz="2400" b="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250" fill="hold"/>
                                        <p:tgtEl>
                                          <p:spTgt spid="3"/>
                                        </p:tgtEl>
                                        <p:attrNameLst>
                                          <p:attrName>ppt_x</p:attrName>
                                        </p:attrNameLst>
                                      </p:cBhvr>
                                      <p:tavLst>
                                        <p:tav tm="0">
                                          <p:val>
                                            <p:strVal val="0-#ppt_w/2"/>
                                          </p:val>
                                        </p:tav>
                                        <p:tav tm="100000">
                                          <p:val>
                                            <p:strVal val="#ppt_x"/>
                                          </p:val>
                                        </p:tav>
                                      </p:tavLst>
                                    </p:anim>
                                    <p:anim calcmode="lin" valueType="num">
                                      <p:cBhvr additive="base">
                                        <p:cTn id="12" dur="25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70"/>
                                        </p:tgtEl>
                                        <p:attrNameLst>
                                          <p:attrName>style.visibility</p:attrName>
                                        </p:attrNameLst>
                                      </p:cBhvr>
                                      <p:to>
                                        <p:strVal val="visible"/>
                                      </p:to>
                                    </p:set>
                                    <p:anim calcmode="lin" valueType="num">
                                      <p:cBhvr additive="base">
                                        <p:cTn id="15" dur="250" fill="hold"/>
                                        <p:tgtEl>
                                          <p:spTgt spid="70"/>
                                        </p:tgtEl>
                                        <p:attrNameLst>
                                          <p:attrName>ppt_x</p:attrName>
                                        </p:attrNameLst>
                                      </p:cBhvr>
                                      <p:tavLst>
                                        <p:tav tm="0">
                                          <p:val>
                                            <p:strVal val="1+#ppt_w/2"/>
                                          </p:val>
                                        </p:tav>
                                        <p:tav tm="100000">
                                          <p:val>
                                            <p:strVal val="#ppt_x"/>
                                          </p:val>
                                        </p:tav>
                                      </p:tavLst>
                                    </p:anim>
                                    <p:anim calcmode="lin" valueType="num">
                                      <p:cBhvr additive="base">
                                        <p:cTn id="16" dur="250" fill="hold"/>
                                        <p:tgtEl>
                                          <p:spTgt spid="70"/>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p:cTn id="20" dur="250" fill="hold"/>
                                        <p:tgtEl>
                                          <p:spTgt spid="6"/>
                                        </p:tgtEl>
                                        <p:attrNameLst>
                                          <p:attrName>ppt_w</p:attrName>
                                        </p:attrNameLst>
                                      </p:cBhvr>
                                      <p:tavLst>
                                        <p:tav tm="0">
                                          <p:val>
                                            <p:fltVal val="0"/>
                                          </p:val>
                                        </p:tav>
                                        <p:tav tm="100000">
                                          <p:val>
                                            <p:strVal val="#ppt_w"/>
                                          </p:val>
                                        </p:tav>
                                      </p:tavLst>
                                    </p:anim>
                                    <p:anim calcmode="lin" valueType="num">
                                      <p:cBhvr>
                                        <p:cTn id="21" dur="250" fill="hold"/>
                                        <p:tgtEl>
                                          <p:spTgt spid="6"/>
                                        </p:tgtEl>
                                        <p:attrNameLst>
                                          <p:attrName>ppt_h</p:attrName>
                                        </p:attrNameLst>
                                      </p:cBhvr>
                                      <p:tavLst>
                                        <p:tav tm="0">
                                          <p:val>
                                            <p:fltVal val="0"/>
                                          </p:val>
                                        </p:tav>
                                        <p:tav tm="100000">
                                          <p:val>
                                            <p:strVal val="#ppt_h"/>
                                          </p:val>
                                        </p:tav>
                                      </p:tavLst>
                                    </p:anim>
                                    <p:animEffect transition="in" filter="fade">
                                      <p:cBhvr>
                                        <p:cTn id="22" dur="250"/>
                                        <p:tgtEl>
                                          <p:spTgt spid="6"/>
                                        </p:tgtEl>
                                      </p:cBhvr>
                                    </p:animEffect>
                                  </p:childTnLst>
                                </p:cTn>
                              </p:par>
                            </p:childTnLst>
                          </p:cTn>
                        </p:par>
                        <p:par>
                          <p:cTn id="23" fill="hold">
                            <p:stCondLst>
                              <p:cond delay="1000"/>
                            </p:stCondLst>
                            <p:childTnLst>
                              <p:par>
                                <p:cTn id="24" presetID="22" presetClass="entr" presetSubtype="8"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nvCxnSpPr>
        <p:spPr>
          <a:xfrm>
            <a:off x="342900" y="816622"/>
            <a:ext cx="11506200" cy="0"/>
          </a:xfrm>
          <a:prstGeom prst="line">
            <a:avLst/>
          </a:prstGeom>
          <a:ln w="28575">
            <a:solidFill>
              <a:srgbClr val="1C4372"/>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245948" y="0"/>
            <a:ext cx="5517543" cy="845185"/>
          </a:xfrm>
          <a:prstGeom prst="rect">
            <a:avLst/>
          </a:prstGeom>
        </p:spPr>
        <p:txBody>
          <a:bodyPr wrap="square">
            <a:spAutoFit/>
          </a:bodyPr>
          <a:lstStyle/>
          <a:p>
            <a:pPr>
              <a:lnSpc>
                <a:spcPct val="175000"/>
              </a:lnSpc>
            </a:pPr>
            <a:r>
              <a:rPr lang="en-US" altLang="zh-CN" sz="2800" dirty="0">
                <a:solidFill>
                  <a:srgbClr val="1C4372"/>
                </a:solidFill>
                <a:latin typeface="微软雅黑" panose="020B0503020204020204" pitchFamily="34" charset="-122"/>
                <a:ea typeface="微软雅黑" panose="020B0503020204020204" pitchFamily="34" charset="-122"/>
              </a:rPr>
              <a:t>05.</a:t>
            </a:r>
            <a:r>
              <a:rPr lang="zh-CN" altLang="en-US" sz="2800" dirty="0">
                <a:solidFill>
                  <a:srgbClr val="1C4372"/>
                </a:solidFill>
                <a:latin typeface="微软雅黑" panose="020B0503020204020204" pitchFamily="34" charset="-122"/>
                <a:ea typeface="微软雅黑" panose="020B0503020204020204" pitchFamily="34" charset="-122"/>
              </a:rPr>
              <a:t>受迫双井振子</a:t>
            </a:r>
            <a:r>
              <a:rPr lang="en-US" altLang="zh-CN" sz="2800" dirty="0">
                <a:solidFill>
                  <a:srgbClr val="1C4372"/>
                </a:solidFill>
                <a:latin typeface="微软雅黑" panose="020B0503020204020204" pitchFamily="34" charset="-122"/>
                <a:ea typeface="微软雅黑" panose="020B0503020204020204" pitchFamily="34" charset="-122"/>
              </a:rPr>
              <a:t>-</a:t>
            </a:r>
            <a:r>
              <a:rPr lang="zh-CN" altLang="en-US" sz="2800" dirty="0">
                <a:solidFill>
                  <a:srgbClr val="1C4372"/>
                </a:solidFill>
                <a:latin typeface="微软雅黑" panose="020B0503020204020204" pitchFamily="34" charset="-122"/>
                <a:ea typeface="微软雅黑" panose="020B0503020204020204" pitchFamily="34" charset="-122"/>
              </a:rPr>
              <a:t>双井模型与模拟</a:t>
            </a:r>
            <a:endParaRPr lang="zh-CN" altLang="en-US" sz="2800" dirty="0">
              <a:solidFill>
                <a:srgbClr val="1C4372"/>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245948" y="790581"/>
            <a:ext cx="5022106" cy="337184"/>
          </a:xfrm>
          <a:prstGeom prst="snip1Rect">
            <a:avLst>
              <a:gd name="adj" fmla="val 0"/>
            </a:avLst>
          </a:prstGeom>
          <a:noFill/>
          <a:ln w="28575">
            <a:noFill/>
          </a:ln>
        </p:spPr>
        <p:txBody>
          <a:bodyPr wrap="square" rtlCol="0">
            <a:spAutoFit/>
          </a:bodyPr>
          <a:lstStyle/>
          <a:p>
            <a:r>
              <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rPr>
              <a:t>FORCED DOUBLE-WELL OSCILLATOR</a:t>
            </a:r>
            <a:endPar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endParaRPr>
          </a:p>
        </p:txBody>
      </p:sp>
      <p:pic>
        <p:nvPicPr>
          <p:cNvPr id="45" name="图片 44"/>
          <p:cNvPicPr>
            <a:picLocks noChangeAspect="1"/>
          </p:cNvPicPr>
          <p:nvPr/>
        </p:nvPicPr>
        <p:blipFill>
          <a:blip r:embed="rId1" cstate="hqprint">
            <a:clrChange>
              <a:clrFrom>
                <a:srgbClr val="FFFFFF"/>
              </a:clrFrom>
              <a:clrTo>
                <a:srgbClr val="FFFFFF">
                  <a:alpha val="0"/>
                </a:srgbClr>
              </a:clrTo>
            </a:clrChange>
            <a:duotone>
              <a:prstClr val="black"/>
              <a:srgbClr val="1C4372">
                <a:tint val="45000"/>
                <a:satMod val="400000"/>
              </a:srgbClr>
            </a:duotone>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tretch>
            <a:fillRect/>
          </a:stretch>
        </p:blipFill>
        <p:spPr>
          <a:xfrm>
            <a:off x="8349319" y="73944"/>
            <a:ext cx="3842681" cy="872054"/>
          </a:xfrm>
          <a:prstGeom prst="rect">
            <a:avLst/>
          </a:prstGeom>
        </p:spPr>
      </p:pic>
      <p:sp>
        <p:nvSpPr>
          <p:cNvPr id="2" name="灯片编号占位符 1"/>
          <p:cNvSpPr>
            <a:spLocks noGrp="1"/>
          </p:cNvSpPr>
          <p:nvPr>
            <p:ph type="sldNum" sz="quarter" idx="12"/>
          </p:nvPr>
        </p:nvSpPr>
        <p:spPr/>
        <p:txBody>
          <a:bodyPr/>
          <a:lstStyle/>
          <a:p>
            <a:fld id="{2111E15B-4652-4570-B762-7367D91DB9AE}" type="slidenum">
              <a:rPr lang="zh-CN" altLang="en-US" smtClean="0"/>
            </a:fld>
            <a:endParaRPr lang="zh-CN" altLang="en-US"/>
          </a:p>
        </p:txBody>
      </p:sp>
      <p:sp>
        <p:nvSpPr>
          <p:cNvPr id="3" name="文本框 2"/>
          <p:cNvSpPr txBox="1"/>
          <p:nvPr/>
        </p:nvSpPr>
        <p:spPr>
          <a:xfrm>
            <a:off x="417137" y="1298522"/>
            <a:ext cx="10362045" cy="460375"/>
          </a:xfrm>
          <a:prstGeom prst="rect">
            <a:avLst/>
          </a:prstGeom>
          <a:noFill/>
        </p:spPr>
        <p:txBody>
          <a:bodyPr wrap="square" rtlCol="0">
            <a:spAutoFit/>
          </a:bodyPr>
          <a:p>
            <a:r>
              <a:rPr lang="zh-CN" sz="2400" dirty="0">
                <a:solidFill>
                  <a:srgbClr val="1C4372"/>
                </a:solidFill>
                <a:latin typeface="微软雅黑" panose="020B0503020204020204" pitchFamily="34" charset="-122"/>
                <a:ea typeface="微软雅黑" panose="020B0503020204020204" pitchFamily="34" charset="-122"/>
              </a:rPr>
              <a:t>用无量纲方程对该系统进行建模</a:t>
            </a:r>
            <a:r>
              <a:rPr lang="zh-CN" altLang="en-US" sz="2400" dirty="0">
                <a:solidFill>
                  <a:srgbClr val="1C4372"/>
                </a:solidFill>
                <a:latin typeface="微软雅黑" panose="020B0503020204020204" pitchFamily="34" charset="-122"/>
                <a:ea typeface="微软雅黑" panose="020B0503020204020204" pitchFamily="34" charset="-122"/>
              </a:rPr>
              <a:t>。</a:t>
            </a:r>
            <a:endParaRPr lang="zh-CN" altLang="en-US" sz="2400" dirty="0">
              <a:solidFill>
                <a:srgbClr val="1C4372"/>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678815" y="1890395"/>
            <a:ext cx="8587105" cy="771525"/>
          </a:xfrm>
          <a:prstGeom prst="rect">
            <a:avLst/>
          </a:prstGeom>
        </p:spPr>
      </p:pic>
      <p:sp>
        <p:nvSpPr>
          <p:cNvPr id="6" name="文本框 5"/>
          <p:cNvSpPr txBox="1"/>
          <p:nvPr/>
        </p:nvSpPr>
        <p:spPr>
          <a:xfrm>
            <a:off x="417137" y="3198442"/>
            <a:ext cx="10362045" cy="1568450"/>
          </a:xfrm>
          <a:prstGeom prst="rect">
            <a:avLst/>
          </a:prstGeom>
          <a:noFill/>
        </p:spPr>
        <p:txBody>
          <a:bodyPr wrap="square" rtlCol="0">
            <a:spAutoFit/>
          </a:bodyPr>
          <a:p>
            <a:r>
              <a:rPr lang="zh-CN" sz="2400" dirty="0">
                <a:solidFill>
                  <a:srgbClr val="1C4372"/>
                </a:solidFill>
                <a:latin typeface="微软雅黑" panose="020B0503020204020204" pitchFamily="34" charset="-122"/>
                <a:ea typeface="微软雅黑" panose="020B0503020204020204" pitchFamily="34" charset="-122"/>
              </a:rPr>
              <a:t>在上式中，       为阻尼常数，</a:t>
            </a:r>
            <a:r>
              <a:rPr lang="en-US" altLang="zh-CN" sz="2400" dirty="0">
                <a:solidFill>
                  <a:srgbClr val="1C4372"/>
                </a:solidFill>
                <a:latin typeface="微软雅黑" panose="020B0503020204020204" pitchFamily="34" charset="-122"/>
                <a:ea typeface="微软雅黑" panose="020B0503020204020204" pitchFamily="34" charset="-122"/>
              </a:rPr>
              <a:t>F</a:t>
            </a:r>
            <a:r>
              <a:rPr lang="zh-CN" altLang="en-US" sz="2400" dirty="0">
                <a:solidFill>
                  <a:srgbClr val="1C4372"/>
                </a:solidFill>
                <a:latin typeface="微软雅黑" panose="020B0503020204020204" pitchFamily="34" charset="-122"/>
                <a:ea typeface="微软雅黑" panose="020B0503020204020204" pitchFamily="34" charset="-122"/>
              </a:rPr>
              <a:t>为力，      为强迫频率。</a:t>
            </a:r>
            <a:endParaRPr lang="zh-CN" altLang="en-US" sz="2400" dirty="0">
              <a:solidFill>
                <a:srgbClr val="1C4372"/>
              </a:solidFill>
              <a:latin typeface="微软雅黑" panose="020B0503020204020204" pitchFamily="34" charset="-122"/>
              <a:ea typeface="微软雅黑" panose="020B0503020204020204" pitchFamily="34" charset="-122"/>
            </a:endParaRPr>
          </a:p>
          <a:p>
            <a:r>
              <a:rPr lang="zh-CN" altLang="en-US" sz="2400" dirty="0">
                <a:solidFill>
                  <a:srgbClr val="1C4372"/>
                </a:solidFill>
                <a:latin typeface="微软雅黑" panose="020B0503020204020204" pitchFamily="34" charset="-122"/>
                <a:ea typeface="微软雅黑" panose="020B0503020204020204" pitchFamily="34" charset="-122"/>
              </a:rPr>
              <a:t>该式的数学分析需要全局分岔理论的一些先进技术，这里我们通过数值模拟来洞察该式。</a:t>
            </a:r>
            <a:endParaRPr lang="zh-CN" altLang="en-US" sz="2400" dirty="0">
              <a:solidFill>
                <a:srgbClr val="1C4372"/>
              </a:solidFill>
              <a:latin typeface="微软雅黑" panose="020B0503020204020204" pitchFamily="34" charset="-122"/>
              <a:ea typeface="微软雅黑" panose="020B0503020204020204" pitchFamily="34" charset="-122"/>
            </a:endParaRPr>
          </a:p>
          <a:p>
            <a:r>
              <a:rPr lang="zh-CN" altLang="en-US" sz="2400" dirty="0">
                <a:solidFill>
                  <a:srgbClr val="1C4372"/>
                </a:solidFill>
                <a:latin typeface="微软雅黑" panose="020B0503020204020204" pitchFamily="34" charset="-122"/>
                <a:ea typeface="微软雅黑" panose="020B0503020204020204" pitchFamily="34" charset="-122"/>
              </a:rPr>
              <a:t>后续所有的模拟中，           ，      ，而强迫强度</a:t>
            </a:r>
            <a:r>
              <a:rPr lang="en-US" altLang="zh-CN" sz="2400" dirty="0">
                <a:solidFill>
                  <a:srgbClr val="1C4372"/>
                </a:solidFill>
                <a:latin typeface="微软雅黑" panose="020B0503020204020204" pitchFamily="34" charset="-122"/>
                <a:ea typeface="微软雅黑" panose="020B0503020204020204" pitchFamily="34" charset="-122"/>
              </a:rPr>
              <a:t>F</a:t>
            </a:r>
            <a:r>
              <a:rPr lang="zh-CN" altLang="en-US" sz="2400" dirty="0">
                <a:solidFill>
                  <a:srgbClr val="1C4372"/>
                </a:solidFill>
                <a:latin typeface="微软雅黑" panose="020B0503020204020204" pitchFamily="34" charset="-122"/>
                <a:ea typeface="微软雅黑" panose="020B0503020204020204" pitchFamily="34" charset="-122"/>
              </a:rPr>
              <a:t>的值不同。</a:t>
            </a:r>
            <a:endParaRPr lang="zh-CN" altLang="en-US" sz="2400" dirty="0">
              <a:solidFill>
                <a:srgbClr val="1C4372"/>
              </a:solidFill>
              <a:latin typeface="微软雅黑" panose="020B0503020204020204" pitchFamily="34" charset="-122"/>
              <a:ea typeface="微软雅黑" panose="020B0503020204020204" pitchFamily="34" charset="-122"/>
            </a:endParaRPr>
          </a:p>
        </p:txBody>
      </p:sp>
      <p:graphicFrame>
        <p:nvGraphicFramePr>
          <p:cNvPr id="7" name="对象 6">
            <a:hlinkClick r:id="" action="ppaction://ole?verb="/>
          </p:cNvPr>
          <p:cNvGraphicFramePr>
            <a:graphicFrameLocks noChangeAspect="1"/>
          </p:cNvGraphicFramePr>
          <p:nvPr/>
        </p:nvGraphicFramePr>
        <p:xfrm>
          <a:off x="1922780" y="3251835"/>
          <a:ext cx="735330" cy="354330"/>
        </p:xfrm>
        <a:graphic>
          <a:graphicData uri="http://schemas.openxmlformats.org/presentationml/2006/ole">
            <mc:AlternateContent xmlns:mc="http://schemas.openxmlformats.org/markup-compatibility/2006">
              <mc:Choice xmlns:v="urn:schemas-microsoft-com:vml" Requires="v">
                <p:oleObj spid="_x0000_s2049" name="" r:id="rId4" imgW="368300" imgH="177165" progId="Equation.KSEE3">
                  <p:embed/>
                </p:oleObj>
              </mc:Choice>
              <mc:Fallback>
                <p:oleObj name="" r:id="rId4" imgW="368300" imgH="177165" progId="Equation.KSEE3">
                  <p:embed/>
                  <p:pic>
                    <p:nvPicPr>
                      <p:cNvPr id="0" name="图片 2048"/>
                      <p:cNvPicPr/>
                      <p:nvPr/>
                    </p:nvPicPr>
                    <p:blipFill>
                      <a:blip r:embed="rId5"/>
                      <a:stretch>
                        <a:fillRect/>
                      </a:stretch>
                    </p:blipFill>
                    <p:spPr>
                      <a:xfrm>
                        <a:off x="1922780" y="3251835"/>
                        <a:ext cx="735330" cy="354330"/>
                      </a:xfrm>
                      <a:prstGeom prst="rect">
                        <a:avLst/>
                      </a:prstGeom>
                    </p:spPr>
                  </p:pic>
                </p:oleObj>
              </mc:Fallback>
            </mc:AlternateContent>
          </a:graphicData>
        </a:graphic>
      </p:graphicFrame>
      <p:graphicFrame>
        <p:nvGraphicFramePr>
          <p:cNvPr id="8" name="对象 7">
            <a:hlinkClick r:id="" action="ppaction://ole?verb="/>
          </p:cNvPr>
          <p:cNvGraphicFramePr>
            <a:graphicFrameLocks noChangeAspect="1"/>
          </p:cNvGraphicFramePr>
          <p:nvPr/>
        </p:nvGraphicFramePr>
        <p:xfrm>
          <a:off x="5780405" y="3289300"/>
          <a:ext cx="304800" cy="279400"/>
        </p:xfrm>
        <a:graphic>
          <a:graphicData uri="http://schemas.openxmlformats.org/presentationml/2006/ole">
            <mc:AlternateContent xmlns:mc="http://schemas.openxmlformats.org/markup-compatibility/2006">
              <mc:Choice xmlns:v="urn:schemas-microsoft-com:vml" Requires="v">
                <p:oleObj spid="_x0000_s4" name="" r:id="rId6" imgW="152400" imgH="139700" progId="Equation.KSEE3">
                  <p:embed/>
                </p:oleObj>
              </mc:Choice>
              <mc:Fallback>
                <p:oleObj name="" r:id="rId6" imgW="152400" imgH="139700" progId="Equation.KSEE3">
                  <p:embed/>
                  <p:pic>
                    <p:nvPicPr>
                      <p:cNvPr id="0" name="图片 2048"/>
                      <p:cNvPicPr/>
                      <p:nvPr/>
                    </p:nvPicPr>
                    <p:blipFill>
                      <a:blip r:embed="rId7"/>
                      <a:stretch>
                        <a:fillRect/>
                      </a:stretch>
                    </p:blipFill>
                    <p:spPr>
                      <a:xfrm>
                        <a:off x="5780405" y="3289300"/>
                        <a:ext cx="304800" cy="279400"/>
                      </a:xfrm>
                      <a:prstGeom prst="rect">
                        <a:avLst/>
                      </a:prstGeom>
                    </p:spPr>
                  </p:pic>
                </p:oleObj>
              </mc:Fallback>
            </mc:AlternateContent>
          </a:graphicData>
        </a:graphic>
      </p:graphicFrame>
      <p:graphicFrame>
        <p:nvGraphicFramePr>
          <p:cNvPr id="9" name="对象 8">
            <a:hlinkClick r:id="" action="ppaction://ole?verb="/>
          </p:cNvPr>
          <p:cNvGraphicFramePr>
            <a:graphicFrameLocks noChangeAspect="1"/>
          </p:cNvGraphicFramePr>
          <p:nvPr/>
        </p:nvGraphicFramePr>
        <p:xfrm>
          <a:off x="3112135" y="4313555"/>
          <a:ext cx="1089660" cy="354330"/>
        </p:xfrm>
        <a:graphic>
          <a:graphicData uri="http://schemas.openxmlformats.org/presentationml/2006/ole">
            <mc:AlternateContent xmlns:mc="http://schemas.openxmlformats.org/markup-compatibility/2006">
              <mc:Choice xmlns:v="urn:schemas-microsoft-com:vml" Requires="v">
                <p:oleObj spid="_x0000_s10" name="" r:id="rId8" imgW="545465" imgH="177165" progId="Equation.KSEE3">
                  <p:embed/>
                </p:oleObj>
              </mc:Choice>
              <mc:Fallback>
                <p:oleObj name="" r:id="rId8" imgW="545465" imgH="177165" progId="Equation.KSEE3">
                  <p:embed/>
                  <p:pic>
                    <p:nvPicPr>
                      <p:cNvPr id="0" name="图片 2048"/>
                      <p:cNvPicPr/>
                      <p:nvPr/>
                    </p:nvPicPr>
                    <p:blipFill>
                      <a:blip r:embed="rId9"/>
                      <a:stretch>
                        <a:fillRect/>
                      </a:stretch>
                    </p:blipFill>
                    <p:spPr>
                      <a:xfrm>
                        <a:off x="3112135" y="4313555"/>
                        <a:ext cx="1089660" cy="354330"/>
                      </a:xfrm>
                      <a:prstGeom prst="rect">
                        <a:avLst/>
                      </a:prstGeom>
                    </p:spPr>
                  </p:pic>
                </p:oleObj>
              </mc:Fallback>
            </mc:AlternateContent>
          </a:graphicData>
        </a:graphic>
      </p:graphicFrame>
      <p:graphicFrame>
        <p:nvGraphicFramePr>
          <p:cNvPr id="11" name="对象 10">
            <a:hlinkClick r:id="" action="ppaction://ole?verb="/>
          </p:cNvPr>
          <p:cNvGraphicFramePr>
            <a:graphicFrameLocks noChangeAspect="1"/>
          </p:cNvGraphicFramePr>
          <p:nvPr/>
        </p:nvGraphicFramePr>
        <p:xfrm>
          <a:off x="4383405" y="4313555"/>
          <a:ext cx="711200" cy="354330"/>
        </p:xfrm>
        <a:graphic>
          <a:graphicData uri="http://schemas.openxmlformats.org/presentationml/2006/ole">
            <mc:AlternateContent xmlns:mc="http://schemas.openxmlformats.org/markup-compatibility/2006">
              <mc:Choice xmlns:v="urn:schemas-microsoft-com:vml" Requires="v">
                <p:oleObj spid="_x0000_s12" name="" r:id="rId10" imgW="355600" imgH="177165" progId="Equation.KSEE3">
                  <p:embed/>
                </p:oleObj>
              </mc:Choice>
              <mc:Fallback>
                <p:oleObj name="" r:id="rId10" imgW="355600" imgH="177165" progId="Equation.KSEE3">
                  <p:embed/>
                  <p:pic>
                    <p:nvPicPr>
                      <p:cNvPr id="0" name="图片 2048"/>
                      <p:cNvPicPr/>
                      <p:nvPr/>
                    </p:nvPicPr>
                    <p:blipFill>
                      <a:blip r:embed="rId11"/>
                      <a:stretch>
                        <a:fillRect/>
                      </a:stretch>
                    </p:blipFill>
                    <p:spPr>
                      <a:xfrm>
                        <a:off x="4383405" y="4313555"/>
                        <a:ext cx="711200" cy="35433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50" fill="hold"/>
                                        <p:tgtEl>
                                          <p:spTgt spid="19"/>
                                        </p:tgtEl>
                                        <p:attrNameLst>
                                          <p:attrName>ppt_x</p:attrName>
                                        </p:attrNameLst>
                                      </p:cBhvr>
                                      <p:tavLst>
                                        <p:tav tm="0">
                                          <p:val>
                                            <p:strVal val="0-#ppt_w/2"/>
                                          </p:val>
                                        </p:tav>
                                        <p:tav tm="100000">
                                          <p:val>
                                            <p:strVal val="#ppt_x"/>
                                          </p:val>
                                        </p:tav>
                                      </p:tavLst>
                                    </p:anim>
                                    <p:anim calcmode="lin" valueType="num">
                                      <p:cBhvr additive="base">
                                        <p:cTn id="8" dur="25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250" fill="hold"/>
                                        <p:tgtEl>
                                          <p:spTgt spid="20"/>
                                        </p:tgtEl>
                                        <p:attrNameLst>
                                          <p:attrName>ppt_x</p:attrName>
                                        </p:attrNameLst>
                                      </p:cBhvr>
                                      <p:tavLst>
                                        <p:tav tm="0">
                                          <p:val>
                                            <p:strVal val="0-#ppt_w/2"/>
                                          </p:val>
                                        </p:tav>
                                        <p:tav tm="100000">
                                          <p:val>
                                            <p:strVal val="#ppt_x"/>
                                          </p:val>
                                        </p:tav>
                                      </p:tavLst>
                                    </p:anim>
                                    <p:anim calcmode="lin" valueType="num">
                                      <p:cBhvr additive="base">
                                        <p:cTn id="12" dur="25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250" fill="hold"/>
                                        <p:tgtEl>
                                          <p:spTgt spid="18"/>
                                        </p:tgtEl>
                                        <p:attrNameLst>
                                          <p:attrName>ppt_x</p:attrName>
                                        </p:attrNameLst>
                                      </p:cBhvr>
                                      <p:tavLst>
                                        <p:tav tm="0">
                                          <p:val>
                                            <p:strVal val="1+#ppt_w/2"/>
                                          </p:val>
                                        </p:tav>
                                        <p:tav tm="100000">
                                          <p:val>
                                            <p:strVal val="#ppt_x"/>
                                          </p:val>
                                        </p:tav>
                                      </p:tavLst>
                                    </p:anim>
                                    <p:anim calcmode="lin" valueType="num">
                                      <p:cBhvr additive="base">
                                        <p:cTn id="16" dur="25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250" fill="hold"/>
                                        <p:tgtEl>
                                          <p:spTgt spid="45"/>
                                        </p:tgtEl>
                                        <p:attrNameLst>
                                          <p:attrName>ppt_x</p:attrName>
                                        </p:attrNameLst>
                                      </p:cBhvr>
                                      <p:tavLst>
                                        <p:tav tm="0">
                                          <p:val>
                                            <p:strVal val="1+#ppt_w/2"/>
                                          </p:val>
                                        </p:tav>
                                        <p:tav tm="100000">
                                          <p:val>
                                            <p:strVal val="#ppt_x"/>
                                          </p:val>
                                        </p:tav>
                                      </p:tavLst>
                                    </p:anim>
                                    <p:anim calcmode="lin" valueType="num">
                                      <p:cBhvr additive="base">
                                        <p:cTn id="20" dur="2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0-#ppt_w/2"/>
                                          </p:val>
                                        </p:tav>
                                        <p:tav tm="100000">
                                          <p:val>
                                            <p:strVal val="#ppt_x"/>
                                          </p:val>
                                        </p:tav>
                                      </p:tavLst>
                                    </p:anim>
                                    <p:anim calcmode="lin" valueType="num">
                                      <p:cBhvr additive="base">
                                        <p:cTn id="26"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0-#ppt_w/2"/>
                                          </p:val>
                                        </p:tav>
                                        <p:tav tm="100000">
                                          <p:val>
                                            <p:strVal val="#ppt_x"/>
                                          </p:val>
                                        </p:tav>
                                      </p:tavLst>
                                    </p:anim>
                                    <p:anim calcmode="lin" valueType="num">
                                      <p:cBhvr additive="base">
                                        <p:cTn id="36" dur="500" fill="hold"/>
                                        <p:tgtEl>
                                          <p:spTgt spid="6"/>
                                        </p:tgtEl>
                                        <p:attrNameLst>
                                          <p:attrName>ppt_y</p:attrName>
                                        </p:attrNameLst>
                                      </p:cBhvr>
                                      <p:tavLst>
                                        <p:tav tm="0">
                                          <p:val>
                                            <p:strVal val="#ppt_y"/>
                                          </p:val>
                                        </p:tav>
                                        <p:tav tm="100000">
                                          <p:val>
                                            <p:strVal val="#ppt_y"/>
                                          </p:val>
                                        </p:tav>
                                      </p:tavLst>
                                    </p:anim>
                                  </p:childTnLst>
                                </p:cTn>
                              </p:par>
                              <p:par>
                                <p:cTn id="37" presetID="1"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3" grpId="0"/>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stretch>
            <a:fillRect/>
          </a:stretch>
        </p:blipFill>
        <p:spPr>
          <a:xfrm>
            <a:off x="491490" y="1948180"/>
            <a:ext cx="7185660" cy="4015740"/>
          </a:xfrm>
          <a:prstGeom prst="rect">
            <a:avLst/>
          </a:prstGeom>
        </p:spPr>
      </p:pic>
      <p:cxnSp>
        <p:nvCxnSpPr>
          <p:cNvPr id="18" name="直接连接符 17"/>
          <p:cNvCxnSpPr/>
          <p:nvPr/>
        </p:nvCxnSpPr>
        <p:spPr>
          <a:xfrm>
            <a:off x="342900" y="816622"/>
            <a:ext cx="11506200" cy="0"/>
          </a:xfrm>
          <a:prstGeom prst="line">
            <a:avLst/>
          </a:prstGeom>
          <a:ln w="28575">
            <a:solidFill>
              <a:srgbClr val="1C4372"/>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245948" y="0"/>
            <a:ext cx="5517543" cy="845185"/>
          </a:xfrm>
          <a:prstGeom prst="rect">
            <a:avLst/>
          </a:prstGeom>
        </p:spPr>
        <p:txBody>
          <a:bodyPr wrap="square">
            <a:spAutoFit/>
          </a:bodyPr>
          <a:lstStyle/>
          <a:p>
            <a:pPr>
              <a:lnSpc>
                <a:spcPct val="175000"/>
              </a:lnSpc>
            </a:pPr>
            <a:r>
              <a:rPr lang="en-US" altLang="zh-CN" sz="2800" dirty="0">
                <a:solidFill>
                  <a:srgbClr val="1C4372"/>
                </a:solidFill>
                <a:latin typeface="微软雅黑" panose="020B0503020204020204" pitchFamily="34" charset="-122"/>
                <a:ea typeface="微软雅黑" panose="020B0503020204020204" pitchFamily="34" charset="-122"/>
              </a:rPr>
              <a:t>05.</a:t>
            </a:r>
            <a:r>
              <a:rPr lang="zh-CN" altLang="en-US" sz="2800" dirty="0">
                <a:solidFill>
                  <a:srgbClr val="1C4372"/>
                </a:solidFill>
                <a:latin typeface="微软雅黑" panose="020B0503020204020204" pitchFamily="34" charset="-122"/>
                <a:ea typeface="微软雅黑" panose="020B0503020204020204" pitchFamily="34" charset="-122"/>
              </a:rPr>
              <a:t>受迫双井振子</a:t>
            </a:r>
            <a:r>
              <a:rPr lang="en-US" altLang="zh-CN" sz="2800" dirty="0">
                <a:solidFill>
                  <a:srgbClr val="1C4372"/>
                </a:solidFill>
                <a:latin typeface="微软雅黑" panose="020B0503020204020204" pitchFamily="34" charset="-122"/>
                <a:ea typeface="微软雅黑" panose="020B0503020204020204" pitchFamily="34" charset="-122"/>
              </a:rPr>
              <a:t>-</a:t>
            </a:r>
            <a:r>
              <a:rPr lang="zh-CN" altLang="en-US" sz="2800" dirty="0">
                <a:solidFill>
                  <a:srgbClr val="1C4372"/>
                </a:solidFill>
                <a:latin typeface="微软雅黑" panose="020B0503020204020204" pitchFamily="34" charset="-122"/>
                <a:ea typeface="微软雅黑" panose="020B0503020204020204" pitchFamily="34" charset="-122"/>
              </a:rPr>
              <a:t>双井模型与模拟</a:t>
            </a:r>
            <a:endParaRPr lang="zh-CN" altLang="en-US" sz="2800" dirty="0">
              <a:solidFill>
                <a:srgbClr val="1C4372"/>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245948" y="790581"/>
            <a:ext cx="5022106" cy="337184"/>
          </a:xfrm>
          <a:prstGeom prst="snip1Rect">
            <a:avLst>
              <a:gd name="adj" fmla="val 0"/>
            </a:avLst>
          </a:prstGeom>
          <a:noFill/>
          <a:ln w="28575">
            <a:noFill/>
          </a:ln>
        </p:spPr>
        <p:txBody>
          <a:bodyPr wrap="square" rtlCol="0">
            <a:spAutoFit/>
          </a:bodyPr>
          <a:lstStyle/>
          <a:p>
            <a:r>
              <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rPr>
              <a:t>FORCED DOUBLE-WELL OSCILLATOR</a:t>
            </a:r>
            <a:endPar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endParaRPr>
          </a:p>
        </p:txBody>
      </p:sp>
      <p:pic>
        <p:nvPicPr>
          <p:cNvPr id="45" name="图片 44"/>
          <p:cNvPicPr>
            <a:picLocks noChangeAspect="1"/>
          </p:cNvPicPr>
          <p:nvPr/>
        </p:nvPicPr>
        <p:blipFill>
          <a:blip r:embed="rId2" cstate="hqprint">
            <a:clrChange>
              <a:clrFrom>
                <a:srgbClr val="FFFFFF"/>
              </a:clrFrom>
              <a:clrTo>
                <a:srgbClr val="FFFFFF">
                  <a:alpha val="0"/>
                </a:srgbClr>
              </a:clrTo>
            </a:clrChange>
            <a:duotone>
              <a:prstClr val="black"/>
              <a:srgbClr val="1C4372">
                <a:tint val="45000"/>
                <a:satMod val="400000"/>
              </a:srgbClr>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8349319" y="73944"/>
            <a:ext cx="3842681" cy="872054"/>
          </a:xfrm>
          <a:prstGeom prst="rect">
            <a:avLst/>
          </a:prstGeom>
        </p:spPr>
      </p:pic>
      <p:sp>
        <p:nvSpPr>
          <p:cNvPr id="2" name="灯片编号占位符 1"/>
          <p:cNvSpPr>
            <a:spLocks noGrp="1"/>
          </p:cNvSpPr>
          <p:nvPr>
            <p:ph type="sldNum" sz="quarter" idx="12"/>
          </p:nvPr>
        </p:nvSpPr>
        <p:spPr/>
        <p:txBody>
          <a:bodyPr/>
          <a:lstStyle/>
          <a:p>
            <a:fld id="{2111E15B-4652-4570-B762-7367D91DB9AE}" type="slidenum">
              <a:rPr lang="zh-CN" altLang="en-US" smtClean="0"/>
            </a:fld>
            <a:endParaRPr lang="zh-CN" altLang="en-US"/>
          </a:p>
        </p:txBody>
      </p:sp>
      <p:sp>
        <p:nvSpPr>
          <p:cNvPr id="3" name="文本框 2"/>
          <p:cNvSpPr txBox="1"/>
          <p:nvPr/>
        </p:nvSpPr>
        <p:spPr>
          <a:xfrm>
            <a:off x="7949565" y="2618105"/>
            <a:ext cx="3899535" cy="2676525"/>
          </a:xfrm>
          <a:prstGeom prst="rect">
            <a:avLst/>
          </a:prstGeom>
          <a:noFill/>
        </p:spPr>
        <p:txBody>
          <a:bodyPr wrap="square" rtlCol="0">
            <a:spAutoFit/>
          </a:bodyPr>
          <a:p>
            <a:r>
              <a:rPr lang="zh-CN" sz="2400" dirty="0">
                <a:solidFill>
                  <a:srgbClr val="1C4372"/>
                </a:solidFill>
                <a:latin typeface="微软雅黑" panose="020B0503020204020204" pitchFamily="34" charset="-122"/>
                <a:ea typeface="微软雅黑" panose="020B0503020204020204" pitchFamily="34" charset="-122"/>
              </a:rPr>
              <a:t>方程的解直接收敛到周期解。除了这里展示的以外还有 另外两个极限环，可能还有其他极限环，但是很难检测到。物理上，所有的这些解都对应着局限于一个井的振荡</a:t>
            </a:r>
            <a:endParaRPr lang="zh-CN" altLang="en-US" sz="2400" dirty="0">
              <a:solidFill>
                <a:srgbClr val="1C4372"/>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544195" y="1425575"/>
            <a:ext cx="5351780" cy="460375"/>
          </a:xfrm>
          <a:prstGeom prst="rect">
            <a:avLst/>
          </a:prstGeom>
          <a:noFill/>
        </p:spPr>
        <p:txBody>
          <a:bodyPr wrap="square" rtlCol="0">
            <a:spAutoFit/>
          </a:bodyPr>
          <a:p>
            <a:r>
              <a:rPr lang="zh-CN" sz="2400" dirty="0">
                <a:solidFill>
                  <a:srgbClr val="1C4372"/>
                </a:solidFill>
                <a:latin typeface="微软雅黑" panose="020B0503020204020204" pitchFamily="34" charset="-122"/>
                <a:ea typeface="微软雅黑" panose="020B0503020204020204" pitchFamily="34" charset="-122"/>
              </a:rPr>
              <a:t>当</a:t>
            </a:r>
            <a:r>
              <a:rPr lang="en-US" altLang="zh-CN" sz="2400" dirty="0">
                <a:solidFill>
                  <a:srgbClr val="1C4372"/>
                </a:solidFill>
                <a:latin typeface="微软雅黑" panose="020B0503020204020204" pitchFamily="34" charset="-122"/>
                <a:ea typeface="微软雅黑" panose="020B0503020204020204" pitchFamily="34" charset="-122"/>
              </a:rPr>
              <a:t>F=0.18</a:t>
            </a:r>
            <a:r>
              <a:rPr lang="zh-CN" altLang="en-US" sz="2400" dirty="0">
                <a:solidFill>
                  <a:srgbClr val="1C4372"/>
                </a:solidFill>
                <a:latin typeface="微软雅黑" panose="020B0503020204020204" pitchFamily="34" charset="-122"/>
                <a:ea typeface="微软雅黑" panose="020B0503020204020204" pitchFamily="34" charset="-122"/>
              </a:rPr>
              <a:t>时，作出</a:t>
            </a:r>
            <a:r>
              <a:rPr lang="en-US" altLang="zh-CN" sz="2400" dirty="0">
                <a:solidFill>
                  <a:srgbClr val="1C4372"/>
                </a:solidFill>
                <a:latin typeface="微软雅黑" panose="020B0503020204020204" pitchFamily="34" charset="-122"/>
                <a:ea typeface="微软雅黑" panose="020B0503020204020204" pitchFamily="34" charset="-122"/>
              </a:rPr>
              <a:t>x(t)</a:t>
            </a:r>
            <a:r>
              <a:rPr lang="zh-CN" altLang="en-US" sz="2400" dirty="0">
                <a:solidFill>
                  <a:srgbClr val="1C4372"/>
                </a:solidFill>
                <a:latin typeface="微软雅黑" panose="020B0503020204020204" pitchFamily="34" charset="-122"/>
                <a:ea typeface="微软雅黑" panose="020B0503020204020204" pitchFamily="34" charset="-122"/>
              </a:rPr>
              <a:t>的图像如下：</a:t>
            </a:r>
            <a:endParaRPr lang="zh-CN" altLang="en-US" sz="2400" dirty="0">
              <a:solidFill>
                <a:srgbClr val="1C437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50" fill="hold"/>
                                        <p:tgtEl>
                                          <p:spTgt spid="19"/>
                                        </p:tgtEl>
                                        <p:attrNameLst>
                                          <p:attrName>ppt_x</p:attrName>
                                        </p:attrNameLst>
                                      </p:cBhvr>
                                      <p:tavLst>
                                        <p:tav tm="0">
                                          <p:val>
                                            <p:strVal val="0-#ppt_w/2"/>
                                          </p:val>
                                        </p:tav>
                                        <p:tav tm="100000">
                                          <p:val>
                                            <p:strVal val="#ppt_x"/>
                                          </p:val>
                                        </p:tav>
                                      </p:tavLst>
                                    </p:anim>
                                    <p:anim calcmode="lin" valueType="num">
                                      <p:cBhvr additive="base">
                                        <p:cTn id="8" dur="25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250" fill="hold"/>
                                        <p:tgtEl>
                                          <p:spTgt spid="20"/>
                                        </p:tgtEl>
                                        <p:attrNameLst>
                                          <p:attrName>ppt_x</p:attrName>
                                        </p:attrNameLst>
                                      </p:cBhvr>
                                      <p:tavLst>
                                        <p:tav tm="0">
                                          <p:val>
                                            <p:strVal val="0-#ppt_w/2"/>
                                          </p:val>
                                        </p:tav>
                                        <p:tav tm="100000">
                                          <p:val>
                                            <p:strVal val="#ppt_x"/>
                                          </p:val>
                                        </p:tav>
                                      </p:tavLst>
                                    </p:anim>
                                    <p:anim calcmode="lin" valueType="num">
                                      <p:cBhvr additive="base">
                                        <p:cTn id="12" dur="25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250" fill="hold"/>
                                        <p:tgtEl>
                                          <p:spTgt spid="18"/>
                                        </p:tgtEl>
                                        <p:attrNameLst>
                                          <p:attrName>ppt_x</p:attrName>
                                        </p:attrNameLst>
                                      </p:cBhvr>
                                      <p:tavLst>
                                        <p:tav tm="0">
                                          <p:val>
                                            <p:strVal val="1+#ppt_w/2"/>
                                          </p:val>
                                        </p:tav>
                                        <p:tav tm="100000">
                                          <p:val>
                                            <p:strVal val="#ppt_x"/>
                                          </p:val>
                                        </p:tav>
                                      </p:tavLst>
                                    </p:anim>
                                    <p:anim calcmode="lin" valueType="num">
                                      <p:cBhvr additive="base">
                                        <p:cTn id="16" dur="25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250" fill="hold"/>
                                        <p:tgtEl>
                                          <p:spTgt spid="45"/>
                                        </p:tgtEl>
                                        <p:attrNameLst>
                                          <p:attrName>ppt_x</p:attrName>
                                        </p:attrNameLst>
                                      </p:cBhvr>
                                      <p:tavLst>
                                        <p:tav tm="0">
                                          <p:val>
                                            <p:strVal val="1+#ppt_w/2"/>
                                          </p:val>
                                        </p:tav>
                                        <p:tav tm="100000">
                                          <p:val>
                                            <p:strVal val="#ppt_x"/>
                                          </p:val>
                                        </p:tav>
                                      </p:tavLst>
                                    </p:anim>
                                    <p:anim calcmode="lin" valueType="num">
                                      <p:cBhvr additive="base">
                                        <p:cTn id="20" dur="2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0-#ppt_w/2"/>
                                          </p:val>
                                        </p:tav>
                                        <p:tav tm="100000">
                                          <p:val>
                                            <p:strVal val="#ppt_x"/>
                                          </p:val>
                                        </p:tav>
                                      </p:tavLst>
                                    </p:anim>
                                    <p:anim calcmode="lin" valueType="num">
                                      <p:cBhvr additive="base">
                                        <p:cTn id="26" dur="500" fill="hold"/>
                                        <p:tgtEl>
                                          <p:spTgt spid="15"/>
                                        </p:tgtEl>
                                        <p:attrNameLst>
                                          <p:attrName>ppt_y</p:attrName>
                                        </p:attrNameLst>
                                      </p:cBhvr>
                                      <p:tavLst>
                                        <p:tav tm="0">
                                          <p:val>
                                            <p:strVal val="#ppt_y"/>
                                          </p:val>
                                        </p:tav>
                                        <p:tav tm="100000">
                                          <p:val>
                                            <p:strVal val="#ppt_y"/>
                                          </p:val>
                                        </p:tav>
                                      </p:tavLst>
                                    </p:anim>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additive="base">
                                        <p:cTn id="33" dur="500" fill="hold"/>
                                        <p:tgtEl>
                                          <p:spTgt spid="3"/>
                                        </p:tgtEl>
                                        <p:attrNameLst>
                                          <p:attrName>ppt_x</p:attrName>
                                        </p:attrNameLst>
                                      </p:cBhvr>
                                      <p:tavLst>
                                        <p:tav tm="0">
                                          <p:val>
                                            <p:strVal val="0-#ppt_w/2"/>
                                          </p:val>
                                        </p:tav>
                                        <p:tav tm="100000">
                                          <p:val>
                                            <p:strVal val="#ppt_x"/>
                                          </p:val>
                                        </p:tav>
                                      </p:tavLst>
                                    </p:anim>
                                    <p:anim calcmode="lin" valueType="num">
                                      <p:cBhvr additive="base">
                                        <p:cTn id="34"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3" grpId="0"/>
      <p:bldP spid="1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050290" y="1351915"/>
            <a:ext cx="9624060" cy="4312920"/>
          </a:xfrm>
          <a:prstGeom prst="rect">
            <a:avLst/>
          </a:prstGeom>
        </p:spPr>
      </p:pic>
      <p:cxnSp>
        <p:nvCxnSpPr>
          <p:cNvPr id="18" name="直接连接符 17"/>
          <p:cNvCxnSpPr/>
          <p:nvPr/>
        </p:nvCxnSpPr>
        <p:spPr>
          <a:xfrm>
            <a:off x="342900" y="816622"/>
            <a:ext cx="11506200" cy="0"/>
          </a:xfrm>
          <a:prstGeom prst="line">
            <a:avLst/>
          </a:prstGeom>
          <a:ln w="28575">
            <a:solidFill>
              <a:srgbClr val="1C4372"/>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245948" y="0"/>
            <a:ext cx="5517543" cy="845185"/>
          </a:xfrm>
          <a:prstGeom prst="rect">
            <a:avLst/>
          </a:prstGeom>
        </p:spPr>
        <p:txBody>
          <a:bodyPr wrap="square">
            <a:spAutoFit/>
          </a:bodyPr>
          <a:lstStyle/>
          <a:p>
            <a:pPr>
              <a:lnSpc>
                <a:spcPct val="175000"/>
              </a:lnSpc>
            </a:pPr>
            <a:r>
              <a:rPr lang="en-US" altLang="zh-CN" sz="2800" dirty="0">
                <a:solidFill>
                  <a:srgbClr val="1C4372"/>
                </a:solidFill>
                <a:latin typeface="微软雅黑" panose="020B0503020204020204" pitchFamily="34" charset="-122"/>
                <a:ea typeface="微软雅黑" panose="020B0503020204020204" pitchFamily="34" charset="-122"/>
              </a:rPr>
              <a:t>05.</a:t>
            </a:r>
            <a:r>
              <a:rPr lang="zh-CN" altLang="en-US" sz="2800" dirty="0">
                <a:solidFill>
                  <a:srgbClr val="1C4372"/>
                </a:solidFill>
                <a:latin typeface="微软雅黑" panose="020B0503020204020204" pitchFamily="34" charset="-122"/>
                <a:ea typeface="微软雅黑" panose="020B0503020204020204" pitchFamily="34" charset="-122"/>
              </a:rPr>
              <a:t>受迫双井振子</a:t>
            </a:r>
            <a:r>
              <a:rPr lang="en-US" altLang="zh-CN" sz="2800" dirty="0">
                <a:solidFill>
                  <a:srgbClr val="1C4372"/>
                </a:solidFill>
                <a:latin typeface="微软雅黑" panose="020B0503020204020204" pitchFamily="34" charset="-122"/>
                <a:ea typeface="微软雅黑" panose="020B0503020204020204" pitchFamily="34" charset="-122"/>
              </a:rPr>
              <a:t>-</a:t>
            </a:r>
            <a:r>
              <a:rPr lang="zh-CN" altLang="en-US" sz="2800" dirty="0">
                <a:solidFill>
                  <a:srgbClr val="1C4372"/>
                </a:solidFill>
                <a:latin typeface="微软雅黑" panose="020B0503020204020204" pitchFamily="34" charset="-122"/>
                <a:ea typeface="微软雅黑" panose="020B0503020204020204" pitchFamily="34" charset="-122"/>
              </a:rPr>
              <a:t>双井模型与模拟</a:t>
            </a:r>
            <a:endParaRPr lang="zh-CN" altLang="en-US" sz="2800" dirty="0">
              <a:solidFill>
                <a:srgbClr val="1C4372"/>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245948" y="790581"/>
            <a:ext cx="5022106" cy="337184"/>
          </a:xfrm>
          <a:prstGeom prst="snip1Rect">
            <a:avLst>
              <a:gd name="adj" fmla="val 0"/>
            </a:avLst>
          </a:prstGeom>
          <a:noFill/>
          <a:ln w="28575">
            <a:noFill/>
          </a:ln>
        </p:spPr>
        <p:txBody>
          <a:bodyPr wrap="square" rtlCol="0">
            <a:spAutoFit/>
          </a:bodyPr>
          <a:lstStyle/>
          <a:p>
            <a:r>
              <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rPr>
              <a:t>FORCED DOUBLE-WELL OSCILLATOR</a:t>
            </a:r>
            <a:endPar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endParaRPr>
          </a:p>
        </p:txBody>
      </p:sp>
      <p:pic>
        <p:nvPicPr>
          <p:cNvPr id="45" name="图片 44"/>
          <p:cNvPicPr>
            <a:picLocks noChangeAspect="1"/>
          </p:cNvPicPr>
          <p:nvPr/>
        </p:nvPicPr>
        <p:blipFill>
          <a:blip r:embed="rId2" cstate="hqprint">
            <a:clrChange>
              <a:clrFrom>
                <a:srgbClr val="FFFFFF"/>
              </a:clrFrom>
              <a:clrTo>
                <a:srgbClr val="FFFFFF">
                  <a:alpha val="0"/>
                </a:srgbClr>
              </a:clrTo>
            </a:clrChange>
            <a:duotone>
              <a:prstClr val="black"/>
              <a:srgbClr val="1C4372">
                <a:tint val="45000"/>
                <a:satMod val="400000"/>
              </a:srgbClr>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8349319" y="73944"/>
            <a:ext cx="3842681" cy="872054"/>
          </a:xfrm>
          <a:prstGeom prst="rect">
            <a:avLst/>
          </a:prstGeom>
        </p:spPr>
      </p:pic>
      <p:sp>
        <p:nvSpPr>
          <p:cNvPr id="2" name="灯片编号占位符 1"/>
          <p:cNvSpPr>
            <a:spLocks noGrp="1"/>
          </p:cNvSpPr>
          <p:nvPr>
            <p:ph type="sldNum" sz="quarter" idx="12"/>
          </p:nvPr>
        </p:nvSpPr>
        <p:spPr/>
        <p:txBody>
          <a:bodyPr/>
          <a:lstStyle/>
          <a:p>
            <a:fld id="{2111E15B-4652-4570-B762-7367D91DB9AE}" type="slidenum">
              <a:rPr lang="zh-CN" altLang="en-US" smtClean="0"/>
            </a:fld>
            <a:endParaRPr lang="zh-CN" altLang="en-US"/>
          </a:p>
        </p:txBody>
      </p:sp>
      <p:sp>
        <p:nvSpPr>
          <p:cNvPr id="15" name="文本框 14"/>
          <p:cNvSpPr txBox="1"/>
          <p:nvPr/>
        </p:nvSpPr>
        <p:spPr>
          <a:xfrm>
            <a:off x="544195" y="1202055"/>
            <a:ext cx="7240905" cy="460375"/>
          </a:xfrm>
          <a:prstGeom prst="rect">
            <a:avLst/>
          </a:prstGeom>
          <a:noFill/>
        </p:spPr>
        <p:txBody>
          <a:bodyPr wrap="square" rtlCol="0">
            <a:spAutoFit/>
          </a:bodyPr>
          <a:p>
            <a:r>
              <a:rPr lang="zh-CN" sz="2400" dirty="0">
                <a:solidFill>
                  <a:srgbClr val="1C4372"/>
                </a:solidFill>
                <a:latin typeface="微软雅黑" panose="020B0503020204020204" pitchFamily="34" charset="-122"/>
                <a:ea typeface="微软雅黑" panose="020B0503020204020204" pitchFamily="34" charset="-122"/>
              </a:rPr>
              <a:t>当</a:t>
            </a:r>
            <a:r>
              <a:rPr lang="en-US" altLang="zh-CN" sz="2400" dirty="0">
                <a:solidFill>
                  <a:srgbClr val="1C4372"/>
                </a:solidFill>
                <a:latin typeface="微软雅黑" panose="020B0503020204020204" pitchFamily="34" charset="-122"/>
                <a:ea typeface="微软雅黑" panose="020B0503020204020204" pitchFamily="34" charset="-122"/>
              </a:rPr>
              <a:t>F=0.4</a:t>
            </a:r>
            <a:r>
              <a:rPr lang="zh-CN" altLang="en-US" sz="2400" dirty="0">
                <a:solidFill>
                  <a:srgbClr val="1C4372"/>
                </a:solidFill>
                <a:latin typeface="微软雅黑" panose="020B0503020204020204" pitchFamily="34" charset="-122"/>
                <a:ea typeface="微软雅黑" panose="020B0503020204020204" pitchFamily="34" charset="-122"/>
              </a:rPr>
              <a:t>时，作出</a:t>
            </a:r>
            <a:r>
              <a:rPr lang="en-US" altLang="zh-CN" sz="2400" dirty="0">
                <a:solidFill>
                  <a:srgbClr val="1C4372"/>
                </a:solidFill>
                <a:latin typeface="微软雅黑" panose="020B0503020204020204" pitchFamily="34" charset="-122"/>
                <a:ea typeface="微软雅黑" panose="020B0503020204020204" pitchFamily="34" charset="-122"/>
              </a:rPr>
              <a:t>x(t)</a:t>
            </a:r>
            <a:r>
              <a:rPr lang="zh-CN" altLang="en-US" sz="2400" dirty="0">
                <a:solidFill>
                  <a:srgbClr val="1C4372"/>
                </a:solidFill>
                <a:latin typeface="微软雅黑" panose="020B0503020204020204" pitchFamily="34" charset="-122"/>
                <a:ea typeface="微软雅黑" panose="020B0503020204020204" pitchFamily="34" charset="-122"/>
              </a:rPr>
              <a:t>与与速度</a:t>
            </a:r>
            <a:r>
              <a:rPr lang="en-US" altLang="zh-CN" sz="2400" dirty="0">
                <a:solidFill>
                  <a:srgbClr val="1C4372"/>
                </a:solidFill>
                <a:latin typeface="微软雅黑" panose="020B0503020204020204" pitchFamily="34" charset="-122"/>
                <a:ea typeface="微软雅黑" panose="020B0503020204020204" pitchFamily="34" charset="-122"/>
              </a:rPr>
              <a:t>y(t)</a:t>
            </a:r>
            <a:r>
              <a:rPr lang="zh-CN" altLang="en-US" sz="2400" dirty="0">
                <a:solidFill>
                  <a:srgbClr val="1C4372"/>
                </a:solidFill>
                <a:latin typeface="微软雅黑" panose="020B0503020204020204" pitchFamily="34" charset="-122"/>
                <a:ea typeface="微软雅黑" panose="020B0503020204020204" pitchFamily="34" charset="-122"/>
              </a:rPr>
              <a:t>的图像如下：</a:t>
            </a:r>
            <a:endParaRPr lang="zh-CN" altLang="en-US" sz="2400" dirty="0">
              <a:solidFill>
                <a:srgbClr val="1C4372"/>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544195" y="5829935"/>
            <a:ext cx="10390505" cy="1198880"/>
          </a:xfrm>
          <a:prstGeom prst="rect">
            <a:avLst/>
          </a:prstGeom>
          <a:noFill/>
        </p:spPr>
        <p:txBody>
          <a:bodyPr wrap="square" rtlCol="0">
            <a:spAutoFit/>
          </a:bodyPr>
          <a:p>
            <a:r>
              <a:rPr lang="en-US" sz="2400" dirty="0">
                <a:solidFill>
                  <a:srgbClr val="1C4372"/>
                </a:solidFill>
                <a:latin typeface="微软雅黑" panose="020B0503020204020204" pitchFamily="34" charset="-122"/>
                <a:ea typeface="微软雅黑" panose="020B0503020204020204" pitchFamily="34" charset="-122"/>
              </a:rPr>
              <a:t>x(t)</a:t>
            </a:r>
            <a:r>
              <a:rPr lang="zh-CN" altLang="en-US" sz="2400" dirty="0">
                <a:solidFill>
                  <a:srgbClr val="1C4372"/>
                </a:solidFill>
                <a:latin typeface="微软雅黑" panose="020B0503020204020204" pitchFamily="34" charset="-122"/>
                <a:ea typeface="微软雅黑" panose="020B0503020204020204" pitchFamily="34" charset="-122"/>
              </a:rPr>
              <a:t>和</a:t>
            </a:r>
            <a:r>
              <a:rPr lang="en-US" altLang="zh-CN" sz="2400" dirty="0">
                <a:solidFill>
                  <a:srgbClr val="1C4372"/>
                </a:solidFill>
                <a:latin typeface="微软雅黑" panose="020B0503020204020204" pitchFamily="34" charset="-122"/>
                <a:ea typeface="微软雅黑" panose="020B0503020204020204" pitchFamily="34" charset="-122"/>
              </a:rPr>
              <a:t>y(t)</a:t>
            </a:r>
            <a:r>
              <a:rPr lang="zh-CN" altLang="en-US" sz="2400" dirty="0">
                <a:solidFill>
                  <a:srgbClr val="1C4372"/>
                </a:solidFill>
                <a:latin typeface="微软雅黑" panose="020B0503020204020204" pitchFamily="34" charset="-122"/>
                <a:ea typeface="微软雅黑" panose="020B0503020204020204" pitchFamily="34" charset="-122"/>
              </a:rPr>
              <a:t>的</a:t>
            </a:r>
            <a:r>
              <a:rPr lang="en-US" sz="2400" dirty="0">
                <a:solidFill>
                  <a:srgbClr val="1C4372"/>
                </a:solidFill>
                <a:latin typeface="微软雅黑" panose="020B0503020204020204" pitchFamily="34" charset="-122"/>
                <a:ea typeface="微软雅黑" panose="020B0503020204020204" pitchFamily="34" charset="-122"/>
                <a:sym typeface="+mn-ea"/>
              </a:rPr>
              <a:t>非周期现象说明系统</a:t>
            </a:r>
            <a:r>
              <a:rPr lang="zh-CN" altLang="en-US" sz="2400" dirty="0">
                <a:solidFill>
                  <a:srgbClr val="1C4372"/>
                </a:solidFill>
                <a:latin typeface="微软雅黑" panose="020B0503020204020204" pitchFamily="34" charset="-122"/>
                <a:ea typeface="微软雅黑" panose="020B0503020204020204" pitchFamily="34" charset="-122"/>
                <a:sym typeface="+mn-ea"/>
              </a:rPr>
              <a:t>是</a:t>
            </a:r>
            <a:r>
              <a:rPr lang="en-US" sz="2400" dirty="0">
                <a:solidFill>
                  <a:srgbClr val="1C4372"/>
                </a:solidFill>
                <a:latin typeface="微软雅黑" panose="020B0503020204020204" pitchFamily="34" charset="-122"/>
                <a:ea typeface="微软雅黑" panose="020B0503020204020204" pitchFamily="34" charset="-122"/>
                <a:sym typeface="+mn-ea"/>
              </a:rPr>
              <a:t>混沌的，至少对于这些初始值是混沌的，x反复变化，粒子也反复穿过驼峰。</a:t>
            </a:r>
            <a:endParaRPr lang="en-US" sz="2400" dirty="0">
              <a:solidFill>
                <a:srgbClr val="1C4372"/>
              </a:solidFill>
              <a:latin typeface="微软雅黑" panose="020B0503020204020204" pitchFamily="34" charset="-122"/>
              <a:ea typeface="微软雅黑" panose="020B0503020204020204" pitchFamily="34" charset="-122"/>
            </a:endParaRPr>
          </a:p>
          <a:p>
            <a:endParaRPr lang="en-US" sz="2400" dirty="0">
              <a:solidFill>
                <a:srgbClr val="1C437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50" fill="hold"/>
                                        <p:tgtEl>
                                          <p:spTgt spid="19"/>
                                        </p:tgtEl>
                                        <p:attrNameLst>
                                          <p:attrName>ppt_x</p:attrName>
                                        </p:attrNameLst>
                                      </p:cBhvr>
                                      <p:tavLst>
                                        <p:tav tm="0">
                                          <p:val>
                                            <p:strVal val="0-#ppt_w/2"/>
                                          </p:val>
                                        </p:tav>
                                        <p:tav tm="100000">
                                          <p:val>
                                            <p:strVal val="#ppt_x"/>
                                          </p:val>
                                        </p:tav>
                                      </p:tavLst>
                                    </p:anim>
                                    <p:anim calcmode="lin" valueType="num">
                                      <p:cBhvr additive="base">
                                        <p:cTn id="8" dur="25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250" fill="hold"/>
                                        <p:tgtEl>
                                          <p:spTgt spid="20"/>
                                        </p:tgtEl>
                                        <p:attrNameLst>
                                          <p:attrName>ppt_x</p:attrName>
                                        </p:attrNameLst>
                                      </p:cBhvr>
                                      <p:tavLst>
                                        <p:tav tm="0">
                                          <p:val>
                                            <p:strVal val="0-#ppt_w/2"/>
                                          </p:val>
                                        </p:tav>
                                        <p:tav tm="100000">
                                          <p:val>
                                            <p:strVal val="#ppt_x"/>
                                          </p:val>
                                        </p:tav>
                                      </p:tavLst>
                                    </p:anim>
                                    <p:anim calcmode="lin" valueType="num">
                                      <p:cBhvr additive="base">
                                        <p:cTn id="12" dur="25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250" fill="hold"/>
                                        <p:tgtEl>
                                          <p:spTgt spid="18"/>
                                        </p:tgtEl>
                                        <p:attrNameLst>
                                          <p:attrName>ppt_x</p:attrName>
                                        </p:attrNameLst>
                                      </p:cBhvr>
                                      <p:tavLst>
                                        <p:tav tm="0">
                                          <p:val>
                                            <p:strVal val="1+#ppt_w/2"/>
                                          </p:val>
                                        </p:tav>
                                        <p:tav tm="100000">
                                          <p:val>
                                            <p:strVal val="#ppt_x"/>
                                          </p:val>
                                        </p:tav>
                                      </p:tavLst>
                                    </p:anim>
                                    <p:anim calcmode="lin" valueType="num">
                                      <p:cBhvr additive="base">
                                        <p:cTn id="16" dur="25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250" fill="hold"/>
                                        <p:tgtEl>
                                          <p:spTgt spid="45"/>
                                        </p:tgtEl>
                                        <p:attrNameLst>
                                          <p:attrName>ppt_x</p:attrName>
                                        </p:attrNameLst>
                                      </p:cBhvr>
                                      <p:tavLst>
                                        <p:tav tm="0">
                                          <p:val>
                                            <p:strVal val="1+#ppt_w/2"/>
                                          </p:val>
                                        </p:tav>
                                        <p:tav tm="100000">
                                          <p:val>
                                            <p:strVal val="#ppt_x"/>
                                          </p:val>
                                        </p:tav>
                                      </p:tavLst>
                                    </p:anim>
                                    <p:anim calcmode="lin" valueType="num">
                                      <p:cBhvr additive="base">
                                        <p:cTn id="20" dur="2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0-#ppt_w/2"/>
                                          </p:val>
                                        </p:tav>
                                        <p:tav tm="100000">
                                          <p:val>
                                            <p:strVal val="#ppt_x"/>
                                          </p:val>
                                        </p:tav>
                                      </p:tavLst>
                                    </p:anim>
                                    <p:anim calcmode="lin" valueType="num">
                                      <p:cBhvr additive="base">
                                        <p:cTn id="26"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0-#ppt_w/2"/>
                                          </p:val>
                                        </p:tav>
                                        <p:tav tm="100000">
                                          <p:val>
                                            <p:strVal val="#ppt_x"/>
                                          </p:val>
                                        </p:tav>
                                      </p:tavLst>
                                    </p:anim>
                                    <p:anim calcmode="lin" valueType="num">
                                      <p:cBhvr additive="base">
                                        <p:cTn id="36"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15" grpId="0"/>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nvCxnSpPr>
        <p:spPr>
          <a:xfrm>
            <a:off x="342900" y="816622"/>
            <a:ext cx="11506200" cy="0"/>
          </a:xfrm>
          <a:prstGeom prst="line">
            <a:avLst/>
          </a:prstGeom>
          <a:ln w="28575">
            <a:solidFill>
              <a:srgbClr val="1C4372"/>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245948" y="0"/>
            <a:ext cx="5517543" cy="845185"/>
          </a:xfrm>
          <a:prstGeom prst="rect">
            <a:avLst/>
          </a:prstGeom>
        </p:spPr>
        <p:txBody>
          <a:bodyPr wrap="square">
            <a:spAutoFit/>
          </a:bodyPr>
          <a:lstStyle/>
          <a:p>
            <a:pPr>
              <a:lnSpc>
                <a:spcPct val="175000"/>
              </a:lnSpc>
            </a:pPr>
            <a:r>
              <a:rPr lang="en-US" altLang="zh-CN" sz="2800" dirty="0">
                <a:solidFill>
                  <a:srgbClr val="1C4372"/>
                </a:solidFill>
                <a:latin typeface="微软雅黑" panose="020B0503020204020204" pitchFamily="34" charset="-122"/>
                <a:ea typeface="微软雅黑" panose="020B0503020204020204" pitchFamily="34" charset="-122"/>
              </a:rPr>
              <a:t>05.</a:t>
            </a:r>
            <a:r>
              <a:rPr lang="zh-CN" altLang="en-US" sz="2800" dirty="0">
                <a:solidFill>
                  <a:srgbClr val="1C4372"/>
                </a:solidFill>
                <a:latin typeface="微软雅黑" panose="020B0503020204020204" pitchFamily="34" charset="-122"/>
                <a:ea typeface="微软雅黑" panose="020B0503020204020204" pitchFamily="34" charset="-122"/>
              </a:rPr>
              <a:t>受迫双井振子</a:t>
            </a:r>
            <a:r>
              <a:rPr lang="en-US" altLang="zh-CN" sz="2800" dirty="0">
                <a:solidFill>
                  <a:srgbClr val="1C4372"/>
                </a:solidFill>
                <a:latin typeface="微软雅黑" panose="020B0503020204020204" pitchFamily="34" charset="-122"/>
                <a:ea typeface="微软雅黑" panose="020B0503020204020204" pitchFamily="34" charset="-122"/>
              </a:rPr>
              <a:t>-</a:t>
            </a:r>
            <a:r>
              <a:rPr lang="zh-CN" altLang="en-US" sz="2800" dirty="0">
                <a:solidFill>
                  <a:srgbClr val="1C4372"/>
                </a:solidFill>
                <a:latin typeface="微软雅黑" panose="020B0503020204020204" pitchFamily="34" charset="-122"/>
                <a:ea typeface="微软雅黑" panose="020B0503020204020204" pitchFamily="34" charset="-122"/>
              </a:rPr>
              <a:t>双井模型与模拟</a:t>
            </a:r>
            <a:endParaRPr lang="zh-CN" altLang="en-US" sz="2800" dirty="0">
              <a:solidFill>
                <a:srgbClr val="1C4372"/>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245948" y="790581"/>
            <a:ext cx="5022106" cy="337184"/>
          </a:xfrm>
          <a:prstGeom prst="snip1Rect">
            <a:avLst>
              <a:gd name="adj" fmla="val 0"/>
            </a:avLst>
          </a:prstGeom>
          <a:noFill/>
          <a:ln w="28575">
            <a:noFill/>
          </a:ln>
        </p:spPr>
        <p:txBody>
          <a:bodyPr wrap="square" rtlCol="0">
            <a:spAutoFit/>
          </a:bodyPr>
          <a:lstStyle/>
          <a:p>
            <a:r>
              <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rPr>
              <a:t>FORCED DOUBLE-WELL OSCILLATOR</a:t>
            </a:r>
            <a:endPar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endParaRPr>
          </a:p>
        </p:txBody>
      </p:sp>
      <p:pic>
        <p:nvPicPr>
          <p:cNvPr id="45" name="图片 44"/>
          <p:cNvPicPr>
            <a:picLocks noChangeAspect="1"/>
          </p:cNvPicPr>
          <p:nvPr/>
        </p:nvPicPr>
        <p:blipFill>
          <a:blip r:embed="rId1" cstate="hqprint">
            <a:clrChange>
              <a:clrFrom>
                <a:srgbClr val="FFFFFF"/>
              </a:clrFrom>
              <a:clrTo>
                <a:srgbClr val="FFFFFF">
                  <a:alpha val="0"/>
                </a:srgbClr>
              </a:clrTo>
            </a:clrChange>
            <a:duotone>
              <a:prstClr val="black"/>
              <a:srgbClr val="1C4372">
                <a:tint val="45000"/>
                <a:satMod val="400000"/>
              </a:srgbClr>
            </a:duotone>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tretch>
            <a:fillRect/>
          </a:stretch>
        </p:blipFill>
        <p:spPr>
          <a:xfrm>
            <a:off x="8349319" y="73944"/>
            <a:ext cx="3842681" cy="872054"/>
          </a:xfrm>
          <a:prstGeom prst="rect">
            <a:avLst/>
          </a:prstGeom>
        </p:spPr>
      </p:pic>
      <p:sp>
        <p:nvSpPr>
          <p:cNvPr id="2" name="灯片编号占位符 1"/>
          <p:cNvSpPr>
            <a:spLocks noGrp="1"/>
          </p:cNvSpPr>
          <p:nvPr>
            <p:ph type="sldNum" sz="quarter" idx="12"/>
          </p:nvPr>
        </p:nvSpPr>
        <p:spPr/>
        <p:txBody>
          <a:bodyPr/>
          <a:lstStyle/>
          <a:p>
            <a:fld id="{2111E15B-4652-4570-B762-7367D91DB9AE}" type="slidenum">
              <a:rPr lang="zh-CN" altLang="en-US" smtClean="0"/>
            </a:fld>
            <a:endParaRPr lang="zh-CN" altLang="en-US"/>
          </a:p>
        </p:txBody>
      </p:sp>
      <p:sp>
        <p:nvSpPr>
          <p:cNvPr id="15" name="文本框 14"/>
          <p:cNvSpPr txBox="1"/>
          <p:nvPr/>
        </p:nvSpPr>
        <p:spPr>
          <a:xfrm>
            <a:off x="544195" y="1425575"/>
            <a:ext cx="5351780" cy="460375"/>
          </a:xfrm>
          <a:prstGeom prst="rect">
            <a:avLst/>
          </a:prstGeom>
          <a:noFill/>
        </p:spPr>
        <p:txBody>
          <a:bodyPr wrap="square" rtlCol="0">
            <a:spAutoFit/>
          </a:bodyPr>
          <a:p>
            <a:r>
              <a:rPr lang="en-US" sz="2400" dirty="0">
                <a:solidFill>
                  <a:srgbClr val="1C4372"/>
                </a:solidFill>
                <a:latin typeface="微软雅黑" panose="020B0503020204020204" pitchFamily="34" charset="-122"/>
                <a:ea typeface="微软雅黑" panose="020B0503020204020204" pitchFamily="34" charset="-122"/>
              </a:rPr>
              <a:t>x(t)</a:t>
            </a:r>
            <a:r>
              <a:rPr lang="zh-CN" altLang="en-US" sz="2400" dirty="0">
                <a:solidFill>
                  <a:srgbClr val="1C4372"/>
                </a:solidFill>
                <a:latin typeface="微软雅黑" panose="020B0503020204020204" pitchFamily="34" charset="-122"/>
                <a:ea typeface="微软雅黑" panose="020B0503020204020204" pitchFamily="34" charset="-122"/>
              </a:rPr>
              <a:t>与</a:t>
            </a:r>
            <a:r>
              <a:rPr lang="en-US" altLang="zh-CN" sz="2400" dirty="0">
                <a:solidFill>
                  <a:srgbClr val="1C4372"/>
                </a:solidFill>
                <a:latin typeface="微软雅黑" panose="020B0503020204020204" pitchFamily="34" charset="-122"/>
                <a:ea typeface="微软雅黑" panose="020B0503020204020204" pitchFamily="34" charset="-122"/>
              </a:rPr>
              <a:t>y(t)</a:t>
            </a:r>
            <a:r>
              <a:rPr lang="zh-CN" altLang="en-US" sz="2400" dirty="0">
                <a:solidFill>
                  <a:srgbClr val="1C4372"/>
                </a:solidFill>
                <a:latin typeface="微软雅黑" panose="020B0503020204020204" pitchFamily="34" charset="-122"/>
                <a:ea typeface="微软雅黑" panose="020B0503020204020204" pitchFamily="34" charset="-122"/>
              </a:rPr>
              <a:t>的图像非常凌乱且难以理解：</a:t>
            </a:r>
            <a:endParaRPr lang="zh-CN" altLang="en-US" sz="2400" dirty="0">
              <a:solidFill>
                <a:srgbClr val="1C4372"/>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869315" y="2160270"/>
            <a:ext cx="4701540" cy="4114800"/>
          </a:xfrm>
          <a:prstGeom prst="rect">
            <a:avLst/>
          </a:prstGeom>
        </p:spPr>
      </p:pic>
      <p:sp>
        <p:nvSpPr>
          <p:cNvPr id="5" name="文本框 4"/>
          <p:cNvSpPr txBox="1"/>
          <p:nvPr/>
        </p:nvSpPr>
        <p:spPr>
          <a:xfrm>
            <a:off x="6002020" y="2526030"/>
            <a:ext cx="5351780" cy="2676525"/>
          </a:xfrm>
          <a:prstGeom prst="rect">
            <a:avLst/>
          </a:prstGeom>
          <a:noFill/>
        </p:spPr>
        <p:txBody>
          <a:bodyPr wrap="square" rtlCol="0">
            <a:spAutoFit/>
          </a:bodyPr>
          <a:p>
            <a:r>
              <a:rPr lang="zh-CN" altLang="en-US" sz="2400" dirty="0">
                <a:solidFill>
                  <a:srgbClr val="1C4372"/>
                </a:solidFill>
                <a:latin typeface="微软雅黑" panose="020B0503020204020204" pitchFamily="34" charset="-122"/>
                <a:ea typeface="微软雅黑" panose="020B0503020204020204" pitchFamily="34" charset="-122"/>
              </a:rPr>
              <a:t>左图不是一个真正的相图，因为系统是非自治的，系统的状态是由</a:t>
            </a:r>
            <a:r>
              <a:rPr lang="en-US" altLang="zh-CN" sz="2400" dirty="0">
                <a:solidFill>
                  <a:srgbClr val="1C4372"/>
                </a:solidFill>
                <a:latin typeface="微软雅黑" panose="020B0503020204020204" pitchFamily="34" charset="-122"/>
                <a:ea typeface="微软雅黑" panose="020B0503020204020204" pitchFamily="34" charset="-122"/>
              </a:rPr>
              <a:t>(x,y,t)</a:t>
            </a:r>
            <a:r>
              <a:rPr lang="zh-CN" altLang="en-US" sz="2400" dirty="0">
                <a:solidFill>
                  <a:srgbClr val="1C4372"/>
                </a:solidFill>
                <a:latin typeface="微软雅黑" panose="020B0503020204020204" pitchFamily="34" charset="-122"/>
                <a:ea typeface="微软雅黑" panose="020B0503020204020204" pitchFamily="34" charset="-122"/>
              </a:rPr>
              <a:t>决定，而不仅仅是</a:t>
            </a:r>
            <a:r>
              <a:rPr lang="en-US" altLang="zh-CN" sz="2400" dirty="0">
                <a:solidFill>
                  <a:srgbClr val="1C4372"/>
                </a:solidFill>
                <a:latin typeface="微软雅黑" panose="020B0503020204020204" pitchFamily="34" charset="-122"/>
                <a:ea typeface="微软雅黑" panose="020B0503020204020204" pitchFamily="34" charset="-122"/>
              </a:rPr>
              <a:t>(x,y)</a:t>
            </a:r>
            <a:r>
              <a:rPr lang="zh-CN" altLang="en-US" sz="2400" dirty="0">
                <a:solidFill>
                  <a:srgbClr val="1C4372"/>
                </a:solidFill>
                <a:latin typeface="微软雅黑" panose="020B0503020204020204" pitchFamily="34" charset="-122"/>
                <a:ea typeface="微软雅黑" panose="020B0503020204020204" pitchFamily="34" charset="-122"/>
              </a:rPr>
              <a:t>，因为三个变量在计算系统随后的演化时都会用到。</a:t>
            </a:r>
            <a:endParaRPr lang="zh-CN" altLang="en-US" sz="2400" dirty="0">
              <a:solidFill>
                <a:srgbClr val="1C4372"/>
              </a:solidFill>
              <a:latin typeface="微软雅黑" panose="020B0503020204020204" pitchFamily="34" charset="-122"/>
              <a:ea typeface="微软雅黑" panose="020B0503020204020204" pitchFamily="34" charset="-122"/>
            </a:endParaRPr>
          </a:p>
          <a:p>
            <a:r>
              <a:rPr lang="zh-CN" altLang="en-US" sz="2400" dirty="0">
                <a:solidFill>
                  <a:srgbClr val="1C4372"/>
                </a:solidFill>
                <a:latin typeface="微软雅黑" panose="020B0503020204020204" pitchFamily="34" charset="-122"/>
                <a:ea typeface="微软雅黑" panose="020B0503020204020204" pitchFamily="34" charset="-122"/>
              </a:rPr>
              <a:t>该图可以看成三维轨线在二维平面的投影。投影的复杂外观就是典型的非自治系统。</a:t>
            </a:r>
            <a:endParaRPr lang="zh-CN" altLang="en-US" sz="2400" dirty="0">
              <a:solidFill>
                <a:srgbClr val="1C437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50" fill="hold"/>
                                        <p:tgtEl>
                                          <p:spTgt spid="19"/>
                                        </p:tgtEl>
                                        <p:attrNameLst>
                                          <p:attrName>ppt_x</p:attrName>
                                        </p:attrNameLst>
                                      </p:cBhvr>
                                      <p:tavLst>
                                        <p:tav tm="0">
                                          <p:val>
                                            <p:strVal val="0-#ppt_w/2"/>
                                          </p:val>
                                        </p:tav>
                                        <p:tav tm="100000">
                                          <p:val>
                                            <p:strVal val="#ppt_x"/>
                                          </p:val>
                                        </p:tav>
                                      </p:tavLst>
                                    </p:anim>
                                    <p:anim calcmode="lin" valueType="num">
                                      <p:cBhvr additive="base">
                                        <p:cTn id="8" dur="25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250" fill="hold"/>
                                        <p:tgtEl>
                                          <p:spTgt spid="20"/>
                                        </p:tgtEl>
                                        <p:attrNameLst>
                                          <p:attrName>ppt_x</p:attrName>
                                        </p:attrNameLst>
                                      </p:cBhvr>
                                      <p:tavLst>
                                        <p:tav tm="0">
                                          <p:val>
                                            <p:strVal val="0-#ppt_w/2"/>
                                          </p:val>
                                        </p:tav>
                                        <p:tav tm="100000">
                                          <p:val>
                                            <p:strVal val="#ppt_x"/>
                                          </p:val>
                                        </p:tav>
                                      </p:tavLst>
                                    </p:anim>
                                    <p:anim calcmode="lin" valueType="num">
                                      <p:cBhvr additive="base">
                                        <p:cTn id="12" dur="25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250" fill="hold"/>
                                        <p:tgtEl>
                                          <p:spTgt spid="18"/>
                                        </p:tgtEl>
                                        <p:attrNameLst>
                                          <p:attrName>ppt_x</p:attrName>
                                        </p:attrNameLst>
                                      </p:cBhvr>
                                      <p:tavLst>
                                        <p:tav tm="0">
                                          <p:val>
                                            <p:strVal val="1+#ppt_w/2"/>
                                          </p:val>
                                        </p:tav>
                                        <p:tav tm="100000">
                                          <p:val>
                                            <p:strVal val="#ppt_x"/>
                                          </p:val>
                                        </p:tav>
                                      </p:tavLst>
                                    </p:anim>
                                    <p:anim calcmode="lin" valueType="num">
                                      <p:cBhvr additive="base">
                                        <p:cTn id="16" dur="25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250" fill="hold"/>
                                        <p:tgtEl>
                                          <p:spTgt spid="45"/>
                                        </p:tgtEl>
                                        <p:attrNameLst>
                                          <p:attrName>ppt_x</p:attrName>
                                        </p:attrNameLst>
                                      </p:cBhvr>
                                      <p:tavLst>
                                        <p:tav tm="0">
                                          <p:val>
                                            <p:strVal val="1+#ppt_w/2"/>
                                          </p:val>
                                        </p:tav>
                                        <p:tav tm="100000">
                                          <p:val>
                                            <p:strVal val="#ppt_x"/>
                                          </p:val>
                                        </p:tav>
                                      </p:tavLst>
                                    </p:anim>
                                    <p:anim calcmode="lin" valueType="num">
                                      <p:cBhvr additive="base">
                                        <p:cTn id="20" dur="2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0-#ppt_w/2"/>
                                          </p:val>
                                        </p:tav>
                                        <p:tav tm="100000">
                                          <p:val>
                                            <p:strVal val="#ppt_x"/>
                                          </p:val>
                                        </p:tav>
                                      </p:tavLst>
                                    </p:anim>
                                    <p:anim calcmode="lin" valueType="num">
                                      <p:cBhvr additive="base">
                                        <p:cTn id="26"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0-#ppt_w/2"/>
                                          </p:val>
                                        </p:tav>
                                        <p:tav tm="100000">
                                          <p:val>
                                            <p:strVal val="#ppt_x"/>
                                          </p:val>
                                        </p:tav>
                                      </p:tavLst>
                                    </p:anim>
                                    <p:anim calcmode="lin" valueType="num">
                                      <p:cBhvr additive="base">
                                        <p:cTn id="36"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15" grpId="0"/>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nvCxnSpPr>
        <p:spPr>
          <a:xfrm>
            <a:off x="342900" y="816622"/>
            <a:ext cx="11506200" cy="0"/>
          </a:xfrm>
          <a:prstGeom prst="line">
            <a:avLst/>
          </a:prstGeom>
          <a:ln w="28575">
            <a:solidFill>
              <a:srgbClr val="1C4372"/>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245948" y="0"/>
            <a:ext cx="5517543" cy="845185"/>
          </a:xfrm>
          <a:prstGeom prst="rect">
            <a:avLst/>
          </a:prstGeom>
        </p:spPr>
        <p:txBody>
          <a:bodyPr wrap="square">
            <a:spAutoFit/>
          </a:bodyPr>
          <a:lstStyle/>
          <a:p>
            <a:pPr>
              <a:lnSpc>
                <a:spcPct val="175000"/>
              </a:lnSpc>
            </a:pPr>
            <a:r>
              <a:rPr lang="en-US" altLang="zh-CN" sz="2800" dirty="0">
                <a:solidFill>
                  <a:srgbClr val="1C4372"/>
                </a:solidFill>
                <a:latin typeface="微软雅黑" panose="020B0503020204020204" pitchFamily="34" charset="-122"/>
                <a:ea typeface="微软雅黑" panose="020B0503020204020204" pitchFamily="34" charset="-122"/>
              </a:rPr>
              <a:t>05.</a:t>
            </a:r>
            <a:r>
              <a:rPr lang="zh-CN" altLang="en-US" sz="2800" dirty="0">
                <a:solidFill>
                  <a:srgbClr val="1C4372"/>
                </a:solidFill>
                <a:latin typeface="微软雅黑" panose="020B0503020204020204" pitchFamily="34" charset="-122"/>
                <a:ea typeface="微软雅黑" panose="020B0503020204020204" pitchFamily="34" charset="-122"/>
              </a:rPr>
              <a:t>受迫双井振子</a:t>
            </a:r>
            <a:r>
              <a:rPr lang="en-US" altLang="zh-CN" sz="2800" dirty="0">
                <a:solidFill>
                  <a:srgbClr val="1C4372"/>
                </a:solidFill>
                <a:latin typeface="微软雅黑" panose="020B0503020204020204" pitchFamily="34" charset="-122"/>
                <a:ea typeface="微软雅黑" panose="020B0503020204020204" pitchFamily="34" charset="-122"/>
              </a:rPr>
              <a:t>-</a:t>
            </a:r>
            <a:r>
              <a:rPr lang="zh-CN" altLang="en-US" sz="2800" dirty="0">
                <a:solidFill>
                  <a:srgbClr val="1C4372"/>
                </a:solidFill>
                <a:latin typeface="微软雅黑" panose="020B0503020204020204" pitchFamily="34" charset="-122"/>
                <a:ea typeface="微软雅黑" panose="020B0503020204020204" pitchFamily="34" charset="-122"/>
              </a:rPr>
              <a:t>双井模型与模拟</a:t>
            </a:r>
            <a:endParaRPr lang="zh-CN" altLang="en-US" sz="2800" dirty="0">
              <a:solidFill>
                <a:srgbClr val="1C4372"/>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245948" y="790581"/>
            <a:ext cx="5022106" cy="337184"/>
          </a:xfrm>
          <a:prstGeom prst="snip1Rect">
            <a:avLst>
              <a:gd name="adj" fmla="val 0"/>
            </a:avLst>
          </a:prstGeom>
          <a:noFill/>
          <a:ln w="28575">
            <a:noFill/>
          </a:ln>
        </p:spPr>
        <p:txBody>
          <a:bodyPr wrap="square" rtlCol="0">
            <a:spAutoFit/>
          </a:bodyPr>
          <a:lstStyle/>
          <a:p>
            <a:r>
              <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rPr>
              <a:t>FORCED DOUBLE-WELL OSCILLATOR</a:t>
            </a:r>
            <a:endPar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endParaRPr>
          </a:p>
        </p:txBody>
      </p:sp>
      <p:pic>
        <p:nvPicPr>
          <p:cNvPr id="45" name="图片 44"/>
          <p:cNvPicPr>
            <a:picLocks noChangeAspect="1"/>
          </p:cNvPicPr>
          <p:nvPr/>
        </p:nvPicPr>
        <p:blipFill>
          <a:blip r:embed="rId1" cstate="hqprint">
            <a:clrChange>
              <a:clrFrom>
                <a:srgbClr val="FFFFFF"/>
              </a:clrFrom>
              <a:clrTo>
                <a:srgbClr val="FFFFFF">
                  <a:alpha val="0"/>
                </a:srgbClr>
              </a:clrTo>
            </a:clrChange>
            <a:duotone>
              <a:prstClr val="black"/>
              <a:srgbClr val="1C4372">
                <a:tint val="45000"/>
                <a:satMod val="400000"/>
              </a:srgbClr>
            </a:duotone>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tretch>
            <a:fillRect/>
          </a:stretch>
        </p:blipFill>
        <p:spPr>
          <a:xfrm>
            <a:off x="8349319" y="73944"/>
            <a:ext cx="3842681" cy="872054"/>
          </a:xfrm>
          <a:prstGeom prst="rect">
            <a:avLst/>
          </a:prstGeom>
        </p:spPr>
      </p:pic>
      <p:sp>
        <p:nvSpPr>
          <p:cNvPr id="2" name="灯片编号占位符 1"/>
          <p:cNvSpPr>
            <a:spLocks noGrp="1"/>
          </p:cNvSpPr>
          <p:nvPr>
            <p:ph type="sldNum" sz="quarter" idx="12"/>
          </p:nvPr>
        </p:nvSpPr>
        <p:spPr/>
        <p:txBody>
          <a:bodyPr/>
          <a:lstStyle/>
          <a:p>
            <a:fld id="{2111E15B-4652-4570-B762-7367D91DB9AE}" type="slidenum">
              <a:rPr lang="zh-CN" altLang="en-US" smtClean="0"/>
            </a:fld>
            <a:endParaRPr lang="zh-CN" altLang="en-US"/>
          </a:p>
        </p:txBody>
      </p:sp>
      <p:sp>
        <p:nvSpPr>
          <p:cNvPr id="15" name="文本框 14"/>
          <p:cNvSpPr txBox="1"/>
          <p:nvPr/>
        </p:nvSpPr>
        <p:spPr>
          <a:xfrm>
            <a:off x="544195" y="1425575"/>
            <a:ext cx="10511155" cy="1198880"/>
          </a:xfrm>
          <a:prstGeom prst="rect">
            <a:avLst/>
          </a:prstGeom>
          <a:noFill/>
        </p:spPr>
        <p:txBody>
          <a:bodyPr wrap="square" rtlCol="0">
            <a:spAutoFit/>
          </a:bodyPr>
          <a:p>
            <a:r>
              <a:rPr lang="zh-CN" sz="2400" dirty="0">
                <a:solidFill>
                  <a:srgbClr val="1C4372"/>
                </a:solidFill>
                <a:latin typeface="微软雅黑" panose="020B0503020204020204" pitchFamily="34" charset="-122"/>
                <a:ea typeface="微软雅黑" panose="020B0503020204020204" pitchFamily="34" charset="-122"/>
              </a:rPr>
              <a:t>更多的了解可以通过添加庞加莱截面获得。通过对</a:t>
            </a:r>
            <a:r>
              <a:rPr lang="en-US" altLang="zh-CN" sz="2400" dirty="0">
                <a:solidFill>
                  <a:srgbClr val="1C4372"/>
                </a:solidFill>
                <a:latin typeface="微软雅黑" panose="020B0503020204020204" pitchFamily="34" charset="-122"/>
                <a:ea typeface="微软雅黑" panose="020B0503020204020204" pitchFamily="34" charset="-122"/>
              </a:rPr>
              <a:t>(x(t),y(t))</a:t>
            </a:r>
            <a:r>
              <a:rPr lang="zh-CN" altLang="en-US" sz="2400" dirty="0">
                <a:solidFill>
                  <a:srgbClr val="1C4372"/>
                </a:solidFill>
                <a:latin typeface="微软雅黑" panose="020B0503020204020204" pitchFamily="34" charset="-122"/>
                <a:ea typeface="微软雅黑" panose="020B0503020204020204" pitchFamily="34" charset="-122"/>
              </a:rPr>
              <a:t>画图，其中</a:t>
            </a:r>
            <a:r>
              <a:rPr lang="en-US" altLang="zh-CN" sz="2400" dirty="0">
                <a:solidFill>
                  <a:srgbClr val="1C4372"/>
                </a:solidFill>
                <a:latin typeface="微软雅黑" panose="020B0503020204020204" pitchFamily="34" charset="-122"/>
                <a:ea typeface="微软雅黑" panose="020B0503020204020204" pitchFamily="34" charset="-122"/>
              </a:rPr>
              <a:t>t</a:t>
            </a:r>
            <a:r>
              <a:rPr lang="zh-CN" altLang="en-US" sz="2400" dirty="0">
                <a:solidFill>
                  <a:srgbClr val="1C4372"/>
                </a:solidFill>
                <a:latin typeface="微软雅黑" panose="020B0503020204020204" pitchFamily="34" charset="-122"/>
                <a:ea typeface="微软雅黑" panose="020B0503020204020204" pitchFamily="34" charset="-122"/>
              </a:rPr>
              <a:t>是</a:t>
            </a:r>
            <a:r>
              <a:rPr lang="en-US" altLang="zh-CN" sz="2400" dirty="0">
                <a:solidFill>
                  <a:srgbClr val="1C4372"/>
                </a:solidFill>
                <a:latin typeface="微软雅黑" panose="020B0503020204020204" pitchFamily="34" charset="-122"/>
                <a:ea typeface="微软雅黑" panose="020B0503020204020204" pitchFamily="34" charset="-122"/>
              </a:rPr>
              <a:t>2π</a:t>
            </a:r>
            <a:r>
              <a:rPr lang="zh-CN" altLang="en-US" sz="2400" dirty="0">
                <a:solidFill>
                  <a:srgbClr val="1C4372"/>
                </a:solidFill>
                <a:latin typeface="微软雅黑" panose="020B0503020204020204" pitchFamily="34" charset="-122"/>
                <a:ea typeface="微软雅黑" panose="020B0503020204020204" pitchFamily="34" charset="-122"/>
              </a:rPr>
              <a:t>的整数倍，在物理上，我们在每一个驱动周期内同一相位上给系统一个</a:t>
            </a:r>
            <a:r>
              <a:rPr lang="en-US" altLang="zh-CN" sz="2400" dirty="0">
                <a:solidFill>
                  <a:srgbClr val="1C4372"/>
                </a:solidFill>
                <a:latin typeface="微软雅黑" panose="020B0503020204020204" pitchFamily="34" charset="-122"/>
                <a:ea typeface="微软雅黑" panose="020B0503020204020204" pitchFamily="34" charset="-122"/>
              </a:rPr>
              <a:t>“</a:t>
            </a:r>
            <a:r>
              <a:rPr lang="zh-CN" altLang="en-US" sz="2400" dirty="0">
                <a:solidFill>
                  <a:srgbClr val="1C4372"/>
                </a:solidFill>
                <a:latin typeface="微软雅黑" panose="020B0503020204020204" pitchFamily="34" charset="-122"/>
                <a:ea typeface="微软雅黑" panose="020B0503020204020204" pitchFamily="34" charset="-122"/>
              </a:rPr>
              <a:t>脉冲</a:t>
            </a:r>
            <a:r>
              <a:rPr lang="en-US" altLang="zh-CN" sz="2400" dirty="0">
                <a:solidFill>
                  <a:srgbClr val="1C4372"/>
                </a:solidFill>
                <a:latin typeface="微软雅黑" panose="020B0503020204020204" pitchFamily="34" charset="-122"/>
                <a:ea typeface="微软雅黑" panose="020B0503020204020204" pitchFamily="34" charset="-122"/>
              </a:rPr>
              <a:t>”</a:t>
            </a:r>
            <a:r>
              <a:rPr lang="zh-CN" altLang="en-US" sz="2400" dirty="0">
                <a:solidFill>
                  <a:srgbClr val="1C4372"/>
                </a:solidFill>
                <a:latin typeface="微软雅黑" panose="020B0503020204020204" pitchFamily="34" charset="-122"/>
                <a:ea typeface="微软雅黑" panose="020B0503020204020204" pitchFamily="34" charset="-122"/>
              </a:rPr>
              <a:t>。</a:t>
            </a:r>
            <a:endParaRPr lang="zh-CN" altLang="en-US" sz="2400" dirty="0">
              <a:solidFill>
                <a:srgbClr val="1C4372"/>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544195" y="3152775"/>
            <a:ext cx="6278880" cy="2971800"/>
          </a:xfrm>
          <a:prstGeom prst="rect">
            <a:avLst/>
          </a:prstGeom>
        </p:spPr>
      </p:pic>
      <p:sp>
        <p:nvSpPr>
          <p:cNvPr id="6" name="文本框 5"/>
          <p:cNvSpPr txBox="1"/>
          <p:nvPr/>
        </p:nvSpPr>
        <p:spPr>
          <a:xfrm>
            <a:off x="7280910" y="3152775"/>
            <a:ext cx="4471670" cy="2306955"/>
          </a:xfrm>
          <a:prstGeom prst="rect">
            <a:avLst/>
          </a:prstGeom>
          <a:noFill/>
        </p:spPr>
        <p:txBody>
          <a:bodyPr wrap="square" rtlCol="0">
            <a:spAutoFit/>
          </a:bodyPr>
          <a:p>
            <a:r>
              <a:rPr lang="zh-CN" sz="2400" dirty="0">
                <a:solidFill>
                  <a:srgbClr val="1C4372"/>
                </a:solidFill>
                <a:latin typeface="微软雅黑" panose="020B0503020204020204" pitchFamily="34" charset="-122"/>
                <a:ea typeface="微软雅黑" panose="020B0503020204020204" pitchFamily="34" charset="-122"/>
              </a:rPr>
              <a:t>现在纠缠自行消失</a:t>
            </a:r>
            <a:r>
              <a:rPr lang="en-US" altLang="zh-CN" sz="2400" dirty="0">
                <a:solidFill>
                  <a:srgbClr val="1C4372"/>
                </a:solidFill>
                <a:latin typeface="微软雅黑" panose="020B0503020204020204" pitchFamily="34" charset="-122"/>
                <a:ea typeface="微软雅黑" panose="020B0503020204020204" pitchFamily="34" charset="-122"/>
              </a:rPr>
              <a:t>—</a:t>
            </a:r>
            <a:r>
              <a:rPr lang="zh-CN" altLang="en-US" sz="2400" dirty="0">
                <a:solidFill>
                  <a:srgbClr val="1C4372"/>
                </a:solidFill>
                <a:latin typeface="微软雅黑" panose="020B0503020204020204" pitchFamily="34" charset="-122"/>
                <a:ea typeface="微软雅黑" panose="020B0503020204020204" pitchFamily="34" charset="-122"/>
              </a:rPr>
              <a:t>所有点都落在一个分形集合内，将其解释为奇怪吸引子的一个横截面。连续点</a:t>
            </a:r>
            <a:r>
              <a:rPr lang="en-US" altLang="zh-CN" sz="2400" dirty="0">
                <a:solidFill>
                  <a:srgbClr val="1C4372"/>
                </a:solidFill>
                <a:latin typeface="微软雅黑" panose="020B0503020204020204" pitchFamily="34" charset="-122"/>
                <a:ea typeface="微软雅黑" panose="020B0503020204020204" pitchFamily="34" charset="-122"/>
              </a:rPr>
              <a:t>(x(t),y(t))</a:t>
            </a:r>
            <a:r>
              <a:rPr lang="zh-CN" altLang="en-US" sz="2400" dirty="0">
                <a:solidFill>
                  <a:srgbClr val="1C4372"/>
                </a:solidFill>
                <a:latin typeface="微软雅黑" panose="020B0503020204020204" pitchFamily="34" charset="-122"/>
                <a:ea typeface="微软雅黑" panose="020B0503020204020204" pitchFamily="34" charset="-122"/>
              </a:rPr>
              <a:t>在吸引子上不规律地跳动，并且系统展示出了对初始条件的敏感依赖性。</a:t>
            </a:r>
            <a:endParaRPr lang="zh-CN" altLang="en-US" sz="2400" dirty="0">
              <a:solidFill>
                <a:srgbClr val="1C437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50" fill="hold"/>
                                        <p:tgtEl>
                                          <p:spTgt spid="19"/>
                                        </p:tgtEl>
                                        <p:attrNameLst>
                                          <p:attrName>ppt_x</p:attrName>
                                        </p:attrNameLst>
                                      </p:cBhvr>
                                      <p:tavLst>
                                        <p:tav tm="0">
                                          <p:val>
                                            <p:strVal val="0-#ppt_w/2"/>
                                          </p:val>
                                        </p:tav>
                                        <p:tav tm="100000">
                                          <p:val>
                                            <p:strVal val="#ppt_x"/>
                                          </p:val>
                                        </p:tav>
                                      </p:tavLst>
                                    </p:anim>
                                    <p:anim calcmode="lin" valueType="num">
                                      <p:cBhvr additive="base">
                                        <p:cTn id="8" dur="25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250" fill="hold"/>
                                        <p:tgtEl>
                                          <p:spTgt spid="20"/>
                                        </p:tgtEl>
                                        <p:attrNameLst>
                                          <p:attrName>ppt_x</p:attrName>
                                        </p:attrNameLst>
                                      </p:cBhvr>
                                      <p:tavLst>
                                        <p:tav tm="0">
                                          <p:val>
                                            <p:strVal val="0-#ppt_w/2"/>
                                          </p:val>
                                        </p:tav>
                                        <p:tav tm="100000">
                                          <p:val>
                                            <p:strVal val="#ppt_x"/>
                                          </p:val>
                                        </p:tav>
                                      </p:tavLst>
                                    </p:anim>
                                    <p:anim calcmode="lin" valueType="num">
                                      <p:cBhvr additive="base">
                                        <p:cTn id="12" dur="25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250" fill="hold"/>
                                        <p:tgtEl>
                                          <p:spTgt spid="18"/>
                                        </p:tgtEl>
                                        <p:attrNameLst>
                                          <p:attrName>ppt_x</p:attrName>
                                        </p:attrNameLst>
                                      </p:cBhvr>
                                      <p:tavLst>
                                        <p:tav tm="0">
                                          <p:val>
                                            <p:strVal val="1+#ppt_w/2"/>
                                          </p:val>
                                        </p:tav>
                                        <p:tav tm="100000">
                                          <p:val>
                                            <p:strVal val="#ppt_x"/>
                                          </p:val>
                                        </p:tav>
                                      </p:tavLst>
                                    </p:anim>
                                    <p:anim calcmode="lin" valueType="num">
                                      <p:cBhvr additive="base">
                                        <p:cTn id="16" dur="25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250" fill="hold"/>
                                        <p:tgtEl>
                                          <p:spTgt spid="45"/>
                                        </p:tgtEl>
                                        <p:attrNameLst>
                                          <p:attrName>ppt_x</p:attrName>
                                        </p:attrNameLst>
                                      </p:cBhvr>
                                      <p:tavLst>
                                        <p:tav tm="0">
                                          <p:val>
                                            <p:strVal val="1+#ppt_w/2"/>
                                          </p:val>
                                        </p:tav>
                                        <p:tav tm="100000">
                                          <p:val>
                                            <p:strVal val="#ppt_x"/>
                                          </p:val>
                                        </p:tav>
                                      </p:tavLst>
                                    </p:anim>
                                    <p:anim calcmode="lin" valueType="num">
                                      <p:cBhvr additive="base">
                                        <p:cTn id="20" dur="2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0-#ppt_w/2"/>
                                          </p:val>
                                        </p:tav>
                                        <p:tav tm="100000">
                                          <p:val>
                                            <p:strVal val="#ppt_x"/>
                                          </p:val>
                                        </p:tav>
                                      </p:tavLst>
                                    </p:anim>
                                    <p:anim calcmode="lin" valueType="num">
                                      <p:cBhvr additive="base">
                                        <p:cTn id="26"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0-#ppt_w/2"/>
                                          </p:val>
                                        </p:tav>
                                        <p:tav tm="100000">
                                          <p:val>
                                            <p:strVal val="#ppt_x"/>
                                          </p:val>
                                        </p:tav>
                                      </p:tavLst>
                                    </p:anim>
                                    <p:anim calcmode="lin" valueType="num">
                                      <p:cBhvr additive="base">
                                        <p:cTn id="36"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15" grpId="0"/>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nvCxnSpPr>
        <p:spPr>
          <a:xfrm>
            <a:off x="342900" y="816622"/>
            <a:ext cx="11506200" cy="0"/>
          </a:xfrm>
          <a:prstGeom prst="line">
            <a:avLst/>
          </a:prstGeom>
          <a:ln w="28575">
            <a:solidFill>
              <a:srgbClr val="1C4372"/>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245948" y="0"/>
            <a:ext cx="5517543" cy="845185"/>
          </a:xfrm>
          <a:prstGeom prst="rect">
            <a:avLst/>
          </a:prstGeom>
        </p:spPr>
        <p:txBody>
          <a:bodyPr wrap="square">
            <a:spAutoFit/>
          </a:bodyPr>
          <a:lstStyle/>
          <a:p>
            <a:pPr>
              <a:lnSpc>
                <a:spcPct val="175000"/>
              </a:lnSpc>
            </a:pPr>
            <a:r>
              <a:rPr lang="en-US" altLang="zh-CN" sz="2800" dirty="0">
                <a:solidFill>
                  <a:srgbClr val="1C4372"/>
                </a:solidFill>
                <a:latin typeface="微软雅黑" panose="020B0503020204020204" pitchFamily="34" charset="-122"/>
                <a:ea typeface="微软雅黑" panose="020B0503020204020204" pitchFamily="34" charset="-122"/>
              </a:rPr>
              <a:t>05.</a:t>
            </a:r>
            <a:r>
              <a:rPr lang="zh-CN" altLang="en-US" sz="2800" dirty="0">
                <a:solidFill>
                  <a:srgbClr val="1C4372"/>
                </a:solidFill>
                <a:latin typeface="微软雅黑" panose="020B0503020204020204" pitchFamily="34" charset="-122"/>
                <a:ea typeface="微软雅黑" panose="020B0503020204020204" pitchFamily="34" charset="-122"/>
              </a:rPr>
              <a:t>受迫双井振子</a:t>
            </a:r>
            <a:r>
              <a:rPr lang="en-US" altLang="zh-CN" sz="2800" dirty="0">
                <a:solidFill>
                  <a:srgbClr val="1C4372"/>
                </a:solidFill>
                <a:latin typeface="微软雅黑" panose="020B0503020204020204" pitchFamily="34" charset="-122"/>
                <a:ea typeface="微软雅黑" panose="020B0503020204020204" pitchFamily="34" charset="-122"/>
              </a:rPr>
              <a:t>-</a:t>
            </a:r>
            <a:r>
              <a:rPr lang="zh-CN" altLang="en-US" sz="2800" dirty="0">
                <a:solidFill>
                  <a:srgbClr val="1C4372"/>
                </a:solidFill>
                <a:latin typeface="微软雅黑" panose="020B0503020204020204" pitchFamily="34" charset="-122"/>
                <a:ea typeface="微软雅黑" panose="020B0503020204020204" pitchFamily="34" charset="-122"/>
              </a:rPr>
              <a:t>双井模型与模拟</a:t>
            </a:r>
            <a:endParaRPr lang="zh-CN" altLang="en-US" sz="2800" dirty="0">
              <a:solidFill>
                <a:srgbClr val="1C4372"/>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245948" y="790581"/>
            <a:ext cx="5022106" cy="337184"/>
          </a:xfrm>
          <a:prstGeom prst="snip1Rect">
            <a:avLst>
              <a:gd name="adj" fmla="val 0"/>
            </a:avLst>
          </a:prstGeom>
          <a:noFill/>
          <a:ln w="28575">
            <a:noFill/>
          </a:ln>
        </p:spPr>
        <p:txBody>
          <a:bodyPr wrap="square" rtlCol="0">
            <a:spAutoFit/>
          </a:bodyPr>
          <a:lstStyle/>
          <a:p>
            <a:r>
              <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rPr>
              <a:t>FORCED DOUBLE-WELL OSCILLATOR</a:t>
            </a:r>
            <a:endPar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endParaRPr>
          </a:p>
        </p:txBody>
      </p:sp>
      <p:pic>
        <p:nvPicPr>
          <p:cNvPr id="45" name="图片 44"/>
          <p:cNvPicPr>
            <a:picLocks noChangeAspect="1"/>
          </p:cNvPicPr>
          <p:nvPr/>
        </p:nvPicPr>
        <p:blipFill>
          <a:blip r:embed="rId1" cstate="hqprint">
            <a:clrChange>
              <a:clrFrom>
                <a:srgbClr val="FFFFFF"/>
              </a:clrFrom>
              <a:clrTo>
                <a:srgbClr val="FFFFFF">
                  <a:alpha val="0"/>
                </a:srgbClr>
              </a:clrTo>
            </a:clrChange>
            <a:duotone>
              <a:prstClr val="black"/>
              <a:srgbClr val="1C4372">
                <a:tint val="45000"/>
                <a:satMod val="400000"/>
              </a:srgbClr>
            </a:duotone>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tretch>
            <a:fillRect/>
          </a:stretch>
        </p:blipFill>
        <p:spPr>
          <a:xfrm>
            <a:off x="8349319" y="73944"/>
            <a:ext cx="3842681" cy="872054"/>
          </a:xfrm>
          <a:prstGeom prst="rect">
            <a:avLst/>
          </a:prstGeom>
        </p:spPr>
      </p:pic>
      <p:sp>
        <p:nvSpPr>
          <p:cNvPr id="2" name="灯片编号占位符 1"/>
          <p:cNvSpPr>
            <a:spLocks noGrp="1"/>
          </p:cNvSpPr>
          <p:nvPr>
            <p:ph type="sldNum" sz="quarter" idx="12"/>
          </p:nvPr>
        </p:nvSpPr>
        <p:spPr/>
        <p:txBody>
          <a:bodyPr/>
          <a:lstStyle/>
          <a:p>
            <a:fld id="{2111E15B-4652-4570-B762-7367D91DB9AE}" type="slidenum">
              <a:rPr lang="zh-CN" altLang="en-US" smtClean="0"/>
            </a:fld>
            <a:endParaRPr lang="zh-CN" altLang="en-US"/>
          </a:p>
        </p:txBody>
      </p:sp>
      <p:sp>
        <p:nvSpPr>
          <p:cNvPr id="15" name="文本框 14"/>
          <p:cNvSpPr txBox="1"/>
          <p:nvPr/>
        </p:nvSpPr>
        <p:spPr>
          <a:xfrm>
            <a:off x="544195" y="1425575"/>
            <a:ext cx="10511155" cy="829945"/>
          </a:xfrm>
          <a:prstGeom prst="rect">
            <a:avLst/>
          </a:prstGeom>
          <a:noFill/>
        </p:spPr>
        <p:txBody>
          <a:bodyPr wrap="square" rtlCol="0">
            <a:spAutoFit/>
          </a:bodyPr>
          <a:p>
            <a:r>
              <a:rPr lang="zh-CN" sz="2400" dirty="0">
                <a:solidFill>
                  <a:srgbClr val="1C4372"/>
                </a:solidFill>
                <a:latin typeface="微软雅黑" panose="020B0503020204020204" pitchFamily="34" charset="-122"/>
                <a:ea typeface="微软雅黑" panose="020B0503020204020204" pitchFamily="34" charset="-122"/>
              </a:rPr>
              <a:t>这些结果表明在钢梁实验中模型能够提供持续的混沌</a:t>
            </a:r>
            <a:r>
              <a:rPr lang="zh-CN" altLang="en-US" sz="2400" dirty="0">
                <a:solidFill>
                  <a:srgbClr val="1C4372"/>
                </a:solidFill>
                <a:latin typeface="微软雅黑" panose="020B0503020204020204" pitchFamily="34" charset="-122"/>
                <a:ea typeface="微软雅黑" panose="020B0503020204020204" pitchFamily="34" charset="-122"/>
              </a:rPr>
              <a:t>。图</a:t>
            </a:r>
            <a:r>
              <a:rPr lang="en-US" altLang="zh-CN" sz="2400" dirty="0">
                <a:solidFill>
                  <a:srgbClr val="1C4372"/>
                </a:solidFill>
                <a:latin typeface="微软雅黑" panose="020B0503020204020204" pitchFamily="34" charset="-122"/>
                <a:ea typeface="微软雅黑" panose="020B0503020204020204" pitchFamily="34" charset="-122"/>
              </a:rPr>
              <a:t>(a)</a:t>
            </a:r>
            <a:r>
              <a:rPr lang="zh-CN" altLang="en-US" sz="2400" dirty="0">
                <a:solidFill>
                  <a:srgbClr val="1C4372"/>
                </a:solidFill>
                <a:latin typeface="微软雅黑" panose="020B0503020204020204" pitchFamily="34" charset="-122"/>
                <a:ea typeface="微软雅黑" panose="020B0503020204020204" pitchFamily="34" charset="-122"/>
              </a:rPr>
              <a:t>为实验数据，图</a:t>
            </a:r>
            <a:r>
              <a:rPr lang="en-US" altLang="zh-CN" sz="2400" dirty="0">
                <a:solidFill>
                  <a:srgbClr val="1C4372"/>
                </a:solidFill>
                <a:latin typeface="微软雅黑" panose="020B0503020204020204" pitchFamily="34" charset="-122"/>
                <a:ea typeface="微软雅黑" panose="020B0503020204020204" pitchFamily="34" charset="-122"/>
              </a:rPr>
              <a:t>(b)</a:t>
            </a:r>
            <a:r>
              <a:rPr lang="zh-CN" altLang="en-US" sz="2400" dirty="0">
                <a:solidFill>
                  <a:srgbClr val="1C4372"/>
                </a:solidFill>
                <a:latin typeface="微软雅黑" panose="020B0503020204020204" pitchFamily="34" charset="-122"/>
                <a:ea typeface="微软雅黑" panose="020B0503020204020204" pitchFamily="34" charset="-122"/>
              </a:rPr>
              <a:t>是数值模拟得到的数据，两者定性一致。</a:t>
            </a:r>
            <a:r>
              <a:rPr lang="zh-CN" altLang="en-US" sz="2400" dirty="0">
                <a:solidFill>
                  <a:srgbClr val="1C4372"/>
                </a:solidFill>
                <a:latin typeface="微软雅黑" panose="020B0503020204020204" pitchFamily="34" charset="-122"/>
                <a:ea typeface="微软雅黑" panose="020B0503020204020204" pitchFamily="34" charset="-122"/>
              </a:rPr>
              <a:t>     </a:t>
            </a:r>
            <a:endParaRPr lang="zh-CN" altLang="en-US" sz="2400" dirty="0">
              <a:solidFill>
                <a:srgbClr val="1C4372"/>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2541270" y="3138805"/>
            <a:ext cx="6789420" cy="21107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50" fill="hold"/>
                                        <p:tgtEl>
                                          <p:spTgt spid="19"/>
                                        </p:tgtEl>
                                        <p:attrNameLst>
                                          <p:attrName>ppt_x</p:attrName>
                                        </p:attrNameLst>
                                      </p:cBhvr>
                                      <p:tavLst>
                                        <p:tav tm="0">
                                          <p:val>
                                            <p:strVal val="0-#ppt_w/2"/>
                                          </p:val>
                                        </p:tav>
                                        <p:tav tm="100000">
                                          <p:val>
                                            <p:strVal val="#ppt_x"/>
                                          </p:val>
                                        </p:tav>
                                      </p:tavLst>
                                    </p:anim>
                                    <p:anim calcmode="lin" valueType="num">
                                      <p:cBhvr additive="base">
                                        <p:cTn id="8" dur="25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250" fill="hold"/>
                                        <p:tgtEl>
                                          <p:spTgt spid="20"/>
                                        </p:tgtEl>
                                        <p:attrNameLst>
                                          <p:attrName>ppt_x</p:attrName>
                                        </p:attrNameLst>
                                      </p:cBhvr>
                                      <p:tavLst>
                                        <p:tav tm="0">
                                          <p:val>
                                            <p:strVal val="0-#ppt_w/2"/>
                                          </p:val>
                                        </p:tav>
                                        <p:tav tm="100000">
                                          <p:val>
                                            <p:strVal val="#ppt_x"/>
                                          </p:val>
                                        </p:tav>
                                      </p:tavLst>
                                    </p:anim>
                                    <p:anim calcmode="lin" valueType="num">
                                      <p:cBhvr additive="base">
                                        <p:cTn id="12" dur="25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250" fill="hold"/>
                                        <p:tgtEl>
                                          <p:spTgt spid="18"/>
                                        </p:tgtEl>
                                        <p:attrNameLst>
                                          <p:attrName>ppt_x</p:attrName>
                                        </p:attrNameLst>
                                      </p:cBhvr>
                                      <p:tavLst>
                                        <p:tav tm="0">
                                          <p:val>
                                            <p:strVal val="1+#ppt_w/2"/>
                                          </p:val>
                                        </p:tav>
                                        <p:tav tm="100000">
                                          <p:val>
                                            <p:strVal val="#ppt_x"/>
                                          </p:val>
                                        </p:tav>
                                      </p:tavLst>
                                    </p:anim>
                                    <p:anim calcmode="lin" valueType="num">
                                      <p:cBhvr additive="base">
                                        <p:cTn id="16" dur="25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250" fill="hold"/>
                                        <p:tgtEl>
                                          <p:spTgt spid="45"/>
                                        </p:tgtEl>
                                        <p:attrNameLst>
                                          <p:attrName>ppt_x</p:attrName>
                                        </p:attrNameLst>
                                      </p:cBhvr>
                                      <p:tavLst>
                                        <p:tav tm="0">
                                          <p:val>
                                            <p:strVal val="1+#ppt_w/2"/>
                                          </p:val>
                                        </p:tav>
                                        <p:tav tm="100000">
                                          <p:val>
                                            <p:strVal val="#ppt_x"/>
                                          </p:val>
                                        </p:tav>
                                      </p:tavLst>
                                    </p:anim>
                                    <p:anim calcmode="lin" valueType="num">
                                      <p:cBhvr additive="base">
                                        <p:cTn id="20" dur="2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0-#ppt_w/2"/>
                                          </p:val>
                                        </p:tav>
                                        <p:tav tm="100000">
                                          <p:val>
                                            <p:strVal val="#ppt_x"/>
                                          </p:val>
                                        </p:tav>
                                      </p:tavLst>
                                    </p:anim>
                                    <p:anim calcmode="lin" valueType="num">
                                      <p:cBhvr additive="base">
                                        <p:cTn id="26"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1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nvCxnSpPr>
        <p:spPr>
          <a:xfrm>
            <a:off x="342900" y="816622"/>
            <a:ext cx="11506200" cy="0"/>
          </a:xfrm>
          <a:prstGeom prst="line">
            <a:avLst/>
          </a:prstGeom>
          <a:ln w="28575">
            <a:solidFill>
              <a:srgbClr val="1C4372"/>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245948" y="0"/>
            <a:ext cx="5517543" cy="845185"/>
          </a:xfrm>
          <a:prstGeom prst="rect">
            <a:avLst/>
          </a:prstGeom>
        </p:spPr>
        <p:txBody>
          <a:bodyPr wrap="square">
            <a:spAutoFit/>
          </a:bodyPr>
          <a:lstStyle/>
          <a:p>
            <a:pPr>
              <a:lnSpc>
                <a:spcPct val="175000"/>
              </a:lnSpc>
            </a:pPr>
            <a:r>
              <a:rPr lang="en-US" altLang="zh-CN" sz="2800" dirty="0">
                <a:solidFill>
                  <a:srgbClr val="1C4372"/>
                </a:solidFill>
                <a:latin typeface="微软雅黑" panose="020B0503020204020204" pitchFamily="34" charset="-122"/>
                <a:ea typeface="微软雅黑" panose="020B0503020204020204" pitchFamily="34" charset="-122"/>
              </a:rPr>
              <a:t>05.</a:t>
            </a:r>
            <a:r>
              <a:rPr lang="zh-CN" altLang="en-US" sz="2800" dirty="0">
                <a:solidFill>
                  <a:srgbClr val="1C4372"/>
                </a:solidFill>
                <a:latin typeface="微软雅黑" panose="020B0503020204020204" pitchFamily="34" charset="-122"/>
                <a:ea typeface="微软雅黑" panose="020B0503020204020204" pitchFamily="34" charset="-122"/>
              </a:rPr>
              <a:t>受迫双井振子</a:t>
            </a:r>
            <a:r>
              <a:rPr lang="en-US" altLang="zh-CN" sz="2800" dirty="0">
                <a:solidFill>
                  <a:srgbClr val="1C4372"/>
                </a:solidFill>
                <a:latin typeface="微软雅黑" panose="020B0503020204020204" pitchFamily="34" charset="-122"/>
                <a:ea typeface="微软雅黑" panose="020B0503020204020204" pitchFamily="34" charset="-122"/>
              </a:rPr>
              <a:t>-</a:t>
            </a:r>
            <a:r>
              <a:rPr lang="zh-CN" altLang="en-US" sz="2800" dirty="0">
                <a:solidFill>
                  <a:srgbClr val="1C4372"/>
                </a:solidFill>
                <a:latin typeface="微软雅黑" panose="020B0503020204020204" pitchFamily="34" charset="-122"/>
                <a:ea typeface="微软雅黑" panose="020B0503020204020204" pitchFamily="34" charset="-122"/>
              </a:rPr>
              <a:t>瞬态混沌</a:t>
            </a:r>
            <a:endParaRPr lang="zh-CN" altLang="en-US" sz="2800" dirty="0">
              <a:solidFill>
                <a:srgbClr val="1C4372"/>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245948" y="790581"/>
            <a:ext cx="5022106" cy="337184"/>
          </a:xfrm>
          <a:prstGeom prst="snip1Rect">
            <a:avLst>
              <a:gd name="adj" fmla="val 0"/>
            </a:avLst>
          </a:prstGeom>
          <a:noFill/>
          <a:ln w="28575">
            <a:noFill/>
          </a:ln>
        </p:spPr>
        <p:txBody>
          <a:bodyPr wrap="square" rtlCol="0">
            <a:spAutoFit/>
          </a:bodyPr>
          <a:lstStyle/>
          <a:p>
            <a:r>
              <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rPr>
              <a:t>FORCED DOUBLE-WELL OSCILLATOR</a:t>
            </a:r>
            <a:endPar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endParaRPr>
          </a:p>
        </p:txBody>
      </p:sp>
      <p:pic>
        <p:nvPicPr>
          <p:cNvPr id="45" name="图片 44"/>
          <p:cNvPicPr>
            <a:picLocks noChangeAspect="1"/>
          </p:cNvPicPr>
          <p:nvPr/>
        </p:nvPicPr>
        <p:blipFill>
          <a:blip r:embed="rId1" cstate="hqprint">
            <a:clrChange>
              <a:clrFrom>
                <a:srgbClr val="FFFFFF"/>
              </a:clrFrom>
              <a:clrTo>
                <a:srgbClr val="FFFFFF">
                  <a:alpha val="0"/>
                </a:srgbClr>
              </a:clrTo>
            </a:clrChange>
            <a:duotone>
              <a:prstClr val="black"/>
              <a:srgbClr val="1C4372">
                <a:tint val="45000"/>
                <a:satMod val="400000"/>
              </a:srgbClr>
            </a:duotone>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tretch>
            <a:fillRect/>
          </a:stretch>
        </p:blipFill>
        <p:spPr>
          <a:xfrm>
            <a:off x="8349319" y="73944"/>
            <a:ext cx="3842681" cy="872054"/>
          </a:xfrm>
          <a:prstGeom prst="rect">
            <a:avLst/>
          </a:prstGeom>
        </p:spPr>
      </p:pic>
      <p:sp>
        <p:nvSpPr>
          <p:cNvPr id="2" name="灯片编号占位符 1"/>
          <p:cNvSpPr>
            <a:spLocks noGrp="1"/>
          </p:cNvSpPr>
          <p:nvPr>
            <p:ph type="sldNum" sz="quarter" idx="12"/>
          </p:nvPr>
        </p:nvSpPr>
        <p:spPr/>
        <p:txBody>
          <a:bodyPr/>
          <a:lstStyle/>
          <a:p>
            <a:fld id="{2111E15B-4652-4570-B762-7367D91DB9AE}" type="slidenum">
              <a:rPr lang="zh-CN" altLang="en-US" smtClean="0"/>
            </a:fld>
            <a:endParaRPr lang="zh-CN" altLang="en-US"/>
          </a:p>
        </p:txBody>
      </p:sp>
      <p:sp>
        <p:nvSpPr>
          <p:cNvPr id="15" name="文本框 14"/>
          <p:cNvSpPr txBox="1"/>
          <p:nvPr/>
        </p:nvSpPr>
        <p:spPr>
          <a:xfrm>
            <a:off x="612775" y="1242695"/>
            <a:ext cx="10511155" cy="1198880"/>
          </a:xfrm>
          <a:prstGeom prst="rect">
            <a:avLst/>
          </a:prstGeom>
          <a:noFill/>
        </p:spPr>
        <p:txBody>
          <a:bodyPr wrap="square" rtlCol="0">
            <a:spAutoFit/>
          </a:bodyPr>
          <a:p>
            <a:r>
              <a:rPr lang="zh-CN" altLang="en-US" sz="2400" dirty="0">
                <a:solidFill>
                  <a:srgbClr val="1C4372"/>
                </a:solidFill>
                <a:latin typeface="微软雅黑" panose="020B0503020204020204" pitchFamily="34" charset="-122"/>
                <a:ea typeface="微软雅黑" panose="020B0503020204020204" pitchFamily="34" charset="-122"/>
              </a:rPr>
              <a:t>尽管上述方程没有奇怪吸引子，但它任然表现出复杂的动力学。若考虑两个或两个以上稳定极限环共存的情况，那么在系统稳定下来之前具有瞬态混沌，并且最终状态敏感依赖初始条件的选择。     </a:t>
            </a:r>
            <a:endParaRPr lang="zh-CN" altLang="en-US" sz="2400" dirty="0">
              <a:solidFill>
                <a:srgbClr val="1C4372"/>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899795" y="2614930"/>
            <a:ext cx="9936480" cy="37414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50" fill="hold"/>
                                        <p:tgtEl>
                                          <p:spTgt spid="19"/>
                                        </p:tgtEl>
                                        <p:attrNameLst>
                                          <p:attrName>ppt_x</p:attrName>
                                        </p:attrNameLst>
                                      </p:cBhvr>
                                      <p:tavLst>
                                        <p:tav tm="0">
                                          <p:val>
                                            <p:strVal val="0-#ppt_w/2"/>
                                          </p:val>
                                        </p:tav>
                                        <p:tav tm="100000">
                                          <p:val>
                                            <p:strVal val="#ppt_x"/>
                                          </p:val>
                                        </p:tav>
                                      </p:tavLst>
                                    </p:anim>
                                    <p:anim calcmode="lin" valueType="num">
                                      <p:cBhvr additive="base">
                                        <p:cTn id="8" dur="25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250" fill="hold"/>
                                        <p:tgtEl>
                                          <p:spTgt spid="20"/>
                                        </p:tgtEl>
                                        <p:attrNameLst>
                                          <p:attrName>ppt_x</p:attrName>
                                        </p:attrNameLst>
                                      </p:cBhvr>
                                      <p:tavLst>
                                        <p:tav tm="0">
                                          <p:val>
                                            <p:strVal val="0-#ppt_w/2"/>
                                          </p:val>
                                        </p:tav>
                                        <p:tav tm="100000">
                                          <p:val>
                                            <p:strVal val="#ppt_x"/>
                                          </p:val>
                                        </p:tav>
                                      </p:tavLst>
                                    </p:anim>
                                    <p:anim calcmode="lin" valueType="num">
                                      <p:cBhvr additive="base">
                                        <p:cTn id="12" dur="25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250" fill="hold"/>
                                        <p:tgtEl>
                                          <p:spTgt spid="18"/>
                                        </p:tgtEl>
                                        <p:attrNameLst>
                                          <p:attrName>ppt_x</p:attrName>
                                        </p:attrNameLst>
                                      </p:cBhvr>
                                      <p:tavLst>
                                        <p:tav tm="0">
                                          <p:val>
                                            <p:strVal val="1+#ppt_w/2"/>
                                          </p:val>
                                        </p:tav>
                                        <p:tav tm="100000">
                                          <p:val>
                                            <p:strVal val="#ppt_x"/>
                                          </p:val>
                                        </p:tav>
                                      </p:tavLst>
                                    </p:anim>
                                    <p:anim calcmode="lin" valueType="num">
                                      <p:cBhvr additive="base">
                                        <p:cTn id="16" dur="25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250" fill="hold"/>
                                        <p:tgtEl>
                                          <p:spTgt spid="45"/>
                                        </p:tgtEl>
                                        <p:attrNameLst>
                                          <p:attrName>ppt_x</p:attrName>
                                        </p:attrNameLst>
                                      </p:cBhvr>
                                      <p:tavLst>
                                        <p:tav tm="0">
                                          <p:val>
                                            <p:strVal val="1+#ppt_w/2"/>
                                          </p:val>
                                        </p:tav>
                                        <p:tav tm="100000">
                                          <p:val>
                                            <p:strVal val="#ppt_x"/>
                                          </p:val>
                                        </p:tav>
                                      </p:tavLst>
                                    </p:anim>
                                    <p:anim calcmode="lin" valueType="num">
                                      <p:cBhvr additive="base">
                                        <p:cTn id="20" dur="2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0-#ppt_w/2"/>
                                          </p:val>
                                        </p:tav>
                                        <p:tav tm="100000">
                                          <p:val>
                                            <p:strVal val="#ppt_x"/>
                                          </p:val>
                                        </p:tav>
                                      </p:tavLst>
                                    </p:anim>
                                    <p:anim calcmode="lin" valueType="num">
                                      <p:cBhvr additive="base">
                                        <p:cTn id="26"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1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双井振子2"/>
          <p:cNvPicPr>
            <a:picLocks noChangeAspect="1"/>
          </p:cNvPicPr>
          <p:nvPr/>
        </p:nvPicPr>
        <p:blipFill>
          <a:blip r:embed="rId1"/>
          <a:stretch>
            <a:fillRect/>
          </a:stretch>
        </p:blipFill>
        <p:spPr>
          <a:xfrm>
            <a:off x="1994535" y="1955165"/>
            <a:ext cx="6916420" cy="4806315"/>
          </a:xfrm>
          <a:prstGeom prst="rect">
            <a:avLst/>
          </a:prstGeom>
        </p:spPr>
      </p:pic>
      <p:cxnSp>
        <p:nvCxnSpPr>
          <p:cNvPr id="18" name="直接连接符 17"/>
          <p:cNvCxnSpPr/>
          <p:nvPr/>
        </p:nvCxnSpPr>
        <p:spPr>
          <a:xfrm>
            <a:off x="342900" y="816622"/>
            <a:ext cx="11506200" cy="0"/>
          </a:xfrm>
          <a:prstGeom prst="line">
            <a:avLst/>
          </a:prstGeom>
          <a:ln w="28575">
            <a:solidFill>
              <a:srgbClr val="1C4372"/>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245948" y="0"/>
            <a:ext cx="5517543" cy="845185"/>
          </a:xfrm>
          <a:prstGeom prst="rect">
            <a:avLst/>
          </a:prstGeom>
        </p:spPr>
        <p:txBody>
          <a:bodyPr wrap="square">
            <a:spAutoFit/>
          </a:bodyPr>
          <a:lstStyle/>
          <a:p>
            <a:pPr>
              <a:lnSpc>
                <a:spcPct val="175000"/>
              </a:lnSpc>
            </a:pPr>
            <a:r>
              <a:rPr lang="en-US" altLang="zh-CN" sz="2800" dirty="0">
                <a:solidFill>
                  <a:srgbClr val="1C4372"/>
                </a:solidFill>
                <a:latin typeface="微软雅黑" panose="020B0503020204020204" pitchFamily="34" charset="-122"/>
                <a:ea typeface="微软雅黑" panose="020B0503020204020204" pitchFamily="34" charset="-122"/>
              </a:rPr>
              <a:t>05.</a:t>
            </a:r>
            <a:r>
              <a:rPr lang="zh-CN" altLang="en-US" sz="2800" dirty="0">
                <a:solidFill>
                  <a:srgbClr val="1C4372"/>
                </a:solidFill>
                <a:latin typeface="微软雅黑" panose="020B0503020204020204" pitchFamily="34" charset="-122"/>
                <a:ea typeface="微软雅黑" panose="020B0503020204020204" pitchFamily="34" charset="-122"/>
              </a:rPr>
              <a:t>受迫双井振子</a:t>
            </a:r>
            <a:r>
              <a:rPr lang="en-US" altLang="zh-CN" sz="2800" dirty="0">
                <a:solidFill>
                  <a:srgbClr val="1C4372"/>
                </a:solidFill>
                <a:latin typeface="微软雅黑" panose="020B0503020204020204" pitchFamily="34" charset="-122"/>
                <a:ea typeface="微软雅黑" panose="020B0503020204020204" pitchFamily="34" charset="-122"/>
              </a:rPr>
              <a:t>-</a:t>
            </a:r>
            <a:r>
              <a:rPr lang="zh-CN" altLang="en-US" sz="2800" dirty="0">
                <a:solidFill>
                  <a:srgbClr val="1C4372"/>
                </a:solidFill>
                <a:latin typeface="微软雅黑" panose="020B0503020204020204" pitchFamily="34" charset="-122"/>
                <a:ea typeface="微软雅黑" panose="020B0503020204020204" pitchFamily="34" charset="-122"/>
              </a:rPr>
              <a:t>瞬态混沌</a:t>
            </a:r>
            <a:endParaRPr lang="zh-CN" altLang="en-US" sz="2800" dirty="0">
              <a:solidFill>
                <a:srgbClr val="1C4372"/>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245948" y="790581"/>
            <a:ext cx="5022106" cy="337184"/>
          </a:xfrm>
          <a:prstGeom prst="snip1Rect">
            <a:avLst>
              <a:gd name="adj" fmla="val 0"/>
            </a:avLst>
          </a:prstGeom>
          <a:noFill/>
          <a:ln w="28575">
            <a:noFill/>
          </a:ln>
        </p:spPr>
        <p:txBody>
          <a:bodyPr wrap="square" rtlCol="0">
            <a:spAutoFit/>
          </a:bodyPr>
          <a:lstStyle/>
          <a:p>
            <a:r>
              <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rPr>
              <a:t>FORCED DOUBLE-WELL OSCILLATOR</a:t>
            </a:r>
            <a:endPar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endParaRPr>
          </a:p>
        </p:txBody>
      </p:sp>
      <p:pic>
        <p:nvPicPr>
          <p:cNvPr id="45" name="图片 44"/>
          <p:cNvPicPr>
            <a:picLocks noChangeAspect="1"/>
          </p:cNvPicPr>
          <p:nvPr/>
        </p:nvPicPr>
        <p:blipFill>
          <a:blip r:embed="rId2" cstate="hqprint">
            <a:clrChange>
              <a:clrFrom>
                <a:srgbClr val="FFFFFF"/>
              </a:clrFrom>
              <a:clrTo>
                <a:srgbClr val="FFFFFF">
                  <a:alpha val="0"/>
                </a:srgbClr>
              </a:clrTo>
            </a:clrChange>
            <a:duotone>
              <a:prstClr val="black"/>
              <a:srgbClr val="1C4372">
                <a:tint val="45000"/>
                <a:satMod val="400000"/>
              </a:srgbClr>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8349319" y="73944"/>
            <a:ext cx="3842681" cy="872054"/>
          </a:xfrm>
          <a:prstGeom prst="rect">
            <a:avLst/>
          </a:prstGeom>
        </p:spPr>
      </p:pic>
      <p:sp>
        <p:nvSpPr>
          <p:cNvPr id="2" name="灯片编号占位符 1"/>
          <p:cNvSpPr>
            <a:spLocks noGrp="1"/>
          </p:cNvSpPr>
          <p:nvPr>
            <p:ph type="sldNum" sz="quarter" idx="12"/>
          </p:nvPr>
        </p:nvSpPr>
        <p:spPr/>
        <p:txBody>
          <a:bodyPr/>
          <a:lstStyle/>
          <a:p>
            <a:fld id="{2111E15B-4652-4570-B762-7367D91DB9AE}" type="slidenum">
              <a:rPr lang="zh-CN" altLang="en-US" smtClean="0"/>
            </a:fld>
            <a:endParaRPr lang="zh-CN" altLang="en-US"/>
          </a:p>
        </p:txBody>
      </p:sp>
      <p:sp>
        <p:nvSpPr>
          <p:cNvPr id="15" name="文本框 14"/>
          <p:cNvSpPr txBox="1"/>
          <p:nvPr/>
        </p:nvSpPr>
        <p:spPr>
          <a:xfrm>
            <a:off x="544195" y="1425575"/>
            <a:ext cx="10511155" cy="829945"/>
          </a:xfrm>
          <a:prstGeom prst="rect">
            <a:avLst/>
          </a:prstGeom>
          <a:noFill/>
        </p:spPr>
        <p:txBody>
          <a:bodyPr wrap="square" rtlCol="0">
            <a:spAutoFit/>
          </a:bodyPr>
          <a:p>
            <a:r>
              <a:rPr lang="zh-CN" sz="2400" dirty="0">
                <a:solidFill>
                  <a:srgbClr val="1C4372"/>
                </a:solidFill>
                <a:latin typeface="微软雅黑" panose="020B0503020204020204" pitchFamily="34" charset="-122"/>
                <a:ea typeface="微软雅黑" panose="020B0503020204020204" pitchFamily="34" charset="-122"/>
              </a:rPr>
              <a:t>预测系统的最终状态是十分困难的，尽管这个状态很简单</a:t>
            </a:r>
            <a:r>
              <a:rPr lang="zh-CN" altLang="en-US" sz="2400" dirty="0">
                <a:solidFill>
                  <a:srgbClr val="1C4372"/>
                </a:solidFill>
                <a:latin typeface="微软雅黑" panose="020B0503020204020204" pitchFamily="34" charset="-122"/>
                <a:ea typeface="微软雅黑" panose="020B0503020204020204" pitchFamily="34" charset="-122"/>
              </a:rPr>
              <a:t>。这种对初始条件的敏感性可以通过下面的图解法更加生动地表现出来。     </a:t>
            </a:r>
            <a:endParaRPr lang="zh-CN" altLang="en-US" sz="2400" dirty="0">
              <a:solidFill>
                <a:srgbClr val="1C437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50" fill="hold"/>
                                        <p:tgtEl>
                                          <p:spTgt spid="19"/>
                                        </p:tgtEl>
                                        <p:attrNameLst>
                                          <p:attrName>ppt_x</p:attrName>
                                        </p:attrNameLst>
                                      </p:cBhvr>
                                      <p:tavLst>
                                        <p:tav tm="0">
                                          <p:val>
                                            <p:strVal val="0-#ppt_w/2"/>
                                          </p:val>
                                        </p:tav>
                                        <p:tav tm="100000">
                                          <p:val>
                                            <p:strVal val="#ppt_x"/>
                                          </p:val>
                                        </p:tav>
                                      </p:tavLst>
                                    </p:anim>
                                    <p:anim calcmode="lin" valueType="num">
                                      <p:cBhvr additive="base">
                                        <p:cTn id="8" dur="25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250" fill="hold"/>
                                        <p:tgtEl>
                                          <p:spTgt spid="20"/>
                                        </p:tgtEl>
                                        <p:attrNameLst>
                                          <p:attrName>ppt_x</p:attrName>
                                        </p:attrNameLst>
                                      </p:cBhvr>
                                      <p:tavLst>
                                        <p:tav tm="0">
                                          <p:val>
                                            <p:strVal val="0-#ppt_w/2"/>
                                          </p:val>
                                        </p:tav>
                                        <p:tav tm="100000">
                                          <p:val>
                                            <p:strVal val="#ppt_x"/>
                                          </p:val>
                                        </p:tav>
                                      </p:tavLst>
                                    </p:anim>
                                    <p:anim calcmode="lin" valueType="num">
                                      <p:cBhvr additive="base">
                                        <p:cTn id="12" dur="25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250" fill="hold"/>
                                        <p:tgtEl>
                                          <p:spTgt spid="18"/>
                                        </p:tgtEl>
                                        <p:attrNameLst>
                                          <p:attrName>ppt_x</p:attrName>
                                        </p:attrNameLst>
                                      </p:cBhvr>
                                      <p:tavLst>
                                        <p:tav tm="0">
                                          <p:val>
                                            <p:strVal val="1+#ppt_w/2"/>
                                          </p:val>
                                        </p:tav>
                                        <p:tav tm="100000">
                                          <p:val>
                                            <p:strVal val="#ppt_x"/>
                                          </p:val>
                                        </p:tav>
                                      </p:tavLst>
                                    </p:anim>
                                    <p:anim calcmode="lin" valueType="num">
                                      <p:cBhvr additive="base">
                                        <p:cTn id="16" dur="25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250" fill="hold"/>
                                        <p:tgtEl>
                                          <p:spTgt spid="45"/>
                                        </p:tgtEl>
                                        <p:attrNameLst>
                                          <p:attrName>ppt_x</p:attrName>
                                        </p:attrNameLst>
                                      </p:cBhvr>
                                      <p:tavLst>
                                        <p:tav tm="0">
                                          <p:val>
                                            <p:strVal val="1+#ppt_w/2"/>
                                          </p:val>
                                        </p:tav>
                                        <p:tav tm="100000">
                                          <p:val>
                                            <p:strVal val="#ppt_x"/>
                                          </p:val>
                                        </p:tav>
                                      </p:tavLst>
                                    </p:anim>
                                    <p:anim calcmode="lin" valueType="num">
                                      <p:cBhvr additive="base">
                                        <p:cTn id="20" dur="2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0-#ppt_w/2"/>
                                          </p:val>
                                        </p:tav>
                                        <p:tav tm="100000">
                                          <p:val>
                                            <p:strVal val="#ppt_x"/>
                                          </p:val>
                                        </p:tav>
                                      </p:tavLst>
                                    </p:anim>
                                    <p:anim calcmode="lin" valueType="num">
                                      <p:cBhvr additive="base">
                                        <p:cTn id="26"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1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831703"/>
            <a:ext cx="12192000" cy="3316514"/>
          </a:xfrm>
          <a:prstGeom prst="rect">
            <a:avLst/>
          </a:prstGeom>
          <a:solidFill>
            <a:srgbClr val="1C43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69"/>
          <p:cNvGrpSpPr/>
          <p:nvPr/>
        </p:nvGrpSpPr>
        <p:grpSpPr>
          <a:xfrm>
            <a:off x="9118600" y="1366157"/>
            <a:ext cx="3073400" cy="177800"/>
            <a:chOff x="9118600" y="1366157"/>
            <a:chExt cx="3073400" cy="177800"/>
          </a:xfrm>
        </p:grpSpPr>
        <p:cxnSp>
          <p:nvCxnSpPr>
            <p:cNvPr id="66" name="直接连接符 65"/>
            <p:cNvCxnSpPr/>
            <p:nvPr/>
          </p:nvCxnSpPr>
          <p:spPr>
            <a:xfrm>
              <a:off x="9118600" y="1366157"/>
              <a:ext cx="3073400" cy="0"/>
            </a:xfrm>
            <a:prstGeom prst="line">
              <a:avLst/>
            </a:prstGeom>
            <a:ln w="19050">
              <a:solidFill>
                <a:srgbClr val="1C4372"/>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10248900" y="1543957"/>
              <a:ext cx="1943100" cy="0"/>
            </a:xfrm>
            <a:prstGeom prst="line">
              <a:avLst/>
            </a:prstGeom>
            <a:ln w="19050">
              <a:solidFill>
                <a:srgbClr val="1C4372"/>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flipV="1">
            <a:off x="0" y="5315857"/>
            <a:ext cx="3073400" cy="177800"/>
            <a:chOff x="0" y="5315857"/>
            <a:chExt cx="3073400" cy="177800"/>
          </a:xfrm>
        </p:grpSpPr>
        <p:cxnSp>
          <p:nvCxnSpPr>
            <p:cNvPr id="68" name="直接连接符 67"/>
            <p:cNvCxnSpPr/>
            <p:nvPr/>
          </p:nvCxnSpPr>
          <p:spPr>
            <a:xfrm flipH="1">
              <a:off x="0" y="5315857"/>
              <a:ext cx="3073400" cy="0"/>
            </a:xfrm>
            <a:prstGeom prst="line">
              <a:avLst/>
            </a:prstGeom>
            <a:ln w="19050">
              <a:solidFill>
                <a:srgbClr val="1C4372"/>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0" y="5493657"/>
              <a:ext cx="1943100" cy="0"/>
            </a:xfrm>
            <a:prstGeom prst="line">
              <a:avLst/>
            </a:prstGeom>
            <a:ln w="19050">
              <a:solidFill>
                <a:srgbClr val="1C4372"/>
              </a:solidFill>
            </a:ln>
          </p:spPr>
          <p:style>
            <a:lnRef idx="1">
              <a:schemeClr val="accent1"/>
            </a:lnRef>
            <a:fillRef idx="0">
              <a:schemeClr val="accent1"/>
            </a:fillRef>
            <a:effectRef idx="0">
              <a:schemeClr val="accent1"/>
            </a:effectRef>
            <a:fontRef idx="minor">
              <a:schemeClr val="tx1"/>
            </a:fontRef>
          </p:style>
        </p:cxnSp>
      </p:grpSp>
      <p:sp>
        <p:nvSpPr>
          <p:cNvPr id="22" name="文本框 19"/>
          <p:cNvSpPr txBox="1"/>
          <p:nvPr/>
        </p:nvSpPr>
        <p:spPr>
          <a:xfrm>
            <a:off x="3242280" y="2705725"/>
            <a:ext cx="5093512" cy="14465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8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END </a:t>
            </a:r>
            <a:endParaRPr lang="zh-CN" altLang="en-US" sz="88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灯片编号占位符 4"/>
          <p:cNvSpPr>
            <a:spLocks noGrp="1"/>
          </p:cNvSpPr>
          <p:nvPr>
            <p:ph type="sldNum" sz="quarter" idx="12"/>
          </p:nvPr>
        </p:nvSpPr>
        <p:spPr/>
        <p:txBody>
          <a:bodyPr/>
          <a:lstStyle/>
          <a:p>
            <a:fld id="{2111E15B-4652-4570-B762-7367D91DB9A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250" fill="hold"/>
                                        <p:tgtEl>
                                          <p:spTgt spid="3"/>
                                        </p:tgtEl>
                                        <p:attrNameLst>
                                          <p:attrName>ppt_x</p:attrName>
                                        </p:attrNameLst>
                                      </p:cBhvr>
                                      <p:tavLst>
                                        <p:tav tm="0">
                                          <p:val>
                                            <p:strVal val="0-#ppt_w/2"/>
                                          </p:val>
                                        </p:tav>
                                        <p:tav tm="100000">
                                          <p:val>
                                            <p:strVal val="#ppt_x"/>
                                          </p:val>
                                        </p:tav>
                                      </p:tavLst>
                                    </p:anim>
                                    <p:anim calcmode="lin" valueType="num">
                                      <p:cBhvr additive="base">
                                        <p:cTn id="12" dur="25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70"/>
                                        </p:tgtEl>
                                        <p:attrNameLst>
                                          <p:attrName>style.visibility</p:attrName>
                                        </p:attrNameLst>
                                      </p:cBhvr>
                                      <p:to>
                                        <p:strVal val="visible"/>
                                      </p:to>
                                    </p:set>
                                    <p:anim calcmode="lin" valueType="num">
                                      <p:cBhvr additive="base">
                                        <p:cTn id="15" dur="250" fill="hold"/>
                                        <p:tgtEl>
                                          <p:spTgt spid="70"/>
                                        </p:tgtEl>
                                        <p:attrNameLst>
                                          <p:attrName>ppt_x</p:attrName>
                                        </p:attrNameLst>
                                      </p:cBhvr>
                                      <p:tavLst>
                                        <p:tav tm="0">
                                          <p:val>
                                            <p:strVal val="1+#ppt_w/2"/>
                                          </p:val>
                                        </p:tav>
                                        <p:tav tm="100000">
                                          <p:val>
                                            <p:strVal val="#ppt_x"/>
                                          </p:val>
                                        </p:tav>
                                      </p:tavLst>
                                    </p:anim>
                                    <p:anim calcmode="lin" valueType="num">
                                      <p:cBhvr additive="base">
                                        <p:cTn id="16" dur="250" fill="hold"/>
                                        <p:tgtEl>
                                          <p:spTgt spid="70"/>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left)">
                                      <p:cBhvr>
                                        <p:cTn id="2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nvCxnSpPr>
        <p:spPr>
          <a:xfrm>
            <a:off x="342900" y="816622"/>
            <a:ext cx="11506200" cy="0"/>
          </a:xfrm>
          <a:prstGeom prst="line">
            <a:avLst/>
          </a:prstGeom>
          <a:ln w="28575">
            <a:solidFill>
              <a:srgbClr val="1C4372"/>
            </a:solidFill>
          </a:ln>
        </p:spPr>
        <p:style>
          <a:lnRef idx="1">
            <a:schemeClr val="accent1"/>
          </a:lnRef>
          <a:fillRef idx="0">
            <a:schemeClr val="accent1"/>
          </a:fillRef>
          <a:effectRef idx="0">
            <a:schemeClr val="accent1"/>
          </a:effectRef>
          <a:fontRef idx="minor">
            <a:schemeClr val="tx1"/>
          </a:fontRef>
        </p:style>
      </p:cxnSp>
      <p:sp>
        <p:nvSpPr>
          <p:cNvPr id="19" name="矩形 18"/>
          <p:cNvSpPr/>
          <p:nvPr>
            <p:custDataLst>
              <p:tags r:id="rId1"/>
            </p:custDataLst>
          </p:nvPr>
        </p:nvSpPr>
        <p:spPr>
          <a:xfrm>
            <a:off x="245948" y="0"/>
            <a:ext cx="5517543" cy="845185"/>
          </a:xfrm>
          <a:prstGeom prst="rect">
            <a:avLst/>
          </a:prstGeom>
        </p:spPr>
        <p:txBody>
          <a:bodyPr wrap="square">
            <a:spAutoFit/>
          </a:bodyPr>
          <a:lstStyle/>
          <a:p>
            <a:pPr>
              <a:lnSpc>
                <a:spcPct val="175000"/>
              </a:lnSpc>
            </a:pPr>
            <a:r>
              <a:rPr lang="en-US" altLang="zh-CN" sz="2800" dirty="0">
                <a:solidFill>
                  <a:srgbClr val="1C4372"/>
                </a:solidFill>
                <a:latin typeface="微软雅黑" panose="020B0503020204020204" pitchFamily="34" charset="-122"/>
                <a:ea typeface="微软雅黑" panose="020B0503020204020204" pitchFamily="34" charset="-122"/>
              </a:rPr>
              <a:t>01.</a:t>
            </a:r>
            <a:r>
              <a:rPr lang="zh-CN" altLang="en-US" sz="2800" dirty="0">
                <a:solidFill>
                  <a:srgbClr val="1C4372"/>
                </a:solidFill>
                <a:latin typeface="微软雅黑" panose="020B0503020204020204" pitchFamily="34" charset="-122"/>
                <a:ea typeface="微软雅黑" panose="020B0503020204020204" pitchFamily="34" charset="-122"/>
              </a:rPr>
              <a:t>简例</a:t>
            </a:r>
            <a:r>
              <a:rPr lang="en-US" altLang="zh-CN" sz="2800" dirty="0">
                <a:solidFill>
                  <a:srgbClr val="1C4372"/>
                </a:solidFill>
                <a:latin typeface="微软雅黑" panose="020B0503020204020204" pitchFamily="34" charset="-122"/>
                <a:ea typeface="微软雅黑" panose="020B0503020204020204" pitchFamily="34" charset="-122"/>
              </a:rPr>
              <a:t>-</a:t>
            </a:r>
            <a:r>
              <a:rPr lang="zh-CN" altLang="en-US" sz="2800" dirty="0">
                <a:solidFill>
                  <a:srgbClr val="1C4372"/>
                </a:solidFill>
                <a:latin typeface="微软雅黑" panose="020B0503020204020204" pitchFamily="34" charset="-122"/>
                <a:ea typeface="微软雅黑" panose="020B0503020204020204" pitchFamily="34" charset="-122"/>
              </a:rPr>
              <a:t>吸引子介绍</a:t>
            </a:r>
            <a:endParaRPr lang="zh-CN" altLang="en-US" sz="2800" dirty="0">
              <a:solidFill>
                <a:srgbClr val="1C4372"/>
              </a:solidFill>
              <a:latin typeface="微软雅黑" panose="020B0503020204020204" pitchFamily="34" charset="-122"/>
              <a:ea typeface="微软雅黑" panose="020B0503020204020204" pitchFamily="34" charset="-122"/>
            </a:endParaRPr>
          </a:p>
        </p:txBody>
      </p:sp>
      <p:sp>
        <p:nvSpPr>
          <p:cNvPr id="20" name="文本框 19"/>
          <p:cNvSpPr txBox="1"/>
          <p:nvPr>
            <p:custDataLst>
              <p:tags r:id="rId2"/>
            </p:custDataLst>
          </p:nvPr>
        </p:nvSpPr>
        <p:spPr>
          <a:xfrm>
            <a:off x="245948" y="790581"/>
            <a:ext cx="5022106" cy="337184"/>
          </a:xfrm>
          <a:prstGeom prst="snip1Rect">
            <a:avLst>
              <a:gd name="adj" fmla="val 0"/>
            </a:avLst>
          </a:prstGeom>
          <a:noFill/>
          <a:ln w="28575">
            <a:noFill/>
          </a:ln>
        </p:spPr>
        <p:txBody>
          <a:bodyPr wrap="square" rtlCol="0">
            <a:spAutoFit/>
          </a:bodyPr>
          <a:lstStyle/>
          <a:p>
            <a:r>
              <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rPr>
              <a:t>SIMPLEST EXAMPLES</a:t>
            </a:r>
            <a:endPar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endParaRPr>
          </a:p>
        </p:txBody>
      </p:sp>
      <p:pic>
        <p:nvPicPr>
          <p:cNvPr id="45" name="图片 44"/>
          <p:cNvPicPr>
            <a:picLocks noChangeAspect="1"/>
          </p:cNvPicPr>
          <p:nvPr>
            <p:custDataLst>
              <p:tags r:id="rId3"/>
            </p:custDataLst>
          </p:nvPr>
        </p:nvPicPr>
        <p:blipFill>
          <a:blip r:embed="rId4" cstate="hqprint">
            <a:clrChange>
              <a:clrFrom>
                <a:srgbClr val="FFFFFF"/>
              </a:clrFrom>
              <a:clrTo>
                <a:srgbClr val="FFFFFF">
                  <a:alpha val="0"/>
                </a:srgbClr>
              </a:clrTo>
            </a:clrChange>
            <a:duotone>
              <a:prstClr val="black"/>
              <a:srgbClr val="1C4372">
                <a:tint val="45000"/>
                <a:satMod val="400000"/>
              </a:srgbClr>
            </a:duotone>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tretch>
            <a:fillRect/>
          </a:stretch>
        </p:blipFill>
        <p:spPr>
          <a:xfrm>
            <a:off x="8349319" y="73944"/>
            <a:ext cx="3842681" cy="872054"/>
          </a:xfrm>
          <a:prstGeom prst="rect">
            <a:avLst/>
          </a:prstGeom>
        </p:spPr>
      </p:pic>
      <p:sp>
        <p:nvSpPr>
          <p:cNvPr id="2" name="文本框 1"/>
          <p:cNvSpPr txBox="1"/>
          <p:nvPr/>
        </p:nvSpPr>
        <p:spPr>
          <a:xfrm>
            <a:off x="914977" y="1420442"/>
            <a:ext cx="10362045" cy="829945"/>
          </a:xfrm>
          <a:prstGeom prst="rect">
            <a:avLst/>
          </a:prstGeom>
          <a:noFill/>
        </p:spPr>
        <p:txBody>
          <a:bodyPr wrap="square" rtlCol="0">
            <a:spAutoFit/>
          </a:bodyPr>
          <a:lstStyle/>
          <a:p>
            <a:r>
              <a:rPr lang="zh-CN" altLang="en-US" sz="2400" dirty="0">
                <a:solidFill>
                  <a:srgbClr val="1C4372"/>
                </a:solidFill>
                <a:latin typeface="微软雅黑" panose="020B0503020204020204" pitchFamily="34" charset="-122"/>
                <a:ea typeface="微软雅黑" panose="020B0503020204020204" pitchFamily="34" charset="-122"/>
              </a:rPr>
              <a:t>吸引子：</a:t>
            </a:r>
            <a:r>
              <a:rPr lang="zh-CN" sz="2400" dirty="0">
                <a:solidFill>
                  <a:srgbClr val="1C4372"/>
                </a:solidFill>
                <a:latin typeface="微软雅黑" panose="020B0503020204020204" pitchFamily="34" charset="-122"/>
                <a:ea typeface="微软雅黑" panose="020B0503020204020204" pitchFamily="34" charset="-122"/>
              </a:rPr>
              <a:t>所有的运动系统，不管是混沌的还是非混沌的。都以吸引子为基础，它因为倾向于把一个系统或方程吸引到某一个终态或终态的模式而得名。</a:t>
            </a:r>
            <a:endParaRPr lang="zh-CN" altLang="en-US" sz="2400" dirty="0">
              <a:solidFill>
                <a:srgbClr val="1C4372"/>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190128" y="2974086"/>
            <a:ext cx="1625600" cy="460375"/>
          </a:xfrm>
          <a:prstGeom prst="rect">
            <a:avLst/>
          </a:prstGeom>
          <a:noFill/>
        </p:spPr>
        <p:txBody>
          <a:bodyPr wrap="square" rtlCol="0">
            <a:spAutoFit/>
          </a:bodyPr>
          <a:lstStyle/>
          <a:p>
            <a:r>
              <a:rPr lang="zh-CN" altLang="en-US" sz="2400" dirty="0">
                <a:solidFill>
                  <a:srgbClr val="1C4372"/>
                </a:solidFill>
                <a:latin typeface="微软雅黑" panose="020B0503020204020204" pitchFamily="34" charset="-122"/>
                <a:ea typeface="微软雅黑" panose="020B0503020204020204" pitchFamily="34" charset="-122"/>
              </a:rPr>
              <a:t>分类：</a:t>
            </a:r>
            <a:endParaRPr lang="zh-CN" altLang="en-US" sz="2400" dirty="0">
              <a:solidFill>
                <a:srgbClr val="1C4372"/>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3265196" y="3167453"/>
            <a:ext cx="5355681" cy="2074838"/>
            <a:chOff x="3168792" y="3198167"/>
            <a:chExt cx="5355681" cy="2074838"/>
          </a:xfrm>
        </p:grpSpPr>
        <p:grpSp>
          <p:nvGrpSpPr>
            <p:cNvPr id="11" name="组合 10"/>
            <p:cNvGrpSpPr/>
            <p:nvPr/>
          </p:nvGrpSpPr>
          <p:grpSpPr>
            <a:xfrm>
              <a:off x="3630580" y="3198167"/>
              <a:ext cx="4893893" cy="2074838"/>
              <a:chOff x="4107700" y="4231101"/>
              <a:chExt cx="4660945" cy="2279195"/>
            </a:xfrm>
          </p:grpSpPr>
          <p:grpSp>
            <p:nvGrpSpPr>
              <p:cNvPr id="12" name="组合 11"/>
              <p:cNvGrpSpPr/>
              <p:nvPr/>
            </p:nvGrpSpPr>
            <p:grpSpPr>
              <a:xfrm>
                <a:off x="4107700" y="4231101"/>
                <a:ext cx="4660945" cy="1045192"/>
                <a:chOff x="2189267" y="4068809"/>
                <a:chExt cx="4660945" cy="1045192"/>
              </a:xfrm>
            </p:grpSpPr>
            <p:sp>
              <p:nvSpPr>
                <p:cNvPr id="24" name="任意多边形 14"/>
                <p:cNvSpPr/>
                <p:nvPr/>
              </p:nvSpPr>
              <p:spPr bwMode="auto">
                <a:xfrm>
                  <a:off x="2757000" y="4068809"/>
                  <a:ext cx="4093212" cy="1045192"/>
                </a:xfrm>
                <a:prstGeom prst="roundRect">
                  <a:avLst/>
                </a:prstGeom>
                <a:solidFill>
                  <a:srgbClr val="1B4367"/>
                </a:solidFill>
                <a:ln w="9525">
                  <a:solidFill>
                    <a:schemeClr val="tx1">
                      <a:lumMod val="75000"/>
                      <a:lumOff val="25000"/>
                    </a:schemeClr>
                  </a:solidFill>
                  <a:miter lim="800000"/>
                </a:ln>
              </p:spPr>
              <p:txBody>
                <a:bodyPr lIns="641949" tIns="319025" rIns="638656" bIns="319025" anchor="ctr"/>
                <a:lstStyle/>
                <a:p>
                  <a:pPr marL="171450" lvl="1" indent="-171450" defTabSz="844550">
                    <a:lnSpc>
                      <a:spcPct val="90000"/>
                    </a:lnSpc>
                    <a:spcAft>
                      <a:spcPct val="15000"/>
                    </a:spcAft>
                    <a:buFont typeface="Arial" panose="020B0604020202020204" pitchFamily="34" charset="0"/>
                    <a:buChar char="•"/>
                  </a:pPr>
                  <a:endParaRPr lang="zh-CN" altLang="en-US" sz="1865">
                    <a:solidFill>
                      <a:schemeClr val="bg1"/>
                    </a:solidFill>
                    <a:latin typeface="微软雅黑" panose="020B0503020204020204" pitchFamily="34" charset="-122"/>
                    <a:ea typeface="微软雅黑" panose="020B0503020204020204" pitchFamily="34" charset="-122"/>
                  </a:endParaRPr>
                </a:p>
              </p:txBody>
            </p:sp>
            <p:sp>
              <p:nvSpPr>
                <p:cNvPr id="25" name="任意多边形 15"/>
                <p:cNvSpPr/>
                <p:nvPr/>
              </p:nvSpPr>
              <p:spPr bwMode="auto">
                <a:xfrm>
                  <a:off x="2189267" y="4179149"/>
                  <a:ext cx="866775" cy="866775"/>
                </a:xfrm>
                <a:custGeom>
                  <a:avLst/>
                  <a:gdLst>
                    <a:gd name="T0" fmla="*/ 0 w 866404"/>
                    <a:gd name="T1" fmla="*/ 433945 h 866404"/>
                    <a:gd name="T2" fmla="*/ 434156 w 866404"/>
                    <a:gd name="T3" fmla="*/ 0 h 866404"/>
                    <a:gd name="T4" fmla="*/ 868310 w 866404"/>
                    <a:gd name="T5" fmla="*/ 433945 h 866404"/>
                    <a:gd name="T6" fmla="*/ 434156 w 866404"/>
                    <a:gd name="T7" fmla="*/ 867890 h 866404"/>
                    <a:gd name="T8" fmla="*/ 0 w 866404"/>
                    <a:gd name="T9" fmla="*/ 433945 h 866404"/>
                    <a:gd name="T10" fmla="*/ 0 60000 65536"/>
                    <a:gd name="T11" fmla="*/ 0 60000 65536"/>
                    <a:gd name="T12" fmla="*/ 0 60000 65536"/>
                    <a:gd name="T13" fmla="*/ 0 60000 65536"/>
                    <a:gd name="T14" fmla="*/ 0 60000 65536"/>
                    <a:gd name="T15" fmla="*/ 0 w 866404"/>
                    <a:gd name="T16" fmla="*/ 0 h 866404"/>
                    <a:gd name="T17" fmla="*/ 866404 w 866404"/>
                    <a:gd name="T18" fmla="*/ 866404 h 866404"/>
                  </a:gdLst>
                  <a:ahLst/>
                  <a:cxnLst>
                    <a:cxn ang="T10">
                      <a:pos x="T0" y="T1"/>
                    </a:cxn>
                    <a:cxn ang="T11">
                      <a:pos x="T2" y="T3"/>
                    </a:cxn>
                    <a:cxn ang="T12">
                      <a:pos x="T4" y="T5"/>
                    </a:cxn>
                    <a:cxn ang="T13">
                      <a:pos x="T6" y="T7"/>
                    </a:cxn>
                    <a:cxn ang="T14">
                      <a:pos x="T8" y="T9"/>
                    </a:cxn>
                  </a:cxnLst>
                  <a:rect l="T15" t="T16" r="T17" b="T18"/>
                  <a:pathLst>
                    <a:path w="866404" h="866404">
                      <a:moveTo>
                        <a:pt x="0" y="433202"/>
                      </a:moveTo>
                      <a:cubicBezTo>
                        <a:pt x="0" y="193951"/>
                        <a:pt x="193951" y="0"/>
                        <a:pt x="433202" y="0"/>
                      </a:cubicBezTo>
                      <a:cubicBezTo>
                        <a:pt x="672453" y="0"/>
                        <a:pt x="866404" y="193951"/>
                        <a:pt x="866404" y="433202"/>
                      </a:cubicBezTo>
                      <a:cubicBezTo>
                        <a:pt x="866404" y="672453"/>
                        <a:pt x="672453" y="866404"/>
                        <a:pt x="433202" y="866404"/>
                      </a:cubicBezTo>
                      <a:cubicBezTo>
                        <a:pt x="193951" y="866404"/>
                        <a:pt x="0" y="672453"/>
                        <a:pt x="0" y="433202"/>
                      </a:cubicBezTo>
                      <a:close/>
                    </a:path>
                  </a:pathLst>
                </a:custGeom>
                <a:solidFill>
                  <a:srgbClr val="1B4367"/>
                </a:solidFill>
                <a:ln w="19050">
                  <a:solidFill>
                    <a:schemeClr val="bg1"/>
                  </a:solidFill>
                  <a:miter lim="800000"/>
                </a:ln>
              </p:spPr>
              <p:txBody>
                <a:bodyPr lIns="186109" tIns="186109" rIns="186109" bIns="186109" anchor="ctr"/>
                <a:lstStyle/>
                <a:p>
                  <a:pPr algn="ctr" defTabSz="889000">
                    <a:lnSpc>
                      <a:spcPct val="90000"/>
                    </a:lnSpc>
                    <a:spcAft>
                      <a:spcPct val="35000"/>
                    </a:spcAft>
                  </a:pPr>
                  <a:r>
                    <a:rPr lang="en-US" altLang="zh-CN" sz="2000" dirty="0">
                      <a:solidFill>
                        <a:schemeClr val="bg1"/>
                      </a:solidFill>
                      <a:latin typeface="微软雅黑" panose="020B0503020204020204" pitchFamily="34" charset="-122"/>
                      <a:ea typeface="微软雅黑" panose="020B0503020204020204" pitchFamily="34" charset="-122"/>
                    </a:rPr>
                    <a:t>01</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3170974" y="4329793"/>
                  <a:ext cx="3679238" cy="505719"/>
                </a:xfrm>
                <a:prstGeom prst="rect">
                  <a:avLst/>
                </a:prstGeom>
                <a:noFill/>
              </p:spPr>
              <p:txBody>
                <a:bodyPr wrap="square" rtlCol="0">
                  <a:spAutoFit/>
                </a:bodyPr>
                <a:lstStyle/>
                <a:p>
                  <a:r>
                    <a:rPr lang="zh-CN" altLang="en-US" sz="2400" dirty="0">
                      <a:solidFill>
                        <a:srgbClr val="FFFFFF"/>
                      </a:solidFill>
                      <a:latin typeface="微软雅黑" panose="020B0503020204020204" pitchFamily="34" charset="-122"/>
                      <a:ea typeface="微软雅黑" panose="020B0503020204020204" pitchFamily="34" charset="-122"/>
                    </a:rPr>
                    <a:t>平庸吸引子</a:t>
                  </a:r>
                  <a:endParaRPr lang="zh-CN" altLang="en-US" sz="2400" dirty="0">
                    <a:solidFill>
                      <a:srgbClr val="FFFFFF"/>
                    </a:solidFill>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4107700" y="5465104"/>
                <a:ext cx="4660945" cy="1045192"/>
                <a:chOff x="2189267" y="4068809"/>
                <a:chExt cx="4660945" cy="1045192"/>
              </a:xfrm>
            </p:grpSpPr>
            <p:sp>
              <p:nvSpPr>
                <p:cNvPr id="21" name="任意多边形 14"/>
                <p:cNvSpPr/>
                <p:nvPr/>
              </p:nvSpPr>
              <p:spPr bwMode="auto">
                <a:xfrm>
                  <a:off x="2757000" y="4068809"/>
                  <a:ext cx="4093212" cy="1045192"/>
                </a:xfrm>
                <a:prstGeom prst="roundRect">
                  <a:avLst/>
                </a:prstGeom>
                <a:solidFill>
                  <a:srgbClr val="1B4367"/>
                </a:solidFill>
                <a:ln w="9525">
                  <a:solidFill>
                    <a:schemeClr val="tx1">
                      <a:lumMod val="75000"/>
                      <a:lumOff val="25000"/>
                    </a:schemeClr>
                  </a:solidFill>
                  <a:miter lim="800000"/>
                </a:ln>
              </p:spPr>
              <p:txBody>
                <a:bodyPr lIns="641949" tIns="319025" rIns="638656" bIns="319025" anchor="ctr"/>
                <a:lstStyle/>
                <a:p>
                  <a:pPr marL="171450" lvl="1" indent="-171450" defTabSz="844550">
                    <a:lnSpc>
                      <a:spcPct val="90000"/>
                    </a:lnSpc>
                    <a:spcAft>
                      <a:spcPct val="15000"/>
                    </a:spcAft>
                    <a:buFont typeface="Arial" panose="020B0604020202020204" pitchFamily="34" charset="0"/>
                    <a:buChar char="•"/>
                  </a:pPr>
                  <a:endParaRPr lang="zh-CN" altLang="en-US" sz="1865">
                    <a:solidFill>
                      <a:schemeClr val="bg1"/>
                    </a:solidFill>
                    <a:latin typeface="微软雅黑" panose="020B0503020204020204" pitchFamily="34" charset="-122"/>
                    <a:ea typeface="微软雅黑" panose="020B0503020204020204" pitchFamily="34" charset="-122"/>
                  </a:endParaRPr>
                </a:p>
              </p:txBody>
            </p:sp>
            <p:sp>
              <p:nvSpPr>
                <p:cNvPr id="22" name="任意多边形 15"/>
                <p:cNvSpPr/>
                <p:nvPr/>
              </p:nvSpPr>
              <p:spPr bwMode="auto">
                <a:xfrm>
                  <a:off x="2189267" y="4179149"/>
                  <a:ext cx="866775" cy="866775"/>
                </a:xfrm>
                <a:custGeom>
                  <a:avLst/>
                  <a:gdLst>
                    <a:gd name="T0" fmla="*/ 0 w 866404"/>
                    <a:gd name="T1" fmla="*/ 433945 h 866404"/>
                    <a:gd name="T2" fmla="*/ 434156 w 866404"/>
                    <a:gd name="T3" fmla="*/ 0 h 866404"/>
                    <a:gd name="T4" fmla="*/ 868310 w 866404"/>
                    <a:gd name="T5" fmla="*/ 433945 h 866404"/>
                    <a:gd name="T6" fmla="*/ 434156 w 866404"/>
                    <a:gd name="T7" fmla="*/ 867890 h 866404"/>
                    <a:gd name="T8" fmla="*/ 0 w 866404"/>
                    <a:gd name="T9" fmla="*/ 433945 h 866404"/>
                    <a:gd name="T10" fmla="*/ 0 60000 65536"/>
                    <a:gd name="T11" fmla="*/ 0 60000 65536"/>
                    <a:gd name="T12" fmla="*/ 0 60000 65536"/>
                    <a:gd name="T13" fmla="*/ 0 60000 65536"/>
                    <a:gd name="T14" fmla="*/ 0 60000 65536"/>
                    <a:gd name="T15" fmla="*/ 0 w 866404"/>
                    <a:gd name="T16" fmla="*/ 0 h 866404"/>
                    <a:gd name="T17" fmla="*/ 866404 w 866404"/>
                    <a:gd name="T18" fmla="*/ 866404 h 866404"/>
                  </a:gdLst>
                  <a:ahLst/>
                  <a:cxnLst>
                    <a:cxn ang="T10">
                      <a:pos x="T0" y="T1"/>
                    </a:cxn>
                    <a:cxn ang="T11">
                      <a:pos x="T2" y="T3"/>
                    </a:cxn>
                    <a:cxn ang="T12">
                      <a:pos x="T4" y="T5"/>
                    </a:cxn>
                    <a:cxn ang="T13">
                      <a:pos x="T6" y="T7"/>
                    </a:cxn>
                    <a:cxn ang="T14">
                      <a:pos x="T8" y="T9"/>
                    </a:cxn>
                  </a:cxnLst>
                  <a:rect l="T15" t="T16" r="T17" b="T18"/>
                  <a:pathLst>
                    <a:path w="866404" h="866404">
                      <a:moveTo>
                        <a:pt x="0" y="433202"/>
                      </a:moveTo>
                      <a:cubicBezTo>
                        <a:pt x="0" y="193951"/>
                        <a:pt x="193951" y="0"/>
                        <a:pt x="433202" y="0"/>
                      </a:cubicBezTo>
                      <a:cubicBezTo>
                        <a:pt x="672453" y="0"/>
                        <a:pt x="866404" y="193951"/>
                        <a:pt x="866404" y="433202"/>
                      </a:cubicBezTo>
                      <a:cubicBezTo>
                        <a:pt x="866404" y="672453"/>
                        <a:pt x="672453" y="866404"/>
                        <a:pt x="433202" y="866404"/>
                      </a:cubicBezTo>
                      <a:cubicBezTo>
                        <a:pt x="193951" y="866404"/>
                        <a:pt x="0" y="672453"/>
                        <a:pt x="0" y="433202"/>
                      </a:cubicBezTo>
                      <a:close/>
                    </a:path>
                  </a:pathLst>
                </a:custGeom>
                <a:solidFill>
                  <a:srgbClr val="1B4367"/>
                </a:solidFill>
                <a:ln w="19050">
                  <a:solidFill>
                    <a:schemeClr val="bg1"/>
                  </a:solidFill>
                  <a:miter lim="800000"/>
                </a:ln>
              </p:spPr>
              <p:txBody>
                <a:bodyPr lIns="186109" tIns="186109" rIns="186109" bIns="186109" anchor="ctr"/>
                <a:lstStyle/>
                <a:p>
                  <a:pPr algn="ctr" defTabSz="889000">
                    <a:lnSpc>
                      <a:spcPct val="90000"/>
                    </a:lnSpc>
                    <a:spcAft>
                      <a:spcPct val="35000"/>
                    </a:spcAft>
                  </a:pPr>
                  <a:r>
                    <a:rPr lang="en-US" altLang="zh-CN" sz="2000" dirty="0">
                      <a:solidFill>
                        <a:schemeClr val="bg1"/>
                      </a:solidFill>
                      <a:latin typeface="微软雅黑" panose="020B0503020204020204" pitchFamily="34" charset="-122"/>
                      <a:ea typeface="微软雅黑" panose="020B0503020204020204" pitchFamily="34" charset="-122"/>
                    </a:rPr>
                    <a:t>02</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3170974" y="4358699"/>
                  <a:ext cx="3679238" cy="505719"/>
                </a:xfrm>
                <a:prstGeom prst="rect">
                  <a:avLst/>
                </a:prstGeom>
                <a:noFill/>
              </p:spPr>
              <p:txBody>
                <a:bodyPr wrap="square" rtlCol="0">
                  <a:spAutoFit/>
                </a:bodyPr>
                <a:lstStyle/>
                <a:p>
                  <a:r>
                    <a:rPr lang="zh-CN" altLang="en-US" sz="2400" dirty="0">
                      <a:solidFill>
                        <a:srgbClr val="FFFFFF"/>
                      </a:solidFill>
                      <a:latin typeface="微软雅黑" panose="020B0503020204020204" pitchFamily="34" charset="-122"/>
                      <a:ea typeface="微软雅黑" panose="020B0503020204020204" pitchFamily="34" charset="-122"/>
                    </a:rPr>
                    <a:t>奇异吸引子</a:t>
                  </a:r>
                  <a:endParaRPr lang="zh-CN" altLang="en-US" sz="2400" dirty="0">
                    <a:solidFill>
                      <a:srgbClr val="FFFFFF"/>
                    </a:solidFill>
                    <a:latin typeface="微软雅黑" panose="020B0503020204020204" pitchFamily="34" charset="-122"/>
                    <a:ea typeface="微软雅黑" panose="020B0503020204020204" pitchFamily="34" charset="-122"/>
                  </a:endParaRPr>
                </a:p>
              </p:txBody>
            </p:sp>
          </p:grpSp>
        </p:grpSp>
        <p:sp>
          <p:nvSpPr>
            <p:cNvPr id="27" name="左大括号 26"/>
            <p:cNvSpPr/>
            <p:nvPr/>
          </p:nvSpPr>
          <p:spPr>
            <a:xfrm>
              <a:off x="3168792" y="3591065"/>
              <a:ext cx="461788" cy="1327516"/>
            </a:xfrm>
            <a:prstGeom prst="leftBrace">
              <a:avLst>
                <a:gd name="adj1" fmla="val 33909"/>
                <a:gd name="adj2" fmla="val 49722"/>
              </a:avLst>
            </a:prstGeom>
            <a:ln w="63500">
              <a:solidFill>
                <a:srgbClr val="1C437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1C4372"/>
                </a:solidFill>
              </a:endParaRPr>
            </a:p>
          </p:txBody>
        </p:sp>
      </p:grpSp>
      <p:sp>
        <p:nvSpPr>
          <p:cNvPr id="5" name="灯片编号占位符 4"/>
          <p:cNvSpPr>
            <a:spLocks noGrp="1"/>
          </p:cNvSpPr>
          <p:nvPr>
            <p:ph type="sldNum" sz="quarter" idx="12"/>
          </p:nvPr>
        </p:nvSpPr>
        <p:spPr/>
        <p:txBody>
          <a:bodyPr/>
          <a:lstStyle/>
          <a:p>
            <a:fld id="{2111E15B-4652-4570-B762-7367D91DB9AE}"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50" fill="hold"/>
                                        <p:tgtEl>
                                          <p:spTgt spid="19"/>
                                        </p:tgtEl>
                                        <p:attrNameLst>
                                          <p:attrName>ppt_x</p:attrName>
                                        </p:attrNameLst>
                                      </p:cBhvr>
                                      <p:tavLst>
                                        <p:tav tm="0">
                                          <p:val>
                                            <p:strVal val="0-#ppt_w/2"/>
                                          </p:val>
                                        </p:tav>
                                        <p:tav tm="100000">
                                          <p:val>
                                            <p:strVal val="#ppt_x"/>
                                          </p:val>
                                        </p:tav>
                                      </p:tavLst>
                                    </p:anim>
                                    <p:anim calcmode="lin" valueType="num">
                                      <p:cBhvr additive="base">
                                        <p:cTn id="8" dur="25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250" fill="hold"/>
                                        <p:tgtEl>
                                          <p:spTgt spid="20"/>
                                        </p:tgtEl>
                                        <p:attrNameLst>
                                          <p:attrName>ppt_x</p:attrName>
                                        </p:attrNameLst>
                                      </p:cBhvr>
                                      <p:tavLst>
                                        <p:tav tm="0">
                                          <p:val>
                                            <p:strVal val="0-#ppt_w/2"/>
                                          </p:val>
                                        </p:tav>
                                        <p:tav tm="100000">
                                          <p:val>
                                            <p:strVal val="#ppt_x"/>
                                          </p:val>
                                        </p:tav>
                                      </p:tavLst>
                                    </p:anim>
                                    <p:anim calcmode="lin" valueType="num">
                                      <p:cBhvr additive="base">
                                        <p:cTn id="12" dur="25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250" fill="hold"/>
                                        <p:tgtEl>
                                          <p:spTgt spid="18"/>
                                        </p:tgtEl>
                                        <p:attrNameLst>
                                          <p:attrName>ppt_x</p:attrName>
                                        </p:attrNameLst>
                                      </p:cBhvr>
                                      <p:tavLst>
                                        <p:tav tm="0">
                                          <p:val>
                                            <p:strVal val="1+#ppt_w/2"/>
                                          </p:val>
                                        </p:tav>
                                        <p:tav tm="100000">
                                          <p:val>
                                            <p:strVal val="#ppt_x"/>
                                          </p:val>
                                        </p:tav>
                                      </p:tavLst>
                                    </p:anim>
                                    <p:anim calcmode="lin" valueType="num">
                                      <p:cBhvr additive="base">
                                        <p:cTn id="16" dur="25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250" fill="hold"/>
                                        <p:tgtEl>
                                          <p:spTgt spid="45"/>
                                        </p:tgtEl>
                                        <p:attrNameLst>
                                          <p:attrName>ppt_x</p:attrName>
                                        </p:attrNameLst>
                                      </p:cBhvr>
                                      <p:tavLst>
                                        <p:tav tm="0">
                                          <p:val>
                                            <p:strVal val="1+#ppt_w/2"/>
                                          </p:val>
                                        </p:tav>
                                        <p:tav tm="100000">
                                          <p:val>
                                            <p:strVal val="#ppt_x"/>
                                          </p:val>
                                        </p:tav>
                                      </p:tavLst>
                                    </p:anim>
                                    <p:anim calcmode="lin" valueType="num">
                                      <p:cBhvr additive="base">
                                        <p:cTn id="20" dur="2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0-#ppt_w/2"/>
                                          </p:val>
                                        </p:tav>
                                        <p:tav tm="100000">
                                          <p:val>
                                            <p:strVal val="#ppt_x"/>
                                          </p:val>
                                        </p:tav>
                                      </p:tavLst>
                                    </p:anim>
                                    <p:anim calcmode="lin" valueType="num">
                                      <p:cBhvr additive="base">
                                        <p:cTn id="26"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0-#ppt_w/2"/>
                                          </p:val>
                                        </p:tav>
                                        <p:tav tm="100000">
                                          <p:val>
                                            <p:strVal val="#ppt_x"/>
                                          </p:val>
                                        </p:tav>
                                      </p:tavLst>
                                    </p:anim>
                                    <p:anim calcmode="lin" valueType="num">
                                      <p:cBhvr additive="base">
                                        <p:cTn id="32" dur="500" fill="hold"/>
                                        <p:tgtEl>
                                          <p:spTgt spid="4"/>
                                        </p:tgtEl>
                                        <p:attrNameLst>
                                          <p:attrName>ppt_y</p:attrName>
                                        </p:attrNameLst>
                                      </p:cBhvr>
                                      <p:tavLst>
                                        <p:tav tm="0">
                                          <p:val>
                                            <p:strVal val="#ppt_y"/>
                                          </p:val>
                                        </p:tav>
                                        <p:tav tm="100000">
                                          <p:val>
                                            <p:strVal val="#ppt_y"/>
                                          </p:val>
                                        </p:tav>
                                      </p:tavLst>
                                    </p:anim>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left)">
                                      <p:cBhvr>
                                        <p:cTn id="3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nvCxnSpPr>
        <p:spPr>
          <a:xfrm>
            <a:off x="342900" y="816622"/>
            <a:ext cx="11506200" cy="0"/>
          </a:xfrm>
          <a:prstGeom prst="line">
            <a:avLst/>
          </a:prstGeom>
          <a:ln w="28575">
            <a:solidFill>
              <a:srgbClr val="1C4372"/>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245948" y="0"/>
            <a:ext cx="5517543" cy="845185"/>
          </a:xfrm>
          <a:prstGeom prst="rect">
            <a:avLst/>
          </a:prstGeom>
        </p:spPr>
        <p:txBody>
          <a:bodyPr wrap="square">
            <a:spAutoFit/>
          </a:bodyPr>
          <a:lstStyle/>
          <a:p>
            <a:pPr>
              <a:lnSpc>
                <a:spcPct val="175000"/>
              </a:lnSpc>
            </a:pPr>
            <a:r>
              <a:rPr lang="en-US" altLang="zh-CN" sz="2800" dirty="0">
                <a:solidFill>
                  <a:srgbClr val="1C4372"/>
                </a:solidFill>
                <a:latin typeface="微软雅黑" panose="020B0503020204020204" pitchFamily="34" charset="-122"/>
                <a:ea typeface="微软雅黑" panose="020B0503020204020204" pitchFamily="34" charset="-122"/>
              </a:rPr>
              <a:t>01.</a:t>
            </a:r>
            <a:r>
              <a:rPr lang="zh-CN" altLang="en-US" sz="2800" dirty="0">
                <a:solidFill>
                  <a:srgbClr val="1C4372"/>
                </a:solidFill>
                <a:latin typeface="微软雅黑" panose="020B0503020204020204" pitchFamily="34" charset="-122"/>
                <a:ea typeface="微软雅黑" panose="020B0503020204020204" pitchFamily="34" charset="-122"/>
              </a:rPr>
              <a:t>简例</a:t>
            </a:r>
            <a:r>
              <a:rPr lang="en-US" altLang="zh-CN" sz="2800" dirty="0">
                <a:solidFill>
                  <a:srgbClr val="1C4372"/>
                </a:solidFill>
                <a:latin typeface="微软雅黑" panose="020B0503020204020204" pitchFamily="34" charset="-122"/>
                <a:ea typeface="微软雅黑" panose="020B0503020204020204" pitchFamily="34" charset="-122"/>
              </a:rPr>
              <a:t>-</a:t>
            </a:r>
            <a:r>
              <a:rPr lang="zh-CN" altLang="en-US" sz="2800" dirty="0">
                <a:solidFill>
                  <a:srgbClr val="1C4372"/>
                </a:solidFill>
                <a:latin typeface="微软雅黑" panose="020B0503020204020204" pitchFamily="34" charset="-122"/>
                <a:ea typeface="微软雅黑" panose="020B0503020204020204" pitchFamily="34" charset="-122"/>
              </a:rPr>
              <a:t>吸引子介绍</a:t>
            </a:r>
            <a:endParaRPr lang="zh-CN" altLang="en-US" sz="2800" dirty="0">
              <a:solidFill>
                <a:srgbClr val="1C4372"/>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245948" y="790581"/>
            <a:ext cx="5022106" cy="337184"/>
          </a:xfrm>
          <a:prstGeom prst="snip1Rect">
            <a:avLst>
              <a:gd name="adj" fmla="val 0"/>
            </a:avLst>
          </a:prstGeom>
          <a:noFill/>
          <a:ln w="28575">
            <a:noFill/>
          </a:ln>
        </p:spPr>
        <p:txBody>
          <a:bodyPr wrap="square" rtlCol="0">
            <a:spAutoFit/>
          </a:bodyPr>
          <a:lstStyle/>
          <a:p>
            <a:r>
              <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rPr>
              <a:t>SIMPLEST EXAMPLES</a:t>
            </a:r>
            <a:endPar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endParaRPr>
          </a:p>
        </p:txBody>
      </p:sp>
      <p:pic>
        <p:nvPicPr>
          <p:cNvPr id="45" name="图片 44"/>
          <p:cNvPicPr>
            <a:picLocks noChangeAspect="1"/>
          </p:cNvPicPr>
          <p:nvPr/>
        </p:nvPicPr>
        <p:blipFill>
          <a:blip r:embed="rId1" cstate="hqprint">
            <a:clrChange>
              <a:clrFrom>
                <a:srgbClr val="FFFFFF"/>
              </a:clrFrom>
              <a:clrTo>
                <a:srgbClr val="FFFFFF">
                  <a:alpha val="0"/>
                </a:srgbClr>
              </a:clrTo>
            </a:clrChange>
            <a:duotone>
              <a:prstClr val="black"/>
              <a:srgbClr val="1C4372">
                <a:tint val="45000"/>
                <a:satMod val="400000"/>
              </a:srgbClr>
            </a:duotone>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tretch>
            <a:fillRect/>
          </a:stretch>
        </p:blipFill>
        <p:spPr>
          <a:xfrm>
            <a:off x="8349319" y="73944"/>
            <a:ext cx="3842681" cy="872054"/>
          </a:xfrm>
          <a:prstGeom prst="rect">
            <a:avLst/>
          </a:prstGeom>
        </p:spPr>
      </p:pic>
      <p:sp>
        <p:nvSpPr>
          <p:cNvPr id="2" name="文本框 1"/>
          <p:cNvSpPr txBox="1"/>
          <p:nvPr/>
        </p:nvSpPr>
        <p:spPr>
          <a:xfrm>
            <a:off x="681297" y="4810707"/>
            <a:ext cx="10362045" cy="460375"/>
          </a:xfrm>
          <a:prstGeom prst="rect">
            <a:avLst/>
          </a:prstGeom>
          <a:noFill/>
        </p:spPr>
        <p:txBody>
          <a:bodyPr wrap="square" rtlCol="0">
            <a:spAutoFit/>
          </a:bodyPr>
          <a:lstStyle/>
          <a:p>
            <a:r>
              <a:rPr lang="zh-CN" altLang="en-US" sz="2400" dirty="0">
                <a:solidFill>
                  <a:srgbClr val="1C4372"/>
                </a:solidFill>
                <a:latin typeface="微软雅黑" panose="020B0503020204020204" pitchFamily="34" charset="-122"/>
                <a:ea typeface="微软雅黑" panose="020B0503020204020204" pitchFamily="34" charset="-122"/>
              </a:rPr>
              <a:t>平庸吸引子：</a:t>
            </a:r>
            <a:r>
              <a:rPr lang="zh-CN" sz="2400" dirty="0">
                <a:solidFill>
                  <a:srgbClr val="1C4372"/>
                </a:solidFill>
                <a:latin typeface="微软雅黑" panose="020B0503020204020204" pitchFamily="34" charset="-122"/>
                <a:ea typeface="微软雅黑" panose="020B0503020204020204" pitchFamily="34" charset="-122"/>
              </a:rPr>
              <a:t>不动点，极限环和整数维的环面</a:t>
            </a:r>
            <a:r>
              <a:rPr lang="zh-CN" altLang="en-US" sz="2400" dirty="0">
                <a:solidFill>
                  <a:srgbClr val="1C4372"/>
                </a:solidFill>
                <a:latin typeface="微软雅黑" panose="020B0503020204020204" pitchFamily="34" charset="-122"/>
                <a:ea typeface="微软雅黑" panose="020B0503020204020204" pitchFamily="34" charset="-122"/>
              </a:rPr>
              <a:t>。</a:t>
            </a:r>
            <a:endParaRPr lang="zh-CN" altLang="en-US" sz="2400" dirty="0">
              <a:solidFill>
                <a:srgbClr val="1C4372"/>
              </a:solidFill>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2"/>
          </p:nvPr>
        </p:nvSpPr>
        <p:spPr/>
        <p:txBody>
          <a:bodyPr/>
          <a:lstStyle/>
          <a:p>
            <a:fld id="{2111E15B-4652-4570-B762-7367D91DB9AE}" type="slidenum">
              <a:rPr lang="zh-CN" altLang="en-US" smtClean="0"/>
            </a:fld>
            <a:endParaRPr lang="zh-CN" altLang="en-US"/>
          </a:p>
        </p:txBody>
      </p:sp>
      <p:pic>
        <p:nvPicPr>
          <p:cNvPr id="6" name="图片 5"/>
          <p:cNvPicPr>
            <a:picLocks noChangeAspect="1"/>
          </p:cNvPicPr>
          <p:nvPr/>
        </p:nvPicPr>
        <p:blipFill>
          <a:blip r:embed="rId3"/>
          <a:stretch>
            <a:fillRect/>
          </a:stretch>
        </p:blipFill>
        <p:spPr>
          <a:xfrm>
            <a:off x="245745" y="1295400"/>
            <a:ext cx="11424920" cy="3347085"/>
          </a:xfrm>
          <a:prstGeom prst="rect">
            <a:avLst/>
          </a:prstGeom>
        </p:spPr>
      </p:pic>
      <p:sp>
        <p:nvSpPr>
          <p:cNvPr id="7" name="文本框 6"/>
          <p:cNvSpPr txBox="1"/>
          <p:nvPr/>
        </p:nvSpPr>
        <p:spPr>
          <a:xfrm>
            <a:off x="681297" y="5689547"/>
            <a:ext cx="10362045" cy="460375"/>
          </a:xfrm>
          <a:prstGeom prst="rect">
            <a:avLst/>
          </a:prstGeom>
          <a:noFill/>
        </p:spPr>
        <p:txBody>
          <a:bodyPr wrap="square" rtlCol="0">
            <a:spAutoFit/>
          </a:bodyPr>
          <a:p>
            <a:r>
              <a:rPr lang="zh-CN" altLang="en-US" sz="2400" dirty="0">
                <a:solidFill>
                  <a:srgbClr val="1C4372"/>
                </a:solidFill>
                <a:latin typeface="微软雅黑" panose="020B0503020204020204" pitchFamily="34" charset="-122"/>
                <a:ea typeface="微软雅黑" panose="020B0503020204020204" pitchFamily="34" charset="-122"/>
              </a:rPr>
              <a:t>奇异吸引子：</a:t>
            </a:r>
            <a:r>
              <a:rPr lang="zh-CN" sz="2400" dirty="0">
                <a:solidFill>
                  <a:srgbClr val="1C4372"/>
                </a:solidFill>
                <a:latin typeface="微软雅黑" panose="020B0503020204020204" pitchFamily="34" charset="-122"/>
                <a:ea typeface="微软雅黑" panose="020B0503020204020204" pitchFamily="34" charset="-122"/>
              </a:rPr>
              <a:t>具有复杂的拉伸、扭曲的结构且是非整数维的</a:t>
            </a:r>
            <a:r>
              <a:rPr lang="zh-CN" altLang="en-US" sz="2400" dirty="0">
                <a:solidFill>
                  <a:srgbClr val="1C4372"/>
                </a:solidFill>
                <a:latin typeface="微软雅黑" panose="020B0503020204020204" pitchFamily="34" charset="-122"/>
                <a:ea typeface="微软雅黑" panose="020B0503020204020204" pitchFamily="34" charset="-122"/>
              </a:rPr>
              <a:t>。</a:t>
            </a:r>
            <a:endParaRPr lang="zh-CN" altLang="en-US" sz="2400" dirty="0">
              <a:solidFill>
                <a:srgbClr val="1C437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50" fill="hold"/>
                                        <p:tgtEl>
                                          <p:spTgt spid="19"/>
                                        </p:tgtEl>
                                        <p:attrNameLst>
                                          <p:attrName>ppt_x</p:attrName>
                                        </p:attrNameLst>
                                      </p:cBhvr>
                                      <p:tavLst>
                                        <p:tav tm="0">
                                          <p:val>
                                            <p:strVal val="0-#ppt_w/2"/>
                                          </p:val>
                                        </p:tav>
                                        <p:tav tm="100000">
                                          <p:val>
                                            <p:strVal val="#ppt_x"/>
                                          </p:val>
                                        </p:tav>
                                      </p:tavLst>
                                    </p:anim>
                                    <p:anim calcmode="lin" valueType="num">
                                      <p:cBhvr additive="base">
                                        <p:cTn id="8" dur="25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250" fill="hold"/>
                                        <p:tgtEl>
                                          <p:spTgt spid="20"/>
                                        </p:tgtEl>
                                        <p:attrNameLst>
                                          <p:attrName>ppt_x</p:attrName>
                                        </p:attrNameLst>
                                      </p:cBhvr>
                                      <p:tavLst>
                                        <p:tav tm="0">
                                          <p:val>
                                            <p:strVal val="0-#ppt_w/2"/>
                                          </p:val>
                                        </p:tav>
                                        <p:tav tm="100000">
                                          <p:val>
                                            <p:strVal val="#ppt_x"/>
                                          </p:val>
                                        </p:tav>
                                      </p:tavLst>
                                    </p:anim>
                                    <p:anim calcmode="lin" valueType="num">
                                      <p:cBhvr additive="base">
                                        <p:cTn id="12" dur="25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250" fill="hold"/>
                                        <p:tgtEl>
                                          <p:spTgt spid="18"/>
                                        </p:tgtEl>
                                        <p:attrNameLst>
                                          <p:attrName>ppt_x</p:attrName>
                                        </p:attrNameLst>
                                      </p:cBhvr>
                                      <p:tavLst>
                                        <p:tav tm="0">
                                          <p:val>
                                            <p:strVal val="1+#ppt_w/2"/>
                                          </p:val>
                                        </p:tav>
                                        <p:tav tm="100000">
                                          <p:val>
                                            <p:strVal val="#ppt_x"/>
                                          </p:val>
                                        </p:tav>
                                      </p:tavLst>
                                    </p:anim>
                                    <p:anim calcmode="lin" valueType="num">
                                      <p:cBhvr additive="base">
                                        <p:cTn id="16" dur="25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250" fill="hold"/>
                                        <p:tgtEl>
                                          <p:spTgt spid="45"/>
                                        </p:tgtEl>
                                        <p:attrNameLst>
                                          <p:attrName>ppt_x</p:attrName>
                                        </p:attrNameLst>
                                      </p:cBhvr>
                                      <p:tavLst>
                                        <p:tav tm="0">
                                          <p:val>
                                            <p:strVal val="1+#ppt_w/2"/>
                                          </p:val>
                                        </p:tav>
                                        <p:tav tm="100000">
                                          <p:val>
                                            <p:strVal val="#ppt_x"/>
                                          </p:val>
                                        </p:tav>
                                      </p:tavLst>
                                    </p:anim>
                                    <p:anim calcmode="lin" valueType="num">
                                      <p:cBhvr additive="base">
                                        <p:cTn id="20" dur="2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0-#ppt_w/2"/>
                                          </p:val>
                                        </p:tav>
                                        <p:tav tm="100000">
                                          <p:val>
                                            <p:strVal val="#ppt_x"/>
                                          </p:val>
                                        </p:tav>
                                      </p:tavLst>
                                    </p:anim>
                                    <p:anim calcmode="lin" valueType="num">
                                      <p:cBhvr additive="base">
                                        <p:cTn id="30"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0-#ppt_w/2"/>
                                          </p:val>
                                        </p:tav>
                                        <p:tav tm="100000">
                                          <p:val>
                                            <p:strVal val="#ppt_x"/>
                                          </p:val>
                                        </p:tav>
                                      </p:tavLst>
                                    </p:anim>
                                    <p:anim calcmode="lin" valueType="num">
                                      <p:cBhvr additive="base">
                                        <p:cTn id="3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nvCxnSpPr>
        <p:spPr>
          <a:xfrm>
            <a:off x="342900" y="816622"/>
            <a:ext cx="11506200" cy="0"/>
          </a:xfrm>
          <a:prstGeom prst="line">
            <a:avLst/>
          </a:prstGeom>
          <a:ln w="28575">
            <a:solidFill>
              <a:srgbClr val="1C4372"/>
            </a:solidFill>
          </a:ln>
        </p:spPr>
        <p:style>
          <a:lnRef idx="1">
            <a:schemeClr val="accent1"/>
          </a:lnRef>
          <a:fillRef idx="0">
            <a:schemeClr val="accent1"/>
          </a:fillRef>
          <a:effectRef idx="0">
            <a:schemeClr val="accent1"/>
          </a:effectRef>
          <a:fontRef idx="minor">
            <a:schemeClr val="tx1"/>
          </a:fontRef>
        </p:style>
      </p:cxnSp>
      <p:sp>
        <p:nvSpPr>
          <p:cNvPr id="19" name="矩形 18"/>
          <p:cNvSpPr/>
          <p:nvPr>
            <p:custDataLst>
              <p:tags r:id="rId1"/>
            </p:custDataLst>
          </p:nvPr>
        </p:nvSpPr>
        <p:spPr>
          <a:xfrm>
            <a:off x="245948" y="0"/>
            <a:ext cx="5517543" cy="845185"/>
          </a:xfrm>
          <a:prstGeom prst="rect">
            <a:avLst/>
          </a:prstGeom>
        </p:spPr>
        <p:txBody>
          <a:bodyPr wrap="square">
            <a:spAutoFit/>
          </a:bodyPr>
          <a:lstStyle/>
          <a:p>
            <a:pPr>
              <a:lnSpc>
                <a:spcPct val="175000"/>
              </a:lnSpc>
            </a:pPr>
            <a:r>
              <a:rPr lang="en-US" altLang="zh-CN" sz="2800" dirty="0">
                <a:solidFill>
                  <a:srgbClr val="1C4372"/>
                </a:solidFill>
                <a:latin typeface="微软雅黑" panose="020B0503020204020204" pitchFamily="34" charset="-122"/>
                <a:ea typeface="微软雅黑" panose="020B0503020204020204" pitchFamily="34" charset="-122"/>
              </a:rPr>
              <a:t>01.</a:t>
            </a:r>
            <a:r>
              <a:rPr lang="zh-CN" altLang="en-US" sz="2800" dirty="0">
                <a:solidFill>
                  <a:srgbClr val="1C4372"/>
                </a:solidFill>
                <a:latin typeface="微软雅黑" panose="020B0503020204020204" pitchFamily="34" charset="-122"/>
                <a:ea typeface="微软雅黑" panose="020B0503020204020204" pitchFamily="34" charset="-122"/>
              </a:rPr>
              <a:t>简例</a:t>
            </a:r>
            <a:r>
              <a:rPr lang="en-US" altLang="zh-CN" sz="2800" dirty="0">
                <a:solidFill>
                  <a:srgbClr val="1C4372"/>
                </a:solidFill>
                <a:latin typeface="微软雅黑" panose="020B0503020204020204" pitchFamily="34" charset="-122"/>
                <a:ea typeface="微软雅黑" panose="020B0503020204020204" pitchFamily="34" charset="-122"/>
              </a:rPr>
              <a:t>-</a:t>
            </a:r>
            <a:r>
              <a:rPr lang="zh-CN" altLang="en-US" sz="2800" dirty="0">
                <a:solidFill>
                  <a:srgbClr val="1C4372"/>
                </a:solidFill>
                <a:latin typeface="微软雅黑" panose="020B0503020204020204" pitchFamily="34" charset="-122"/>
                <a:ea typeface="微软雅黑" panose="020B0503020204020204" pitchFamily="34" charset="-122"/>
              </a:rPr>
              <a:t>吸引子介绍</a:t>
            </a:r>
            <a:endParaRPr lang="zh-CN" altLang="en-US" sz="2800" dirty="0">
              <a:solidFill>
                <a:srgbClr val="1C4372"/>
              </a:solidFill>
              <a:latin typeface="微软雅黑" panose="020B0503020204020204" pitchFamily="34" charset="-122"/>
              <a:ea typeface="微软雅黑" panose="020B0503020204020204" pitchFamily="34" charset="-122"/>
            </a:endParaRPr>
          </a:p>
        </p:txBody>
      </p:sp>
      <p:sp>
        <p:nvSpPr>
          <p:cNvPr id="20" name="文本框 19"/>
          <p:cNvSpPr txBox="1"/>
          <p:nvPr>
            <p:custDataLst>
              <p:tags r:id="rId2"/>
            </p:custDataLst>
          </p:nvPr>
        </p:nvSpPr>
        <p:spPr>
          <a:xfrm>
            <a:off x="245948" y="790581"/>
            <a:ext cx="5022106" cy="337184"/>
          </a:xfrm>
          <a:prstGeom prst="snip1Rect">
            <a:avLst>
              <a:gd name="adj" fmla="val 0"/>
            </a:avLst>
          </a:prstGeom>
          <a:noFill/>
          <a:ln w="28575">
            <a:noFill/>
          </a:ln>
        </p:spPr>
        <p:txBody>
          <a:bodyPr wrap="square" rtlCol="0">
            <a:spAutoFit/>
          </a:bodyPr>
          <a:lstStyle/>
          <a:p>
            <a:r>
              <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rPr>
              <a:t>SIMPLEST EXAMPLES</a:t>
            </a:r>
            <a:endPar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endParaRPr>
          </a:p>
        </p:txBody>
      </p:sp>
      <p:pic>
        <p:nvPicPr>
          <p:cNvPr id="45" name="图片 44"/>
          <p:cNvPicPr>
            <a:picLocks noChangeAspect="1"/>
          </p:cNvPicPr>
          <p:nvPr>
            <p:custDataLst>
              <p:tags r:id="rId3"/>
            </p:custDataLst>
          </p:nvPr>
        </p:nvPicPr>
        <p:blipFill>
          <a:blip r:embed="rId4" cstate="hqprint">
            <a:clrChange>
              <a:clrFrom>
                <a:srgbClr val="FFFFFF"/>
              </a:clrFrom>
              <a:clrTo>
                <a:srgbClr val="FFFFFF">
                  <a:alpha val="0"/>
                </a:srgbClr>
              </a:clrTo>
            </a:clrChange>
            <a:duotone>
              <a:prstClr val="black"/>
              <a:srgbClr val="1C4372">
                <a:tint val="45000"/>
                <a:satMod val="400000"/>
              </a:srgbClr>
            </a:duotone>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tretch>
            <a:fillRect/>
          </a:stretch>
        </p:blipFill>
        <p:spPr>
          <a:xfrm>
            <a:off x="8349319" y="73944"/>
            <a:ext cx="3842681" cy="872054"/>
          </a:xfrm>
          <a:prstGeom prst="rect">
            <a:avLst/>
          </a:prstGeom>
        </p:spPr>
      </p:pic>
      <p:sp>
        <p:nvSpPr>
          <p:cNvPr id="2" name="文本框 1"/>
          <p:cNvSpPr txBox="1"/>
          <p:nvPr/>
        </p:nvSpPr>
        <p:spPr>
          <a:xfrm>
            <a:off x="914977" y="1420442"/>
            <a:ext cx="10362045" cy="829945"/>
          </a:xfrm>
          <a:prstGeom prst="rect">
            <a:avLst/>
          </a:prstGeom>
          <a:noFill/>
        </p:spPr>
        <p:txBody>
          <a:bodyPr wrap="square" rtlCol="0">
            <a:spAutoFit/>
          </a:bodyPr>
          <a:lstStyle/>
          <a:p>
            <a:r>
              <a:rPr lang="zh-CN" altLang="en-US" sz="2400" dirty="0">
                <a:solidFill>
                  <a:srgbClr val="1C4372"/>
                </a:solidFill>
                <a:latin typeface="微软雅黑" panose="020B0503020204020204" pitchFamily="34" charset="-122"/>
                <a:ea typeface="微软雅黑" panose="020B0503020204020204" pitchFamily="34" charset="-122"/>
              </a:rPr>
              <a:t>奇怪吸引子有两个看起来很难调和的性质</a:t>
            </a:r>
            <a:r>
              <a:rPr lang="zh-CN" sz="2400" dirty="0">
                <a:solidFill>
                  <a:srgbClr val="1C4372"/>
                </a:solidFill>
                <a:latin typeface="微软雅黑" panose="020B0503020204020204" pitchFamily="34" charset="-122"/>
                <a:ea typeface="微软雅黑" panose="020B0503020204020204" pitchFamily="34" charset="-122"/>
              </a:rPr>
              <a:t>。吸引子的轨迹局限于相空间的一个有界区域，并且以指数增长的方式快速与相邻轨线分离（至少在开始时）。</a:t>
            </a:r>
            <a:endParaRPr lang="zh-CN" altLang="en-US" sz="2400" dirty="0">
              <a:solidFill>
                <a:srgbClr val="1C4372"/>
              </a:solidFill>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2"/>
          </p:nvPr>
        </p:nvSpPr>
        <p:spPr/>
        <p:txBody>
          <a:bodyPr/>
          <a:lstStyle/>
          <a:p>
            <a:fld id="{2111E15B-4652-4570-B762-7367D91DB9AE}" type="slidenum">
              <a:rPr lang="zh-CN" altLang="en-US" smtClean="0"/>
            </a:fld>
            <a:endParaRPr lang="zh-CN" altLang="en-US"/>
          </a:p>
        </p:txBody>
      </p:sp>
      <p:grpSp>
        <p:nvGrpSpPr>
          <p:cNvPr id="9" name="组合 8"/>
          <p:cNvGrpSpPr/>
          <p:nvPr/>
        </p:nvGrpSpPr>
        <p:grpSpPr>
          <a:xfrm>
            <a:off x="2423033" y="5501424"/>
            <a:ext cx="6459474" cy="1104595"/>
            <a:chOff x="2273503" y="4454109"/>
            <a:chExt cx="6459474" cy="1104595"/>
          </a:xfrm>
        </p:grpSpPr>
        <p:grpSp>
          <p:nvGrpSpPr>
            <p:cNvPr id="6" name="组合 34"/>
            <p:cNvGrpSpPr/>
            <p:nvPr/>
          </p:nvGrpSpPr>
          <p:grpSpPr bwMode="auto">
            <a:xfrm>
              <a:off x="2273503" y="4454109"/>
              <a:ext cx="1101633" cy="1104595"/>
              <a:chOff x="0" y="0"/>
              <a:chExt cx="1154113" cy="1155699"/>
            </a:xfrm>
            <a:solidFill>
              <a:schemeClr val="bg1">
                <a:lumMod val="65000"/>
              </a:schemeClr>
            </a:solidFill>
          </p:grpSpPr>
          <p:sp>
            <p:nvSpPr>
              <p:cNvPr id="7" name="Oval 30"/>
              <p:cNvSpPr>
                <a:spLocks noChangeArrowheads="1"/>
              </p:cNvSpPr>
              <p:nvPr/>
            </p:nvSpPr>
            <p:spPr bwMode="auto">
              <a:xfrm>
                <a:off x="0" y="0"/>
                <a:ext cx="1154113" cy="1155699"/>
              </a:xfrm>
              <a:prstGeom prst="ellipse">
                <a:avLst/>
              </a:prstGeom>
              <a:solidFill>
                <a:srgbClr val="1C4372"/>
              </a:solidFill>
              <a:ln w="63500">
                <a:solidFill>
                  <a:schemeClr val="bg1"/>
                </a:solidFill>
                <a:round/>
              </a:ln>
              <a:effectLst>
                <a:outerShdw blurRad="101600" dist="38100" dir="8100000" algn="tr" rotWithShape="0">
                  <a:prstClr val="black">
                    <a:alpha val="40000"/>
                  </a:prstClr>
                </a:outerShdw>
              </a:effectLst>
            </p:spPr>
            <p:txBody>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685">
                  <a:solidFill>
                    <a:schemeClr val="tx1"/>
                  </a:solidFill>
                  <a:latin typeface="微软雅黑" panose="020B0503020204020204" pitchFamily="34" charset="-122"/>
                </a:endParaRPr>
              </a:p>
            </p:txBody>
          </p:sp>
          <p:sp>
            <p:nvSpPr>
              <p:cNvPr id="8" name="Freeform 34"/>
              <p:cNvSpPr>
                <a:spLocks noEditPoints="1"/>
              </p:cNvSpPr>
              <p:nvPr/>
            </p:nvSpPr>
            <p:spPr bwMode="auto">
              <a:xfrm>
                <a:off x="266700" y="128587"/>
                <a:ext cx="638175" cy="868362"/>
              </a:xfrm>
              <a:custGeom>
                <a:avLst/>
                <a:gdLst>
                  <a:gd name="T0" fmla="*/ 128715 w 709"/>
                  <a:gd name="T1" fmla="*/ 322149 h 965"/>
                  <a:gd name="T2" fmla="*/ 196223 w 709"/>
                  <a:gd name="T3" fmla="*/ 480524 h 965"/>
                  <a:gd name="T4" fmla="*/ 251130 w 709"/>
                  <a:gd name="T5" fmla="*/ 607403 h 965"/>
                  <a:gd name="T6" fmla="*/ 374444 w 709"/>
                  <a:gd name="T7" fmla="*/ 611003 h 965"/>
                  <a:gd name="T8" fmla="*/ 401447 w 709"/>
                  <a:gd name="T9" fmla="*/ 560611 h 965"/>
                  <a:gd name="T10" fmla="*/ 469855 w 709"/>
                  <a:gd name="T11" fmla="*/ 432831 h 965"/>
                  <a:gd name="T12" fmla="*/ 319538 w 709"/>
                  <a:gd name="T13" fmla="*/ 132279 h 965"/>
                  <a:gd name="T14" fmla="*/ 264631 w 709"/>
                  <a:gd name="T15" fmla="*/ 650597 h 965"/>
                  <a:gd name="T16" fmla="*/ 201624 w 709"/>
                  <a:gd name="T17" fmla="*/ 578608 h 965"/>
                  <a:gd name="T18" fmla="*/ 135916 w 709"/>
                  <a:gd name="T19" fmla="*/ 455328 h 965"/>
                  <a:gd name="T20" fmla="*/ 319538 w 709"/>
                  <a:gd name="T21" fmla="*/ 91785 h 965"/>
                  <a:gd name="T22" fmla="*/ 503159 w 709"/>
                  <a:gd name="T23" fmla="*/ 455328 h 965"/>
                  <a:gd name="T24" fmla="*/ 436551 w 709"/>
                  <a:gd name="T25" fmla="*/ 578608 h 965"/>
                  <a:gd name="T26" fmla="*/ 374444 w 709"/>
                  <a:gd name="T27" fmla="*/ 650597 h 965"/>
                  <a:gd name="T28" fmla="*/ 228627 w 709"/>
                  <a:gd name="T29" fmla="*/ 778376 h 965"/>
                  <a:gd name="T30" fmla="*/ 383445 w 709"/>
                  <a:gd name="T31" fmla="*/ 807172 h 965"/>
                  <a:gd name="T32" fmla="*/ 383445 w 709"/>
                  <a:gd name="T33" fmla="*/ 748681 h 965"/>
                  <a:gd name="T34" fmla="*/ 246629 w 709"/>
                  <a:gd name="T35" fmla="*/ 796373 h 965"/>
                  <a:gd name="T36" fmla="*/ 395146 w 709"/>
                  <a:gd name="T37" fmla="*/ 796373 h 965"/>
                  <a:gd name="T38" fmla="*/ 413149 w 709"/>
                  <a:gd name="T39" fmla="*/ 778376 h 965"/>
                  <a:gd name="T40" fmla="*/ 228627 w 709"/>
                  <a:gd name="T41" fmla="*/ 685691 h 965"/>
                  <a:gd name="T42" fmla="*/ 413149 w 709"/>
                  <a:gd name="T43" fmla="*/ 778376 h 965"/>
                  <a:gd name="T44" fmla="*/ 411348 w 709"/>
                  <a:gd name="T45" fmla="*/ 362642 h 965"/>
                  <a:gd name="T46" fmla="*/ 349241 w 709"/>
                  <a:gd name="T47" fmla="*/ 424733 h 965"/>
                  <a:gd name="T48" fmla="*/ 288934 w 709"/>
                  <a:gd name="T49" fmla="*/ 424733 h 965"/>
                  <a:gd name="T50" fmla="*/ 226827 w 709"/>
                  <a:gd name="T51" fmla="*/ 362642 h 965"/>
                  <a:gd name="T52" fmla="*/ 226827 w 709"/>
                  <a:gd name="T53" fmla="*/ 302352 h 965"/>
                  <a:gd name="T54" fmla="*/ 288934 w 709"/>
                  <a:gd name="T55" fmla="*/ 239362 h 965"/>
                  <a:gd name="T56" fmla="*/ 349241 w 709"/>
                  <a:gd name="T57" fmla="*/ 239362 h 965"/>
                  <a:gd name="T58" fmla="*/ 411348 w 709"/>
                  <a:gd name="T59" fmla="*/ 302352 h 965"/>
                  <a:gd name="T60" fmla="*/ 612972 w 709"/>
                  <a:gd name="T61" fmla="*/ 293353 h 965"/>
                  <a:gd name="T62" fmla="*/ 580568 w 709"/>
                  <a:gd name="T63" fmla="*/ 322149 h 965"/>
                  <a:gd name="T64" fmla="*/ 612972 w 709"/>
                  <a:gd name="T65" fmla="*/ 341046 h 965"/>
                  <a:gd name="T66" fmla="*/ 612972 w 709"/>
                  <a:gd name="T67" fmla="*/ 293353 h 965"/>
                  <a:gd name="T68" fmla="*/ 542764 w 709"/>
                  <a:gd name="T69" fmla="*/ 127780 h 965"/>
                  <a:gd name="T70" fmla="*/ 509460 w 709"/>
                  <a:gd name="T71" fmla="*/ 94485 h 965"/>
                  <a:gd name="T72" fmla="*/ 518461 w 709"/>
                  <a:gd name="T73" fmla="*/ 152976 h 965"/>
                  <a:gd name="T74" fmla="*/ 342040 w 709"/>
                  <a:gd name="T75" fmla="*/ 61190 h 965"/>
                  <a:gd name="T76" fmla="*/ 318637 w 709"/>
                  <a:gd name="T77" fmla="*/ 0 h 965"/>
                  <a:gd name="T78" fmla="*/ 294335 w 709"/>
                  <a:gd name="T79" fmla="*/ 61190 h 965"/>
                  <a:gd name="T80" fmla="*/ 117014 w 709"/>
                  <a:gd name="T81" fmla="*/ 155675 h 965"/>
                  <a:gd name="T82" fmla="*/ 127815 w 709"/>
                  <a:gd name="T83" fmla="*/ 98084 h 965"/>
                  <a:gd name="T84" fmla="*/ 93611 w 709"/>
                  <a:gd name="T85" fmla="*/ 132279 h 965"/>
                  <a:gd name="T86" fmla="*/ 57607 w 709"/>
                  <a:gd name="T87" fmla="*/ 322149 h 965"/>
                  <a:gd name="T88" fmla="*/ 25203 w 709"/>
                  <a:gd name="T89" fmla="*/ 293353 h 965"/>
                  <a:gd name="T90" fmla="*/ 25203 w 709"/>
                  <a:gd name="T91" fmla="*/ 341046 h 965"/>
                  <a:gd name="T92" fmla="*/ 57607 w 709"/>
                  <a:gd name="T93" fmla="*/ 322149 h 9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09" h="965">
                    <a:moveTo>
                      <a:pt x="355" y="147"/>
                    </a:moveTo>
                    <a:cubicBezTo>
                      <a:pt x="238" y="147"/>
                      <a:pt x="143" y="241"/>
                      <a:pt x="143" y="358"/>
                    </a:cubicBezTo>
                    <a:cubicBezTo>
                      <a:pt x="143" y="414"/>
                      <a:pt x="187" y="481"/>
                      <a:pt x="188" y="481"/>
                    </a:cubicBezTo>
                    <a:cubicBezTo>
                      <a:pt x="197" y="496"/>
                      <a:pt x="210" y="519"/>
                      <a:pt x="218" y="534"/>
                    </a:cubicBezTo>
                    <a:lnTo>
                      <a:pt x="264" y="623"/>
                    </a:lnTo>
                    <a:cubicBezTo>
                      <a:pt x="272" y="639"/>
                      <a:pt x="279" y="662"/>
                      <a:pt x="279" y="675"/>
                    </a:cubicBezTo>
                    <a:cubicBezTo>
                      <a:pt x="279" y="675"/>
                      <a:pt x="284" y="679"/>
                      <a:pt x="294" y="679"/>
                    </a:cubicBezTo>
                    <a:lnTo>
                      <a:pt x="416" y="679"/>
                    </a:lnTo>
                    <a:cubicBezTo>
                      <a:pt x="425" y="679"/>
                      <a:pt x="430" y="675"/>
                      <a:pt x="431" y="674"/>
                    </a:cubicBezTo>
                    <a:cubicBezTo>
                      <a:pt x="430" y="662"/>
                      <a:pt x="437" y="639"/>
                      <a:pt x="446" y="623"/>
                    </a:cubicBezTo>
                    <a:lnTo>
                      <a:pt x="491" y="534"/>
                    </a:lnTo>
                    <a:cubicBezTo>
                      <a:pt x="499" y="519"/>
                      <a:pt x="513" y="495"/>
                      <a:pt x="522" y="481"/>
                    </a:cubicBezTo>
                    <a:cubicBezTo>
                      <a:pt x="537" y="458"/>
                      <a:pt x="566" y="402"/>
                      <a:pt x="566" y="358"/>
                    </a:cubicBezTo>
                    <a:cubicBezTo>
                      <a:pt x="566" y="241"/>
                      <a:pt x="471" y="147"/>
                      <a:pt x="355" y="147"/>
                    </a:cubicBezTo>
                    <a:close/>
                    <a:moveTo>
                      <a:pt x="416" y="723"/>
                    </a:moveTo>
                    <a:lnTo>
                      <a:pt x="294" y="723"/>
                    </a:lnTo>
                    <a:cubicBezTo>
                      <a:pt x="261" y="723"/>
                      <a:pt x="235" y="702"/>
                      <a:pt x="235" y="675"/>
                    </a:cubicBezTo>
                    <a:cubicBezTo>
                      <a:pt x="235" y="671"/>
                      <a:pt x="231" y="656"/>
                      <a:pt x="224" y="643"/>
                    </a:cubicBezTo>
                    <a:lnTo>
                      <a:pt x="179" y="554"/>
                    </a:lnTo>
                    <a:cubicBezTo>
                      <a:pt x="172" y="540"/>
                      <a:pt x="159" y="519"/>
                      <a:pt x="151" y="506"/>
                    </a:cubicBezTo>
                    <a:cubicBezTo>
                      <a:pt x="145" y="498"/>
                      <a:pt x="99" y="425"/>
                      <a:pt x="99" y="358"/>
                    </a:cubicBezTo>
                    <a:cubicBezTo>
                      <a:pt x="99" y="217"/>
                      <a:pt x="214" y="102"/>
                      <a:pt x="355" y="102"/>
                    </a:cubicBezTo>
                    <a:cubicBezTo>
                      <a:pt x="495" y="102"/>
                      <a:pt x="610" y="217"/>
                      <a:pt x="610" y="358"/>
                    </a:cubicBezTo>
                    <a:cubicBezTo>
                      <a:pt x="610" y="425"/>
                      <a:pt x="564" y="498"/>
                      <a:pt x="559" y="506"/>
                    </a:cubicBezTo>
                    <a:cubicBezTo>
                      <a:pt x="550" y="518"/>
                      <a:pt x="537" y="541"/>
                      <a:pt x="530" y="554"/>
                    </a:cubicBezTo>
                    <a:lnTo>
                      <a:pt x="485" y="643"/>
                    </a:lnTo>
                    <a:cubicBezTo>
                      <a:pt x="478" y="656"/>
                      <a:pt x="475" y="671"/>
                      <a:pt x="475" y="675"/>
                    </a:cubicBezTo>
                    <a:cubicBezTo>
                      <a:pt x="475" y="702"/>
                      <a:pt x="449" y="723"/>
                      <a:pt x="416" y="723"/>
                    </a:cubicBezTo>
                    <a:close/>
                    <a:moveTo>
                      <a:pt x="287" y="832"/>
                    </a:moveTo>
                    <a:cubicBezTo>
                      <a:pt x="269" y="832"/>
                      <a:pt x="254" y="846"/>
                      <a:pt x="254" y="865"/>
                    </a:cubicBezTo>
                    <a:cubicBezTo>
                      <a:pt x="254" y="883"/>
                      <a:pt x="269" y="897"/>
                      <a:pt x="287" y="897"/>
                    </a:cubicBezTo>
                    <a:lnTo>
                      <a:pt x="426" y="897"/>
                    </a:lnTo>
                    <a:cubicBezTo>
                      <a:pt x="444" y="897"/>
                      <a:pt x="459" y="883"/>
                      <a:pt x="459" y="865"/>
                    </a:cubicBezTo>
                    <a:cubicBezTo>
                      <a:pt x="459" y="846"/>
                      <a:pt x="444" y="832"/>
                      <a:pt x="426" y="832"/>
                    </a:cubicBezTo>
                    <a:lnTo>
                      <a:pt x="287" y="832"/>
                    </a:lnTo>
                    <a:close/>
                    <a:moveTo>
                      <a:pt x="274" y="885"/>
                    </a:moveTo>
                    <a:cubicBezTo>
                      <a:pt x="276" y="929"/>
                      <a:pt x="312" y="965"/>
                      <a:pt x="356" y="965"/>
                    </a:cubicBezTo>
                    <a:cubicBezTo>
                      <a:pt x="401" y="965"/>
                      <a:pt x="437" y="929"/>
                      <a:pt x="439" y="885"/>
                    </a:cubicBezTo>
                    <a:lnTo>
                      <a:pt x="274" y="885"/>
                    </a:lnTo>
                    <a:close/>
                    <a:moveTo>
                      <a:pt x="459" y="865"/>
                    </a:moveTo>
                    <a:lnTo>
                      <a:pt x="254" y="865"/>
                    </a:lnTo>
                    <a:lnTo>
                      <a:pt x="254" y="762"/>
                    </a:lnTo>
                    <a:lnTo>
                      <a:pt x="459" y="762"/>
                    </a:lnTo>
                    <a:lnTo>
                      <a:pt x="459" y="865"/>
                    </a:lnTo>
                    <a:close/>
                    <a:moveTo>
                      <a:pt x="491" y="369"/>
                    </a:moveTo>
                    <a:cubicBezTo>
                      <a:pt x="491" y="388"/>
                      <a:pt x="476" y="403"/>
                      <a:pt x="457" y="403"/>
                    </a:cubicBezTo>
                    <a:lnTo>
                      <a:pt x="388" y="403"/>
                    </a:lnTo>
                    <a:lnTo>
                      <a:pt x="388" y="472"/>
                    </a:lnTo>
                    <a:cubicBezTo>
                      <a:pt x="388" y="491"/>
                      <a:pt x="373" y="506"/>
                      <a:pt x="355" y="506"/>
                    </a:cubicBezTo>
                    <a:cubicBezTo>
                      <a:pt x="336" y="506"/>
                      <a:pt x="321" y="491"/>
                      <a:pt x="321" y="472"/>
                    </a:cubicBezTo>
                    <a:lnTo>
                      <a:pt x="321" y="403"/>
                    </a:lnTo>
                    <a:lnTo>
                      <a:pt x="252" y="403"/>
                    </a:lnTo>
                    <a:cubicBezTo>
                      <a:pt x="233" y="403"/>
                      <a:pt x="218" y="388"/>
                      <a:pt x="218" y="369"/>
                    </a:cubicBezTo>
                    <a:cubicBezTo>
                      <a:pt x="218" y="351"/>
                      <a:pt x="233" y="336"/>
                      <a:pt x="252" y="336"/>
                    </a:cubicBezTo>
                    <a:lnTo>
                      <a:pt x="321" y="336"/>
                    </a:lnTo>
                    <a:lnTo>
                      <a:pt x="321" y="266"/>
                    </a:lnTo>
                    <a:cubicBezTo>
                      <a:pt x="321" y="248"/>
                      <a:pt x="336" y="233"/>
                      <a:pt x="355" y="233"/>
                    </a:cubicBezTo>
                    <a:cubicBezTo>
                      <a:pt x="373" y="233"/>
                      <a:pt x="388" y="248"/>
                      <a:pt x="388" y="266"/>
                    </a:cubicBezTo>
                    <a:lnTo>
                      <a:pt x="388" y="336"/>
                    </a:lnTo>
                    <a:lnTo>
                      <a:pt x="457" y="336"/>
                    </a:lnTo>
                    <a:cubicBezTo>
                      <a:pt x="476" y="336"/>
                      <a:pt x="491" y="351"/>
                      <a:pt x="491" y="369"/>
                    </a:cubicBezTo>
                    <a:close/>
                    <a:moveTo>
                      <a:pt x="681" y="326"/>
                    </a:moveTo>
                    <a:lnTo>
                      <a:pt x="643" y="326"/>
                    </a:lnTo>
                    <a:cubicBezTo>
                      <a:pt x="644" y="336"/>
                      <a:pt x="645" y="347"/>
                      <a:pt x="645" y="358"/>
                    </a:cubicBezTo>
                    <a:cubicBezTo>
                      <a:pt x="645" y="365"/>
                      <a:pt x="644" y="372"/>
                      <a:pt x="643" y="379"/>
                    </a:cubicBezTo>
                    <a:lnTo>
                      <a:pt x="681" y="379"/>
                    </a:lnTo>
                    <a:cubicBezTo>
                      <a:pt x="696" y="379"/>
                      <a:pt x="709" y="367"/>
                      <a:pt x="709" y="352"/>
                    </a:cubicBezTo>
                    <a:cubicBezTo>
                      <a:pt x="709" y="338"/>
                      <a:pt x="696" y="326"/>
                      <a:pt x="681" y="326"/>
                    </a:cubicBezTo>
                    <a:close/>
                    <a:moveTo>
                      <a:pt x="576" y="170"/>
                    </a:moveTo>
                    <a:lnTo>
                      <a:pt x="603" y="142"/>
                    </a:lnTo>
                    <a:cubicBezTo>
                      <a:pt x="614" y="131"/>
                      <a:pt x="614" y="114"/>
                      <a:pt x="604" y="104"/>
                    </a:cubicBezTo>
                    <a:cubicBezTo>
                      <a:pt x="594" y="94"/>
                      <a:pt x="577" y="94"/>
                      <a:pt x="566" y="105"/>
                    </a:cubicBezTo>
                    <a:lnTo>
                      <a:pt x="538" y="132"/>
                    </a:lnTo>
                    <a:cubicBezTo>
                      <a:pt x="552" y="144"/>
                      <a:pt x="564" y="156"/>
                      <a:pt x="576" y="170"/>
                    </a:cubicBezTo>
                    <a:close/>
                    <a:moveTo>
                      <a:pt x="354" y="67"/>
                    </a:moveTo>
                    <a:cubicBezTo>
                      <a:pt x="363" y="67"/>
                      <a:pt x="372" y="68"/>
                      <a:pt x="380" y="68"/>
                    </a:cubicBezTo>
                    <a:lnTo>
                      <a:pt x="380" y="27"/>
                    </a:lnTo>
                    <a:cubicBezTo>
                      <a:pt x="380" y="12"/>
                      <a:pt x="368" y="0"/>
                      <a:pt x="354" y="0"/>
                    </a:cubicBezTo>
                    <a:cubicBezTo>
                      <a:pt x="339" y="0"/>
                      <a:pt x="327" y="12"/>
                      <a:pt x="327" y="27"/>
                    </a:cubicBezTo>
                    <a:lnTo>
                      <a:pt x="327" y="68"/>
                    </a:lnTo>
                    <a:cubicBezTo>
                      <a:pt x="336" y="68"/>
                      <a:pt x="345" y="67"/>
                      <a:pt x="354" y="67"/>
                    </a:cubicBezTo>
                    <a:close/>
                    <a:moveTo>
                      <a:pt x="130" y="173"/>
                    </a:moveTo>
                    <a:cubicBezTo>
                      <a:pt x="142" y="159"/>
                      <a:pt x="154" y="147"/>
                      <a:pt x="168" y="135"/>
                    </a:cubicBezTo>
                    <a:lnTo>
                      <a:pt x="142" y="109"/>
                    </a:lnTo>
                    <a:cubicBezTo>
                      <a:pt x="131" y="99"/>
                      <a:pt x="114" y="98"/>
                      <a:pt x="104" y="109"/>
                    </a:cubicBezTo>
                    <a:cubicBezTo>
                      <a:pt x="93" y="119"/>
                      <a:pt x="94" y="136"/>
                      <a:pt x="104" y="147"/>
                    </a:cubicBezTo>
                    <a:lnTo>
                      <a:pt x="130" y="173"/>
                    </a:lnTo>
                    <a:close/>
                    <a:moveTo>
                      <a:pt x="64" y="358"/>
                    </a:moveTo>
                    <a:cubicBezTo>
                      <a:pt x="64" y="347"/>
                      <a:pt x="64" y="336"/>
                      <a:pt x="66" y="326"/>
                    </a:cubicBezTo>
                    <a:lnTo>
                      <a:pt x="28" y="326"/>
                    </a:lnTo>
                    <a:cubicBezTo>
                      <a:pt x="13" y="326"/>
                      <a:pt x="0" y="338"/>
                      <a:pt x="0" y="352"/>
                    </a:cubicBezTo>
                    <a:cubicBezTo>
                      <a:pt x="0" y="367"/>
                      <a:pt x="13" y="379"/>
                      <a:pt x="28" y="379"/>
                    </a:cubicBezTo>
                    <a:lnTo>
                      <a:pt x="65" y="379"/>
                    </a:lnTo>
                    <a:cubicBezTo>
                      <a:pt x="64" y="372"/>
                      <a:pt x="64" y="365"/>
                      <a:pt x="64" y="35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530">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3459013" y="4493236"/>
              <a:ext cx="5273964" cy="992464"/>
              <a:chOff x="3459013" y="4501145"/>
              <a:chExt cx="5273964" cy="981694"/>
            </a:xfrm>
          </p:grpSpPr>
          <p:sp>
            <p:nvSpPr>
              <p:cNvPr id="14" name="矩形: 圆角 2"/>
              <p:cNvSpPr/>
              <p:nvPr/>
            </p:nvSpPr>
            <p:spPr>
              <a:xfrm>
                <a:off x="3459013" y="4501145"/>
                <a:ext cx="5273964" cy="981694"/>
              </a:xfrm>
              <a:prstGeom prst="roundRect">
                <a:avLst/>
              </a:prstGeom>
              <a:solidFill>
                <a:schemeClr val="bg2"/>
              </a:solidFill>
              <a:ln w="25400">
                <a:solidFill>
                  <a:srgbClr val="1C4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955553" y="4646881"/>
                <a:ext cx="4280883" cy="668308"/>
              </a:xfrm>
              <a:prstGeom prst="rect">
                <a:avLst/>
              </a:prstGeom>
              <a:noFill/>
            </p:spPr>
            <p:txBody>
              <a:bodyPr wrap="square" rtlCol="0">
                <a:spAutoFit/>
              </a:bodyPr>
              <a:lstStyle/>
              <a:p>
                <a:r>
                  <a:rPr lang="zh-CN" altLang="en-US" sz="2000" dirty="0">
                    <a:solidFill>
                      <a:srgbClr val="1C4372"/>
                    </a:solidFill>
                    <a:latin typeface="微软雅黑" panose="020B0503020204020204" pitchFamily="34" charset="-122"/>
                    <a:ea typeface="微软雅黑" panose="020B0503020204020204" pitchFamily="34" charset="-122"/>
                  </a:rPr>
                  <a:t>轨迹如何能够无限发散又保持有界呢</a:t>
                </a:r>
                <a:r>
                  <a:rPr lang="en-US" altLang="zh-CN" sz="2000" dirty="0">
                    <a:solidFill>
                      <a:srgbClr val="1C4372"/>
                    </a:solidFill>
                    <a:latin typeface="微软雅黑" panose="020B0503020204020204" pitchFamily="34" charset="-122"/>
                    <a:ea typeface="微软雅黑" panose="020B0503020204020204" pitchFamily="34" charset="-122"/>
                  </a:rPr>
                  <a:t>?</a:t>
                </a:r>
                <a:endParaRPr lang="zh-CN" altLang="en-US" sz="2000" dirty="0">
                  <a:solidFill>
                    <a:srgbClr val="1C4372"/>
                  </a:solidFill>
                  <a:latin typeface="微软雅黑" panose="020B0503020204020204" pitchFamily="34" charset="-122"/>
                  <a:ea typeface="微软雅黑" panose="020B0503020204020204" pitchFamily="34" charset="-122"/>
                </a:endParaRPr>
              </a:p>
              <a:p>
                <a:endParaRPr lang="zh-CN" altLang="en-US" dirty="0"/>
              </a:p>
            </p:txBody>
          </p:sp>
        </p:grpSp>
      </p:grpSp>
      <p:pic>
        <p:nvPicPr>
          <p:cNvPr id="16" name="图片 15" descr="奇异吸引子"/>
          <p:cNvPicPr>
            <a:picLocks noChangeAspect="1"/>
          </p:cNvPicPr>
          <p:nvPr/>
        </p:nvPicPr>
        <p:blipFill>
          <a:blip r:embed="rId6"/>
          <a:stretch>
            <a:fillRect/>
          </a:stretch>
        </p:blipFill>
        <p:spPr>
          <a:xfrm>
            <a:off x="3310255" y="2250440"/>
            <a:ext cx="5572125" cy="31337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50" fill="hold"/>
                                        <p:tgtEl>
                                          <p:spTgt spid="19"/>
                                        </p:tgtEl>
                                        <p:attrNameLst>
                                          <p:attrName>ppt_x</p:attrName>
                                        </p:attrNameLst>
                                      </p:cBhvr>
                                      <p:tavLst>
                                        <p:tav tm="0">
                                          <p:val>
                                            <p:strVal val="0-#ppt_w/2"/>
                                          </p:val>
                                        </p:tav>
                                        <p:tav tm="100000">
                                          <p:val>
                                            <p:strVal val="#ppt_x"/>
                                          </p:val>
                                        </p:tav>
                                      </p:tavLst>
                                    </p:anim>
                                    <p:anim calcmode="lin" valueType="num">
                                      <p:cBhvr additive="base">
                                        <p:cTn id="8" dur="25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250" fill="hold"/>
                                        <p:tgtEl>
                                          <p:spTgt spid="20"/>
                                        </p:tgtEl>
                                        <p:attrNameLst>
                                          <p:attrName>ppt_x</p:attrName>
                                        </p:attrNameLst>
                                      </p:cBhvr>
                                      <p:tavLst>
                                        <p:tav tm="0">
                                          <p:val>
                                            <p:strVal val="0-#ppt_w/2"/>
                                          </p:val>
                                        </p:tav>
                                        <p:tav tm="100000">
                                          <p:val>
                                            <p:strVal val="#ppt_x"/>
                                          </p:val>
                                        </p:tav>
                                      </p:tavLst>
                                    </p:anim>
                                    <p:anim calcmode="lin" valueType="num">
                                      <p:cBhvr additive="base">
                                        <p:cTn id="12" dur="25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250" fill="hold"/>
                                        <p:tgtEl>
                                          <p:spTgt spid="18"/>
                                        </p:tgtEl>
                                        <p:attrNameLst>
                                          <p:attrName>ppt_x</p:attrName>
                                        </p:attrNameLst>
                                      </p:cBhvr>
                                      <p:tavLst>
                                        <p:tav tm="0">
                                          <p:val>
                                            <p:strVal val="1+#ppt_w/2"/>
                                          </p:val>
                                        </p:tav>
                                        <p:tav tm="100000">
                                          <p:val>
                                            <p:strVal val="#ppt_x"/>
                                          </p:val>
                                        </p:tav>
                                      </p:tavLst>
                                    </p:anim>
                                    <p:anim calcmode="lin" valueType="num">
                                      <p:cBhvr additive="base">
                                        <p:cTn id="16" dur="25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250" fill="hold"/>
                                        <p:tgtEl>
                                          <p:spTgt spid="45"/>
                                        </p:tgtEl>
                                        <p:attrNameLst>
                                          <p:attrName>ppt_x</p:attrName>
                                        </p:attrNameLst>
                                      </p:cBhvr>
                                      <p:tavLst>
                                        <p:tav tm="0">
                                          <p:val>
                                            <p:strVal val="1+#ppt_w/2"/>
                                          </p:val>
                                        </p:tav>
                                        <p:tav tm="100000">
                                          <p:val>
                                            <p:strVal val="#ppt_x"/>
                                          </p:val>
                                        </p:tav>
                                      </p:tavLst>
                                    </p:anim>
                                    <p:anim calcmode="lin" valueType="num">
                                      <p:cBhvr additive="base">
                                        <p:cTn id="20" dur="2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0-#ppt_w/2"/>
                                          </p:val>
                                        </p:tav>
                                        <p:tav tm="100000">
                                          <p:val>
                                            <p:strVal val="#ppt_x"/>
                                          </p:val>
                                        </p:tav>
                                      </p:tavLst>
                                    </p:anim>
                                    <p:anim calcmode="lin" valueType="num">
                                      <p:cBhvr additive="base">
                                        <p:cTn id="26"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anim calcmode="lin" valueType="num">
                                      <p:cBhvr>
                                        <p:cTn id="36" dur="500" fill="hold"/>
                                        <p:tgtEl>
                                          <p:spTgt spid="9"/>
                                        </p:tgtEl>
                                        <p:attrNameLst>
                                          <p:attrName>ppt_x</p:attrName>
                                        </p:attrNameLst>
                                      </p:cBhvr>
                                      <p:tavLst>
                                        <p:tav tm="0">
                                          <p:val>
                                            <p:strVal val="#ppt_x"/>
                                          </p:val>
                                        </p:tav>
                                        <p:tav tm="100000">
                                          <p:val>
                                            <p:strVal val="#ppt_x"/>
                                          </p:val>
                                        </p:tav>
                                      </p:tavLst>
                                    </p:anim>
                                    <p:anim calcmode="lin" valueType="num">
                                      <p:cBhvr>
                                        <p:cTn id="37"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nvCxnSpPr>
        <p:spPr>
          <a:xfrm>
            <a:off x="342900" y="816622"/>
            <a:ext cx="11506200" cy="0"/>
          </a:xfrm>
          <a:prstGeom prst="line">
            <a:avLst/>
          </a:prstGeom>
          <a:ln w="28575">
            <a:solidFill>
              <a:srgbClr val="1C4372"/>
            </a:solidFill>
          </a:ln>
        </p:spPr>
        <p:style>
          <a:lnRef idx="1">
            <a:schemeClr val="accent1"/>
          </a:lnRef>
          <a:fillRef idx="0">
            <a:schemeClr val="accent1"/>
          </a:fillRef>
          <a:effectRef idx="0">
            <a:schemeClr val="accent1"/>
          </a:effectRef>
          <a:fontRef idx="minor">
            <a:schemeClr val="tx1"/>
          </a:fontRef>
        </p:style>
      </p:cxnSp>
      <p:sp>
        <p:nvSpPr>
          <p:cNvPr id="19" name="矩形 18"/>
          <p:cNvSpPr/>
          <p:nvPr>
            <p:custDataLst>
              <p:tags r:id="rId1"/>
            </p:custDataLst>
          </p:nvPr>
        </p:nvSpPr>
        <p:spPr>
          <a:xfrm>
            <a:off x="245948" y="0"/>
            <a:ext cx="5517543" cy="845185"/>
          </a:xfrm>
          <a:prstGeom prst="rect">
            <a:avLst/>
          </a:prstGeom>
        </p:spPr>
        <p:txBody>
          <a:bodyPr wrap="square">
            <a:spAutoFit/>
          </a:bodyPr>
          <a:lstStyle/>
          <a:p>
            <a:pPr>
              <a:lnSpc>
                <a:spcPct val="175000"/>
              </a:lnSpc>
            </a:pPr>
            <a:r>
              <a:rPr lang="en-US" altLang="zh-CN" sz="2800" dirty="0">
                <a:solidFill>
                  <a:srgbClr val="1C4372"/>
                </a:solidFill>
                <a:latin typeface="微软雅黑" panose="020B0503020204020204" pitchFamily="34" charset="-122"/>
                <a:ea typeface="微软雅黑" panose="020B0503020204020204" pitchFamily="34" charset="-122"/>
              </a:rPr>
              <a:t>01.</a:t>
            </a:r>
            <a:r>
              <a:rPr lang="zh-CN" altLang="en-US" sz="2800" dirty="0">
                <a:solidFill>
                  <a:srgbClr val="1C4372"/>
                </a:solidFill>
                <a:latin typeface="微软雅黑" panose="020B0503020204020204" pitchFamily="34" charset="-122"/>
                <a:ea typeface="微软雅黑" panose="020B0503020204020204" pitchFamily="34" charset="-122"/>
              </a:rPr>
              <a:t>简例</a:t>
            </a:r>
            <a:r>
              <a:rPr lang="en-US" altLang="zh-CN" sz="2800" dirty="0">
                <a:solidFill>
                  <a:srgbClr val="1C4372"/>
                </a:solidFill>
                <a:latin typeface="微软雅黑" panose="020B0503020204020204" pitchFamily="34" charset="-122"/>
                <a:ea typeface="微软雅黑" panose="020B0503020204020204" pitchFamily="34" charset="-122"/>
              </a:rPr>
              <a:t>-</a:t>
            </a:r>
            <a:r>
              <a:rPr lang="zh-CN" altLang="en-US" sz="2800" dirty="0">
                <a:solidFill>
                  <a:srgbClr val="1C4372"/>
                </a:solidFill>
                <a:latin typeface="微软雅黑" panose="020B0503020204020204" pitchFamily="34" charset="-122"/>
                <a:ea typeface="微软雅黑" panose="020B0503020204020204" pitchFamily="34" charset="-122"/>
              </a:rPr>
              <a:t>吸引子介绍</a:t>
            </a:r>
            <a:endParaRPr lang="zh-CN" altLang="en-US" sz="2800" dirty="0">
              <a:solidFill>
                <a:srgbClr val="1C4372"/>
              </a:solidFill>
              <a:latin typeface="微软雅黑" panose="020B0503020204020204" pitchFamily="34" charset="-122"/>
              <a:ea typeface="微软雅黑" panose="020B0503020204020204" pitchFamily="34" charset="-122"/>
            </a:endParaRPr>
          </a:p>
        </p:txBody>
      </p:sp>
      <p:sp>
        <p:nvSpPr>
          <p:cNvPr id="20" name="文本框 19"/>
          <p:cNvSpPr txBox="1"/>
          <p:nvPr>
            <p:custDataLst>
              <p:tags r:id="rId2"/>
            </p:custDataLst>
          </p:nvPr>
        </p:nvSpPr>
        <p:spPr>
          <a:xfrm>
            <a:off x="245948" y="790581"/>
            <a:ext cx="5022106" cy="337184"/>
          </a:xfrm>
          <a:prstGeom prst="snip1Rect">
            <a:avLst>
              <a:gd name="adj" fmla="val 0"/>
            </a:avLst>
          </a:prstGeom>
          <a:noFill/>
          <a:ln w="28575">
            <a:noFill/>
          </a:ln>
        </p:spPr>
        <p:txBody>
          <a:bodyPr wrap="square" rtlCol="0">
            <a:spAutoFit/>
          </a:bodyPr>
          <a:lstStyle/>
          <a:p>
            <a:r>
              <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rPr>
              <a:t>SIMPLEST EXAMPLES</a:t>
            </a:r>
            <a:endPar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endParaRPr>
          </a:p>
        </p:txBody>
      </p:sp>
      <p:pic>
        <p:nvPicPr>
          <p:cNvPr id="45" name="图片 44"/>
          <p:cNvPicPr>
            <a:picLocks noChangeAspect="1"/>
          </p:cNvPicPr>
          <p:nvPr>
            <p:custDataLst>
              <p:tags r:id="rId3"/>
            </p:custDataLst>
          </p:nvPr>
        </p:nvPicPr>
        <p:blipFill>
          <a:blip r:embed="rId4" cstate="hqprint">
            <a:clrChange>
              <a:clrFrom>
                <a:srgbClr val="FFFFFF"/>
              </a:clrFrom>
              <a:clrTo>
                <a:srgbClr val="FFFFFF">
                  <a:alpha val="0"/>
                </a:srgbClr>
              </a:clrTo>
            </a:clrChange>
            <a:duotone>
              <a:prstClr val="black"/>
              <a:srgbClr val="1C4372">
                <a:tint val="45000"/>
                <a:satMod val="400000"/>
              </a:srgbClr>
            </a:duotone>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tretch>
            <a:fillRect/>
          </a:stretch>
        </p:blipFill>
        <p:spPr>
          <a:xfrm>
            <a:off x="8349319" y="73944"/>
            <a:ext cx="3842681" cy="872054"/>
          </a:xfrm>
          <a:prstGeom prst="rect">
            <a:avLst/>
          </a:prstGeom>
        </p:spPr>
      </p:pic>
      <p:sp>
        <p:nvSpPr>
          <p:cNvPr id="2" name="文本框 1"/>
          <p:cNvSpPr txBox="1"/>
          <p:nvPr/>
        </p:nvSpPr>
        <p:spPr>
          <a:xfrm>
            <a:off x="991812" y="1367737"/>
            <a:ext cx="10362045" cy="460375"/>
          </a:xfrm>
          <a:prstGeom prst="rect">
            <a:avLst/>
          </a:prstGeom>
          <a:noFill/>
        </p:spPr>
        <p:txBody>
          <a:bodyPr wrap="square" rtlCol="0">
            <a:spAutoFit/>
          </a:bodyPr>
          <a:lstStyle/>
          <a:p>
            <a:r>
              <a:rPr lang="zh-CN" altLang="en-US" sz="2400" dirty="0">
                <a:solidFill>
                  <a:srgbClr val="1C4372"/>
                </a:solidFill>
                <a:latin typeface="微软雅黑" panose="020B0503020204020204" pitchFamily="34" charset="-122"/>
                <a:ea typeface="微软雅黑" panose="020B0503020204020204" pitchFamily="34" charset="-122"/>
              </a:rPr>
              <a:t>基本的机制就是反复进行</a:t>
            </a:r>
            <a:r>
              <a:rPr lang="zh-CN" altLang="en-US" sz="2400" b="1" dirty="0">
                <a:solidFill>
                  <a:srgbClr val="1C4372"/>
                </a:solidFill>
                <a:latin typeface="微软雅黑" panose="020B0503020204020204" pitchFamily="34" charset="-122"/>
                <a:ea typeface="微软雅黑" panose="020B0503020204020204" pitchFamily="34" charset="-122"/>
              </a:rPr>
              <a:t>拉伸和折叠</a:t>
            </a:r>
            <a:r>
              <a:rPr lang="zh-CN" sz="2400" dirty="0">
                <a:solidFill>
                  <a:srgbClr val="1C4372"/>
                </a:solidFill>
                <a:latin typeface="微软雅黑" panose="020B0503020204020204" pitchFamily="34" charset="-122"/>
                <a:ea typeface="微软雅黑" panose="020B0503020204020204" pitchFamily="34" charset="-122"/>
              </a:rPr>
              <a:t>。</a:t>
            </a:r>
            <a:endParaRPr lang="zh-CN" altLang="en-US" sz="2400" dirty="0">
              <a:solidFill>
                <a:srgbClr val="1C4372"/>
              </a:solidFill>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2"/>
          </p:nvPr>
        </p:nvSpPr>
        <p:spPr/>
        <p:txBody>
          <a:bodyPr/>
          <a:lstStyle/>
          <a:p>
            <a:fld id="{2111E15B-4652-4570-B762-7367D91DB9AE}" type="slidenum">
              <a:rPr lang="zh-CN" altLang="en-US" smtClean="0"/>
            </a:fld>
            <a:endParaRPr lang="zh-CN" altLang="en-US"/>
          </a:p>
        </p:txBody>
      </p:sp>
      <p:pic>
        <p:nvPicPr>
          <p:cNvPr id="3" name="图片 2"/>
          <p:cNvPicPr>
            <a:picLocks noChangeAspect="1"/>
          </p:cNvPicPr>
          <p:nvPr/>
        </p:nvPicPr>
        <p:blipFill>
          <a:blip r:embed="rId6"/>
          <a:stretch>
            <a:fillRect/>
          </a:stretch>
        </p:blipFill>
        <p:spPr>
          <a:xfrm>
            <a:off x="1229995" y="2426970"/>
            <a:ext cx="8637270" cy="1649095"/>
          </a:xfrm>
          <a:prstGeom prst="rect">
            <a:avLst/>
          </a:prstGeom>
        </p:spPr>
      </p:pic>
      <p:sp>
        <p:nvSpPr>
          <p:cNvPr id="4" name="文本框 3"/>
          <p:cNvSpPr txBox="1"/>
          <p:nvPr/>
        </p:nvSpPr>
        <p:spPr>
          <a:xfrm>
            <a:off x="991812" y="4445582"/>
            <a:ext cx="10362045" cy="1198880"/>
          </a:xfrm>
          <a:prstGeom prst="rect">
            <a:avLst/>
          </a:prstGeom>
          <a:noFill/>
        </p:spPr>
        <p:txBody>
          <a:bodyPr wrap="square" rtlCol="0">
            <a:spAutoFit/>
          </a:bodyPr>
          <a:p>
            <a:r>
              <a:rPr lang="zh-CN" altLang="en-US" sz="2400" dirty="0">
                <a:solidFill>
                  <a:srgbClr val="1C4372"/>
                </a:solidFill>
                <a:latin typeface="微软雅黑" panose="020B0503020204020204" pitchFamily="34" charset="-122"/>
                <a:ea typeface="微软雅黑" panose="020B0503020204020204" pitchFamily="34" charset="-122"/>
              </a:rPr>
              <a:t>相空间的一个初始的小团块在某些方向缩小（反映了系统的耗散），另一些方向延伸时（导致对初始条件的敏感依赖性），就产生了典型的奇怪吸引子</a:t>
            </a:r>
            <a:r>
              <a:rPr lang="zh-CN" sz="2400" dirty="0">
                <a:solidFill>
                  <a:srgbClr val="1C4372"/>
                </a:solidFill>
                <a:latin typeface="微软雅黑" panose="020B0503020204020204" pitchFamily="34" charset="-122"/>
                <a:ea typeface="微软雅黑" panose="020B0503020204020204" pitchFamily="34" charset="-122"/>
              </a:rPr>
              <a:t>。</a:t>
            </a:r>
            <a:endParaRPr lang="zh-CN" sz="2400" dirty="0">
              <a:solidFill>
                <a:srgbClr val="1C4372"/>
              </a:solidFill>
              <a:latin typeface="微软雅黑" panose="020B0503020204020204" pitchFamily="34" charset="-122"/>
              <a:ea typeface="微软雅黑" panose="020B0503020204020204" pitchFamily="34" charset="-122"/>
            </a:endParaRPr>
          </a:p>
          <a:p>
            <a:r>
              <a:rPr lang="zh-CN" altLang="en-US" sz="2400" dirty="0">
                <a:solidFill>
                  <a:srgbClr val="1C4372"/>
                </a:solidFill>
                <a:latin typeface="微软雅黑" panose="020B0503020204020204" pitchFamily="34" charset="-122"/>
                <a:ea typeface="微软雅黑" panose="020B0503020204020204" pitchFamily="34" charset="-122"/>
              </a:rPr>
              <a:t>拉伸不能无限地进行</a:t>
            </a:r>
            <a:r>
              <a:rPr lang="en-US" altLang="zh-CN" sz="2400" dirty="0">
                <a:solidFill>
                  <a:srgbClr val="1C4372"/>
                </a:solidFill>
                <a:latin typeface="微软雅黑" panose="020B0503020204020204" pitchFamily="34" charset="-122"/>
                <a:ea typeface="微软雅黑" panose="020B0503020204020204" pitchFamily="34" charset="-122"/>
              </a:rPr>
              <a:t>-</a:t>
            </a:r>
            <a:r>
              <a:rPr lang="zh-CN" altLang="en-US" sz="2400" dirty="0">
                <a:solidFill>
                  <a:srgbClr val="1C4372"/>
                </a:solidFill>
                <a:latin typeface="微软雅黑" panose="020B0503020204020204" pitchFamily="34" charset="-122"/>
                <a:ea typeface="微软雅黑" panose="020B0503020204020204" pitchFamily="34" charset="-122"/>
              </a:rPr>
              <a:t>扭曲了的小团必须要向后折叠以保证其在有界区域内。</a:t>
            </a:r>
            <a:endParaRPr lang="zh-CN" altLang="en-US" sz="2400" dirty="0">
              <a:solidFill>
                <a:srgbClr val="1C437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50" fill="hold"/>
                                        <p:tgtEl>
                                          <p:spTgt spid="19"/>
                                        </p:tgtEl>
                                        <p:attrNameLst>
                                          <p:attrName>ppt_x</p:attrName>
                                        </p:attrNameLst>
                                      </p:cBhvr>
                                      <p:tavLst>
                                        <p:tav tm="0">
                                          <p:val>
                                            <p:strVal val="0-#ppt_w/2"/>
                                          </p:val>
                                        </p:tav>
                                        <p:tav tm="100000">
                                          <p:val>
                                            <p:strVal val="#ppt_x"/>
                                          </p:val>
                                        </p:tav>
                                      </p:tavLst>
                                    </p:anim>
                                    <p:anim calcmode="lin" valueType="num">
                                      <p:cBhvr additive="base">
                                        <p:cTn id="8" dur="25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250" fill="hold"/>
                                        <p:tgtEl>
                                          <p:spTgt spid="20"/>
                                        </p:tgtEl>
                                        <p:attrNameLst>
                                          <p:attrName>ppt_x</p:attrName>
                                        </p:attrNameLst>
                                      </p:cBhvr>
                                      <p:tavLst>
                                        <p:tav tm="0">
                                          <p:val>
                                            <p:strVal val="0-#ppt_w/2"/>
                                          </p:val>
                                        </p:tav>
                                        <p:tav tm="100000">
                                          <p:val>
                                            <p:strVal val="#ppt_x"/>
                                          </p:val>
                                        </p:tav>
                                      </p:tavLst>
                                    </p:anim>
                                    <p:anim calcmode="lin" valueType="num">
                                      <p:cBhvr additive="base">
                                        <p:cTn id="12" dur="25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250" fill="hold"/>
                                        <p:tgtEl>
                                          <p:spTgt spid="18"/>
                                        </p:tgtEl>
                                        <p:attrNameLst>
                                          <p:attrName>ppt_x</p:attrName>
                                        </p:attrNameLst>
                                      </p:cBhvr>
                                      <p:tavLst>
                                        <p:tav tm="0">
                                          <p:val>
                                            <p:strVal val="1+#ppt_w/2"/>
                                          </p:val>
                                        </p:tav>
                                        <p:tav tm="100000">
                                          <p:val>
                                            <p:strVal val="#ppt_x"/>
                                          </p:val>
                                        </p:tav>
                                      </p:tavLst>
                                    </p:anim>
                                    <p:anim calcmode="lin" valueType="num">
                                      <p:cBhvr additive="base">
                                        <p:cTn id="16" dur="25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250" fill="hold"/>
                                        <p:tgtEl>
                                          <p:spTgt spid="45"/>
                                        </p:tgtEl>
                                        <p:attrNameLst>
                                          <p:attrName>ppt_x</p:attrName>
                                        </p:attrNameLst>
                                      </p:cBhvr>
                                      <p:tavLst>
                                        <p:tav tm="0">
                                          <p:val>
                                            <p:strVal val="1+#ppt_w/2"/>
                                          </p:val>
                                        </p:tav>
                                        <p:tav tm="100000">
                                          <p:val>
                                            <p:strVal val="#ppt_x"/>
                                          </p:val>
                                        </p:tav>
                                      </p:tavLst>
                                    </p:anim>
                                    <p:anim calcmode="lin" valueType="num">
                                      <p:cBhvr additive="base">
                                        <p:cTn id="20" dur="2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0-#ppt_w/2"/>
                                          </p:val>
                                        </p:tav>
                                        <p:tav tm="100000">
                                          <p:val>
                                            <p:strVal val="#ppt_x"/>
                                          </p:val>
                                        </p:tav>
                                      </p:tavLst>
                                    </p:anim>
                                    <p:anim calcmode="lin" valueType="num">
                                      <p:cBhvr additive="base">
                                        <p:cTn id="26"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0-#ppt_w/2"/>
                                          </p:val>
                                        </p:tav>
                                        <p:tav tm="100000">
                                          <p:val>
                                            <p:strVal val="#ppt_x"/>
                                          </p:val>
                                        </p:tav>
                                      </p:tavLst>
                                    </p:anim>
                                    <p:anim calcmode="lin" valueType="num">
                                      <p:cBhvr additive="base">
                                        <p:cTn id="3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nvCxnSpPr>
        <p:spPr>
          <a:xfrm>
            <a:off x="342900" y="816622"/>
            <a:ext cx="11506200" cy="0"/>
          </a:xfrm>
          <a:prstGeom prst="line">
            <a:avLst/>
          </a:prstGeom>
          <a:ln w="28575">
            <a:solidFill>
              <a:srgbClr val="1C4372"/>
            </a:solidFill>
          </a:ln>
        </p:spPr>
        <p:style>
          <a:lnRef idx="1">
            <a:schemeClr val="accent1"/>
          </a:lnRef>
          <a:fillRef idx="0">
            <a:schemeClr val="accent1"/>
          </a:fillRef>
          <a:effectRef idx="0">
            <a:schemeClr val="accent1"/>
          </a:effectRef>
          <a:fontRef idx="minor">
            <a:schemeClr val="tx1"/>
          </a:fontRef>
        </p:style>
      </p:cxnSp>
      <p:sp>
        <p:nvSpPr>
          <p:cNvPr id="19" name="矩形 18"/>
          <p:cNvSpPr/>
          <p:nvPr>
            <p:custDataLst>
              <p:tags r:id="rId1"/>
            </p:custDataLst>
          </p:nvPr>
        </p:nvSpPr>
        <p:spPr>
          <a:xfrm>
            <a:off x="245948" y="0"/>
            <a:ext cx="5517543" cy="845185"/>
          </a:xfrm>
          <a:prstGeom prst="rect">
            <a:avLst/>
          </a:prstGeom>
        </p:spPr>
        <p:txBody>
          <a:bodyPr wrap="square">
            <a:spAutoFit/>
          </a:bodyPr>
          <a:lstStyle/>
          <a:p>
            <a:pPr>
              <a:lnSpc>
                <a:spcPct val="175000"/>
              </a:lnSpc>
            </a:pPr>
            <a:r>
              <a:rPr lang="en-US" altLang="zh-CN" sz="2800" dirty="0">
                <a:solidFill>
                  <a:srgbClr val="1C4372"/>
                </a:solidFill>
                <a:latin typeface="微软雅黑" panose="020B0503020204020204" pitchFamily="34" charset="-122"/>
                <a:ea typeface="微软雅黑" panose="020B0503020204020204" pitchFamily="34" charset="-122"/>
              </a:rPr>
              <a:t>01.</a:t>
            </a:r>
            <a:r>
              <a:rPr lang="zh-CN" altLang="en-US" sz="2800" dirty="0">
                <a:solidFill>
                  <a:srgbClr val="1C4372"/>
                </a:solidFill>
                <a:latin typeface="微软雅黑" panose="020B0503020204020204" pitchFamily="34" charset="-122"/>
                <a:ea typeface="微软雅黑" panose="020B0503020204020204" pitchFamily="34" charset="-122"/>
              </a:rPr>
              <a:t>简例</a:t>
            </a:r>
            <a:r>
              <a:rPr lang="en-US" altLang="zh-CN" sz="2800" dirty="0">
                <a:solidFill>
                  <a:srgbClr val="1C4372"/>
                </a:solidFill>
                <a:latin typeface="微软雅黑" panose="020B0503020204020204" pitchFamily="34" charset="-122"/>
                <a:ea typeface="微软雅黑" panose="020B0503020204020204" pitchFamily="34" charset="-122"/>
              </a:rPr>
              <a:t>-</a:t>
            </a:r>
            <a:r>
              <a:rPr lang="zh-CN" altLang="en-US" sz="2800" dirty="0">
                <a:solidFill>
                  <a:srgbClr val="1C4372"/>
                </a:solidFill>
                <a:latin typeface="微软雅黑" panose="020B0503020204020204" pitchFamily="34" charset="-122"/>
                <a:ea typeface="微软雅黑" panose="020B0503020204020204" pitchFamily="34" charset="-122"/>
              </a:rPr>
              <a:t>面包师映射</a:t>
            </a:r>
            <a:endParaRPr lang="zh-CN" altLang="en-US" sz="2800" dirty="0">
              <a:solidFill>
                <a:srgbClr val="1C4372"/>
              </a:solidFill>
              <a:latin typeface="微软雅黑" panose="020B0503020204020204" pitchFamily="34" charset="-122"/>
              <a:ea typeface="微软雅黑" panose="020B0503020204020204" pitchFamily="34" charset="-122"/>
            </a:endParaRPr>
          </a:p>
        </p:txBody>
      </p:sp>
      <p:sp>
        <p:nvSpPr>
          <p:cNvPr id="20" name="文本框 19"/>
          <p:cNvSpPr txBox="1"/>
          <p:nvPr>
            <p:custDataLst>
              <p:tags r:id="rId2"/>
            </p:custDataLst>
          </p:nvPr>
        </p:nvSpPr>
        <p:spPr>
          <a:xfrm>
            <a:off x="245948" y="790581"/>
            <a:ext cx="5022106" cy="337184"/>
          </a:xfrm>
          <a:prstGeom prst="snip1Rect">
            <a:avLst>
              <a:gd name="adj" fmla="val 0"/>
            </a:avLst>
          </a:prstGeom>
          <a:noFill/>
          <a:ln w="28575">
            <a:noFill/>
          </a:ln>
        </p:spPr>
        <p:txBody>
          <a:bodyPr wrap="square" rtlCol="0">
            <a:spAutoFit/>
          </a:bodyPr>
          <a:lstStyle/>
          <a:p>
            <a:r>
              <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rPr>
              <a:t>SIMPLEST EXAMPLES</a:t>
            </a:r>
            <a:endParaRPr lang="en-US" altLang="zh-CN" sz="1600" dirty="0">
              <a:solidFill>
                <a:srgbClr val="1C4372"/>
              </a:solidFill>
              <a:latin typeface="Arial" panose="020B0604020202020204" pitchFamily="34" charset="0"/>
              <a:ea typeface="方正清刻本悦宋简体" panose="02000000000000000000" pitchFamily="2" charset="-122"/>
              <a:cs typeface="Arial" panose="020B0604020202020204" pitchFamily="34" charset="0"/>
            </a:endParaRPr>
          </a:p>
        </p:txBody>
      </p:sp>
      <p:pic>
        <p:nvPicPr>
          <p:cNvPr id="45" name="图片 44"/>
          <p:cNvPicPr>
            <a:picLocks noChangeAspect="1"/>
          </p:cNvPicPr>
          <p:nvPr>
            <p:custDataLst>
              <p:tags r:id="rId3"/>
            </p:custDataLst>
          </p:nvPr>
        </p:nvPicPr>
        <p:blipFill>
          <a:blip r:embed="rId4" cstate="hqprint">
            <a:clrChange>
              <a:clrFrom>
                <a:srgbClr val="FFFFFF"/>
              </a:clrFrom>
              <a:clrTo>
                <a:srgbClr val="FFFFFF">
                  <a:alpha val="0"/>
                </a:srgbClr>
              </a:clrTo>
            </a:clrChange>
            <a:duotone>
              <a:prstClr val="black"/>
              <a:srgbClr val="1C4372">
                <a:tint val="45000"/>
                <a:satMod val="400000"/>
              </a:srgbClr>
            </a:duotone>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tretch>
            <a:fillRect/>
          </a:stretch>
        </p:blipFill>
        <p:spPr>
          <a:xfrm>
            <a:off x="8349319" y="73944"/>
            <a:ext cx="3842681" cy="872054"/>
          </a:xfrm>
          <a:prstGeom prst="rect">
            <a:avLst/>
          </a:prstGeom>
        </p:spPr>
      </p:pic>
      <p:sp>
        <p:nvSpPr>
          <p:cNvPr id="2" name="文本框 1"/>
          <p:cNvSpPr txBox="1"/>
          <p:nvPr/>
        </p:nvSpPr>
        <p:spPr>
          <a:xfrm>
            <a:off x="991812" y="1367737"/>
            <a:ext cx="10362045" cy="460375"/>
          </a:xfrm>
          <a:prstGeom prst="rect">
            <a:avLst/>
          </a:prstGeom>
          <a:noFill/>
        </p:spPr>
        <p:txBody>
          <a:bodyPr wrap="square" rtlCol="0">
            <a:spAutoFit/>
          </a:bodyPr>
          <a:lstStyle/>
          <a:p>
            <a:r>
              <a:rPr lang="zh-CN" altLang="en-US" sz="2400" dirty="0">
                <a:solidFill>
                  <a:srgbClr val="1C4372"/>
                </a:solidFill>
                <a:latin typeface="微软雅黑" panose="020B0503020204020204" pitchFamily="34" charset="-122"/>
                <a:ea typeface="微软雅黑" panose="020B0503020204020204" pitchFamily="34" charset="-122"/>
              </a:rPr>
              <a:t>下图给出了制作千层酥或牛角面包的过程</a:t>
            </a:r>
            <a:r>
              <a:rPr lang="zh-CN" sz="2400" dirty="0">
                <a:solidFill>
                  <a:srgbClr val="1C4372"/>
                </a:solidFill>
                <a:latin typeface="微软雅黑" panose="020B0503020204020204" pitchFamily="34" charset="-122"/>
                <a:ea typeface="微软雅黑" panose="020B0503020204020204" pitchFamily="34" charset="-122"/>
              </a:rPr>
              <a:t>。</a:t>
            </a:r>
            <a:endParaRPr lang="zh-CN" altLang="en-US" sz="2400" dirty="0">
              <a:solidFill>
                <a:srgbClr val="1C4372"/>
              </a:solidFill>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2"/>
          </p:nvPr>
        </p:nvSpPr>
        <p:spPr/>
        <p:txBody>
          <a:bodyPr/>
          <a:lstStyle/>
          <a:p>
            <a:fld id="{2111E15B-4652-4570-B762-7367D91DB9AE}" type="slidenum">
              <a:rPr lang="zh-CN" altLang="en-US" smtClean="0"/>
            </a:fld>
            <a:endParaRPr lang="zh-CN" altLang="en-US"/>
          </a:p>
        </p:txBody>
      </p:sp>
      <p:sp>
        <p:nvSpPr>
          <p:cNvPr id="4" name="文本框 3"/>
          <p:cNvSpPr txBox="1"/>
          <p:nvPr/>
        </p:nvSpPr>
        <p:spPr>
          <a:xfrm>
            <a:off x="914977" y="4894527"/>
            <a:ext cx="10362045" cy="1198880"/>
          </a:xfrm>
          <a:prstGeom prst="rect">
            <a:avLst/>
          </a:prstGeom>
          <a:noFill/>
        </p:spPr>
        <p:txBody>
          <a:bodyPr wrap="square" rtlCol="0">
            <a:spAutoFit/>
          </a:bodyPr>
          <a:p>
            <a:r>
              <a:rPr lang="zh-CN" sz="2400" dirty="0">
                <a:solidFill>
                  <a:srgbClr val="1C4372"/>
                </a:solidFill>
                <a:latin typeface="微软雅黑" panose="020B0503020204020204" pitchFamily="34" charset="-122"/>
                <a:ea typeface="微软雅黑" panose="020B0503020204020204" pitchFamily="34" charset="-122"/>
              </a:rPr>
              <a:t>将面团压扁拉伸、然后进行折叠，然后再进行压扁、拉伸，再折叠</a:t>
            </a:r>
            <a:r>
              <a:rPr lang="zh-CN" altLang="en-US" sz="2400" dirty="0">
                <a:solidFill>
                  <a:srgbClr val="1C4372"/>
                </a:solidFill>
                <a:latin typeface="微软雅黑" panose="020B0503020204020204" pitchFamily="34" charset="-122"/>
                <a:ea typeface="微软雅黑" panose="020B0503020204020204" pitchFamily="34" charset="-122"/>
              </a:rPr>
              <a:t>。重复进行很多次以后，就会得到一个具有千层结构的产品</a:t>
            </a:r>
            <a:r>
              <a:rPr lang="en-US" altLang="zh-CN" sz="2400" dirty="0">
                <a:solidFill>
                  <a:srgbClr val="1C4372"/>
                </a:solidFill>
                <a:latin typeface="微软雅黑" panose="020B0503020204020204" pitchFamily="34" charset="-122"/>
                <a:ea typeface="微软雅黑" panose="020B0503020204020204" pitchFamily="34" charset="-122"/>
              </a:rPr>
              <a:t>-</a:t>
            </a:r>
            <a:r>
              <a:rPr lang="zh-CN" altLang="en-US" sz="2400" dirty="0">
                <a:solidFill>
                  <a:srgbClr val="1C4372"/>
                </a:solidFill>
                <a:latin typeface="微软雅黑" panose="020B0503020204020204" pitchFamily="34" charset="-122"/>
                <a:ea typeface="微软雅黑" panose="020B0503020204020204" pitchFamily="34" charset="-122"/>
              </a:rPr>
              <a:t>这是分形吸引子的烹饪模型。</a:t>
            </a:r>
            <a:endParaRPr lang="zh-CN" altLang="en-US" sz="2400" dirty="0">
              <a:solidFill>
                <a:srgbClr val="1C4372"/>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6"/>
          <a:stretch>
            <a:fillRect/>
          </a:stretch>
        </p:blipFill>
        <p:spPr>
          <a:xfrm>
            <a:off x="1798955" y="1958975"/>
            <a:ext cx="8092440" cy="2804160"/>
          </a:xfrm>
          <a:prstGeom prst="rect">
            <a:avLst/>
          </a:prstGeom>
        </p:spPr>
      </p:pic>
      <p:grpSp>
        <p:nvGrpSpPr>
          <p:cNvPr id="15" name="组合 14"/>
          <p:cNvGrpSpPr/>
          <p:nvPr/>
        </p:nvGrpSpPr>
        <p:grpSpPr>
          <a:xfrm>
            <a:off x="3419475" y="2115185"/>
            <a:ext cx="4170045" cy="1864995"/>
            <a:chOff x="5385" y="3331"/>
            <a:chExt cx="6567" cy="2937"/>
          </a:xfrm>
        </p:grpSpPr>
        <p:sp>
          <p:nvSpPr>
            <p:cNvPr id="7" name="矩形 6"/>
            <p:cNvSpPr/>
            <p:nvPr/>
          </p:nvSpPr>
          <p:spPr>
            <a:xfrm>
              <a:off x="5734" y="5452"/>
              <a:ext cx="1510" cy="43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8" name="文本框 7"/>
            <p:cNvSpPr txBox="1"/>
            <p:nvPr/>
          </p:nvSpPr>
          <p:spPr>
            <a:xfrm>
              <a:off x="6203" y="5452"/>
              <a:ext cx="1473" cy="580"/>
            </a:xfrm>
            <a:prstGeom prst="rect">
              <a:avLst/>
            </a:prstGeom>
            <a:noFill/>
          </p:spPr>
          <p:txBody>
            <a:bodyPr wrap="square" rtlCol="0">
              <a:spAutoFit/>
            </a:bodyPr>
            <a:p>
              <a:r>
                <a:rPr lang="zh-CN" altLang="en-US"/>
                <a:t>放回</a:t>
              </a:r>
              <a:endParaRPr lang="zh-CN" altLang="en-US"/>
            </a:p>
          </p:txBody>
        </p:sp>
        <p:sp>
          <p:nvSpPr>
            <p:cNvPr id="9" name="矩形 8"/>
            <p:cNvSpPr/>
            <p:nvPr/>
          </p:nvSpPr>
          <p:spPr>
            <a:xfrm>
              <a:off x="10480" y="5578"/>
              <a:ext cx="1168" cy="55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0" name="文本框 9"/>
            <p:cNvSpPr txBox="1"/>
            <p:nvPr/>
          </p:nvSpPr>
          <p:spPr>
            <a:xfrm>
              <a:off x="10480" y="5688"/>
              <a:ext cx="1473" cy="580"/>
            </a:xfrm>
            <a:prstGeom prst="rect">
              <a:avLst/>
            </a:prstGeom>
            <a:noFill/>
          </p:spPr>
          <p:txBody>
            <a:bodyPr wrap="square" rtlCol="0">
              <a:spAutoFit/>
            </a:bodyPr>
            <a:p>
              <a:r>
                <a:rPr lang="zh-CN" altLang="en-US"/>
                <a:t>折叠</a:t>
              </a:r>
              <a:endParaRPr lang="zh-CN" altLang="en-US"/>
            </a:p>
          </p:txBody>
        </p:sp>
        <p:sp>
          <p:nvSpPr>
            <p:cNvPr id="11" name="矩形 10"/>
            <p:cNvSpPr/>
            <p:nvPr/>
          </p:nvSpPr>
          <p:spPr>
            <a:xfrm>
              <a:off x="7460" y="3331"/>
              <a:ext cx="2840" cy="55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2" name="文本框 11"/>
            <p:cNvSpPr txBox="1"/>
            <p:nvPr/>
          </p:nvSpPr>
          <p:spPr>
            <a:xfrm>
              <a:off x="7802" y="3331"/>
              <a:ext cx="2156" cy="580"/>
            </a:xfrm>
            <a:prstGeom prst="rect">
              <a:avLst/>
            </a:prstGeom>
            <a:noFill/>
          </p:spPr>
          <p:txBody>
            <a:bodyPr wrap="square" rtlCol="0">
              <a:spAutoFit/>
            </a:bodyPr>
            <a:p>
              <a:r>
                <a:rPr lang="zh-CN" altLang="en-US"/>
                <a:t>压扁与拉伸</a:t>
              </a:r>
              <a:endParaRPr lang="zh-CN" altLang="en-US"/>
            </a:p>
          </p:txBody>
        </p:sp>
        <p:sp>
          <p:nvSpPr>
            <p:cNvPr id="13" name="矩形 12"/>
            <p:cNvSpPr/>
            <p:nvPr/>
          </p:nvSpPr>
          <p:spPr>
            <a:xfrm>
              <a:off x="5501" y="3888"/>
              <a:ext cx="1240" cy="414"/>
            </a:xfrm>
            <a:prstGeom prst="rect">
              <a:avLst/>
            </a:prstGeom>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zh-CN" altLang="en-US"/>
            </a:p>
          </p:txBody>
        </p:sp>
        <p:sp>
          <p:nvSpPr>
            <p:cNvPr id="14" name="文本框 13"/>
            <p:cNvSpPr txBox="1"/>
            <p:nvPr/>
          </p:nvSpPr>
          <p:spPr>
            <a:xfrm>
              <a:off x="5385" y="3805"/>
              <a:ext cx="1473" cy="580"/>
            </a:xfrm>
            <a:prstGeom prst="rect">
              <a:avLst/>
            </a:prstGeom>
            <a:noFill/>
          </p:spPr>
          <p:txBody>
            <a:bodyPr wrap="square" rtlCol="0">
              <a:spAutoFit/>
            </a:bodyPr>
            <a:p>
              <a:r>
                <a:rPr lang="zh-CN" altLang="en-US"/>
                <a:t>面团</a:t>
              </a: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50" fill="hold"/>
                                        <p:tgtEl>
                                          <p:spTgt spid="19"/>
                                        </p:tgtEl>
                                        <p:attrNameLst>
                                          <p:attrName>ppt_x</p:attrName>
                                        </p:attrNameLst>
                                      </p:cBhvr>
                                      <p:tavLst>
                                        <p:tav tm="0">
                                          <p:val>
                                            <p:strVal val="0-#ppt_w/2"/>
                                          </p:val>
                                        </p:tav>
                                        <p:tav tm="100000">
                                          <p:val>
                                            <p:strVal val="#ppt_x"/>
                                          </p:val>
                                        </p:tav>
                                      </p:tavLst>
                                    </p:anim>
                                    <p:anim calcmode="lin" valueType="num">
                                      <p:cBhvr additive="base">
                                        <p:cTn id="8" dur="25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250" fill="hold"/>
                                        <p:tgtEl>
                                          <p:spTgt spid="20"/>
                                        </p:tgtEl>
                                        <p:attrNameLst>
                                          <p:attrName>ppt_x</p:attrName>
                                        </p:attrNameLst>
                                      </p:cBhvr>
                                      <p:tavLst>
                                        <p:tav tm="0">
                                          <p:val>
                                            <p:strVal val="0-#ppt_w/2"/>
                                          </p:val>
                                        </p:tav>
                                        <p:tav tm="100000">
                                          <p:val>
                                            <p:strVal val="#ppt_x"/>
                                          </p:val>
                                        </p:tav>
                                      </p:tavLst>
                                    </p:anim>
                                    <p:anim calcmode="lin" valueType="num">
                                      <p:cBhvr additive="base">
                                        <p:cTn id="12" dur="25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250" fill="hold"/>
                                        <p:tgtEl>
                                          <p:spTgt spid="18"/>
                                        </p:tgtEl>
                                        <p:attrNameLst>
                                          <p:attrName>ppt_x</p:attrName>
                                        </p:attrNameLst>
                                      </p:cBhvr>
                                      <p:tavLst>
                                        <p:tav tm="0">
                                          <p:val>
                                            <p:strVal val="1+#ppt_w/2"/>
                                          </p:val>
                                        </p:tav>
                                        <p:tav tm="100000">
                                          <p:val>
                                            <p:strVal val="#ppt_x"/>
                                          </p:val>
                                        </p:tav>
                                      </p:tavLst>
                                    </p:anim>
                                    <p:anim calcmode="lin" valueType="num">
                                      <p:cBhvr additive="base">
                                        <p:cTn id="16" dur="25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250" fill="hold"/>
                                        <p:tgtEl>
                                          <p:spTgt spid="45"/>
                                        </p:tgtEl>
                                        <p:attrNameLst>
                                          <p:attrName>ppt_x</p:attrName>
                                        </p:attrNameLst>
                                      </p:cBhvr>
                                      <p:tavLst>
                                        <p:tav tm="0">
                                          <p:val>
                                            <p:strVal val="1+#ppt_w/2"/>
                                          </p:val>
                                        </p:tav>
                                        <p:tav tm="100000">
                                          <p:val>
                                            <p:strVal val="#ppt_x"/>
                                          </p:val>
                                        </p:tav>
                                      </p:tavLst>
                                    </p:anim>
                                    <p:anim calcmode="lin" valueType="num">
                                      <p:cBhvr additive="base">
                                        <p:cTn id="20" dur="2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0-#ppt_w/2"/>
                                          </p:val>
                                        </p:tav>
                                        <p:tav tm="100000">
                                          <p:val>
                                            <p:strVal val="#ppt_x"/>
                                          </p:val>
                                        </p:tav>
                                      </p:tavLst>
                                    </p:anim>
                                    <p:anim calcmode="lin" valueType="num">
                                      <p:cBhvr additive="base">
                                        <p:cTn id="26"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0-#ppt_w/2"/>
                                          </p:val>
                                        </p:tav>
                                        <p:tav tm="100000">
                                          <p:val>
                                            <p:strVal val="#ppt_x"/>
                                          </p:val>
                                        </p:tav>
                                      </p:tavLst>
                                    </p:anim>
                                    <p:anim calcmode="lin" valueType="num">
                                      <p:cBhvr additive="base">
                                        <p:cTn id="3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 grpId="0"/>
      <p:bldP spid="4" grpId="0"/>
    </p:bldLst>
  </p:timing>
</p:sld>
</file>

<file path=ppt/tags/tag1.xml><?xml version="1.0" encoding="utf-8"?>
<p:tagLst xmlns:p="http://schemas.openxmlformats.org/presentationml/2006/main">
  <p:tag name="REFSHAPE" val="550078940"/>
</p:tagLst>
</file>

<file path=ppt/tags/tag10.xml><?xml version="1.0" encoding="utf-8"?>
<p:tagLst xmlns:p="http://schemas.openxmlformats.org/presentationml/2006/main">
  <p:tag name="REFSHAPE" val="550078940"/>
</p:tagLst>
</file>

<file path=ppt/tags/tag11.xml><?xml version="1.0" encoding="utf-8"?>
<p:tagLst xmlns:p="http://schemas.openxmlformats.org/presentationml/2006/main">
  <p:tag name="REFSHAPE" val="550077444"/>
</p:tagLst>
</file>

<file path=ppt/tags/tag12.xml><?xml version="1.0" encoding="utf-8"?>
<p:tagLst xmlns:p="http://schemas.openxmlformats.org/presentationml/2006/main">
  <p:tag name="REFSHAPE" val="550081388"/>
</p:tagLst>
</file>

<file path=ppt/tags/tag13.xml><?xml version="1.0" encoding="utf-8"?>
<p:tagLst xmlns:p="http://schemas.openxmlformats.org/presentationml/2006/main">
  <p:tag name="REFSHAPE" val="550078940"/>
</p:tagLst>
</file>

<file path=ppt/tags/tag14.xml><?xml version="1.0" encoding="utf-8"?>
<p:tagLst xmlns:p="http://schemas.openxmlformats.org/presentationml/2006/main">
  <p:tag name="REFSHAPE" val="550077444"/>
</p:tagLst>
</file>

<file path=ppt/tags/tag15.xml><?xml version="1.0" encoding="utf-8"?>
<p:tagLst xmlns:p="http://schemas.openxmlformats.org/presentationml/2006/main">
  <p:tag name="REFSHAPE" val="550081388"/>
</p:tagLst>
</file>

<file path=ppt/tags/tag16.xml><?xml version="1.0" encoding="utf-8"?>
<p:tagLst xmlns:p="http://schemas.openxmlformats.org/presentationml/2006/main">
  <p:tag name="REFSHAPE" val="550078940"/>
</p:tagLst>
</file>

<file path=ppt/tags/tag17.xml><?xml version="1.0" encoding="utf-8"?>
<p:tagLst xmlns:p="http://schemas.openxmlformats.org/presentationml/2006/main">
  <p:tag name="REFSHAPE" val="550077444"/>
</p:tagLst>
</file>

<file path=ppt/tags/tag18.xml><?xml version="1.0" encoding="utf-8"?>
<p:tagLst xmlns:p="http://schemas.openxmlformats.org/presentationml/2006/main">
  <p:tag name="REFSHAPE" val="550081388"/>
</p:tagLst>
</file>

<file path=ppt/tags/tag19.xml><?xml version="1.0" encoding="utf-8"?>
<p:tagLst xmlns:p="http://schemas.openxmlformats.org/presentationml/2006/main">
  <p:tag name="REFSHAPE" val="550078940"/>
</p:tagLst>
</file>

<file path=ppt/tags/tag2.xml><?xml version="1.0" encoding="utf-8"?>
<p:tagLst xmlns:p="http://schemas.openxmlformats.org/presentationml/2006/main">
  <p:tag name="REFSHAPE" val="550077444"/>
</p:tagLst>
</file>

<file path=ppt/tags/tag20.xml><?xml version="1.0" encoding="utf-8"?>
<p:tagLst xmlns:p="http://schemas.openxmlformats.org/presentationml/2006/main">
  <p:tag name="REFSHAPE" val="550077444"/>
</p:tagLst>
</file>

<file path=ppt/tags/tag21.xml><?xml version="1.0" encoding="utf-8"?>
<p:tagLst xmlns:p="http://schemas.openxmlformats.org/presentationml/2006/main">
  <p:tag name="REFSHAPE" val="550081388"/>
</p:tagLst>
</file>

<file path=ppt/tags/tag22.xml><?xml version="1.0" encoding="utf-8"?>
<p:tagLst xmlns:p="http://schemas.openxmlformats.org/presentationml/2006/main">
  <p:tag name="REFSHAPE" val="550078940"/>
</p:tagLst>
</file>

<file path=ppt/tags/tag23.xml><?xml version="1.0" encoding="utf-8"?>
<p:tagLst xmlns:p="http://schemas.openxmlformats.org/presentationml/2006/main">
  <p:tag name="REFSHAPE" val="550077444"/>
</p:tagLst>
</file>

<file path=ppt/tags/tag24.xml><?xml version="1.0" encoding="utf-8"?>
<p:tagLst xmlns:p="http://schemas.openxmlformats.org/presentationml/2006/main">
  <p:tag name="REFSHAPE" val="550081388"/>
</p:tagLst>
</file>

<file path=ppt/tags/tag25.xml><?xml version="1.0" encoding="utf-8"?>
<p:tagLst xmlns:p="http://schemas.openxmlformats.org/presentationml/2006/main">
  <p:tag name="REFSHAPE" val="550078940"/>
</p:tagLst>
</file>

<file path=ppt/tags/tag26.xml><?xml version="1.0" encoding="utf-8"?>
<p:tagLst xmlns:p="http://schemas.openxmlformats.org/presentationml/2006/main">
  <p:tag name="REFSHAPE" val="550077444"/>
</p:tagLst>
</file>

<file path=ppt/tags/tag27.xml><?xml version="1.0" encoding="utf-8"?>
<p:tagLst xmlns:p="http://schemas.openxmlformats.org/presentationml/2006/main">
  <p:tag name="REFSHAPE" val="550081388"/>
</p:tagLst>
</file>

<file path=ppt/tags/tag28.xml><?xml version="1.0" encoding="utf-8"?>
<p:tagLst xmlns:p="http://schemas.openxmlformats.org/presentationml/2006/main">
  <p:tag name="REFSHAPE" val="550078940"/>
</p:tagLst>
</file>

<file path=ppt/tags/tag29.xml><?xml version="1.0" encoding="utf-8"?>
<p:tagLst xmlns:p="http://schemas.openxmlformats.org/presentationml/2006/main">
  <p:tag name="REFSHAPE" val="550077444"/>
</p:tagLst>
</file>

<file path=ppt/tags/tag3.xml><?xml version="1.0" encoding="utf-8"?>
<p:tagLst xmlns:p="http://schemas.openxmlformats.org/presentationml/2006/main">
  <p:tag name="REFSHAPE" val="550081388"/>
</p:tagLst>
</file>

<file path=ppt/tags/tag30.xml><?xml version="1.0" encoding="utf-8"?>
<p:tagLst xmlns:p="http://schemas.openxmlformats.org/presentationml/2006/main">
  <p:tag name="REFSHAPE" val="550081388"/>
</p:tagLst>
</file>

<file path=ppt/tags/tag31.xml><?xml version="1.0" encoding="utf-8"?>
<p:tagLst xmlns:p="http://schemas.openxmlformats.org/presentationml/2006/main">
  <p:tag name="REFSHAPE" val="550078940"/>
</p:tagLst>
</file>

<file path=ppt/tags/tag32.xml><?xml version="1.0" encoding="utf-8"?>
<p:tagLst xmlns:p="http://schemas.openxmlformats.org/presentationml/2006/main">
  <p:tag name="REFSHAPE" val="550077444"/>
</p:tagLst>
</file>

<file path=ppt/tags/tag33.xml><?xml version="1.0" encoding="utf-8"?>
<p:tagLst xmlns:p="http://schemas.openxmlformats.org/presentationml/2006/main">
  <p:tag name="REFSHAPE" val="550081388"/>
</p:tagLst>
</file>

<file path=ppt/tags/tag34.xml><?xml version="1.0" encoding="utf-8"?>
<p:tagLst xmlns:p="http://schemas.openxmlformats.org/presentationml/2006/main">
  <p:tag name="REFSHAPE" val="550078940"/>
</p:tagLst>
</file>

<file path=ppt/tags/tag35.xml><?xml version="1.0" encoding="utf-8"?>
<p:tagLst xmlns:p="http://schemas.openxmlformats.org/presentationml/2006/main">
  <p:tag name="REFSHAPE" val="550077444"/>
</p:tagLst>
</file>

<file path=ppt/tags/tag36.xml><?xml version="1.0" encoding="utf-8"?>
<p:tagLst xmlns:p="http://schemas.openxmlformats.org/presentationml/2006/main">
  <p:tag name="REFSHAPE" val="550081388"/>
</p:tagLst>
</file>

<file path=ppt/tags/tag37.xml><?xml version="1.0" encoding="utf-8"?>
<p:tagLst xmlns:p="http://schemas.openxmlformats.org/presentationml/2006/main">
  <p:tag name="REFSHAPE" val="550078940"/>
</p:tagLst>
</file>

<file path=ppt/tags/tag38.xml><?xml version="1.0" encoding="utf-8"?>
<p:tagLst xmlns:p="http://schemas.openxmlformats.org/presentationml/2006/main">
  <p:tag name="REFSHAPE" val="550077444"/>
</p:tagLst>
</file>

<file path=ppt/tags/tag39.xml><?xml version="1.0" encoding="utf-8"?>
<p:tagLst xmlns:p="http://schemas.openxmlformats.org/presentationml/2006/main">
  <p:tag name="REFSHAPE" val="550081388"/>
</p:tagLst>
</file>

<file path=ppt/tags/tag4.xml><?xml version="1.0" encoding="utf-8"?>
<p:tagLst xmlns:p="http://schemas.openxmlformats.org/presentationml/2006/main">
  <p:tag name="REFSHAPE" val="550078940"/>
</p:tagLst>
</file>

<file path=ppt/tags/tag40.xml><?xml version="1.0" encoding="utf-8"?>
<p:tagLst xmlns:p="http://schemas.openxmlformats.org/presentationml/2006/main">
  <p:tag name="REFSHAPE" val="550078940"/>
</p:tagLst>
</file>

<file path=ppt/tags/tag41.xml><?xml version="1.0" encoding="utf-8"?>
<p:tagLst xmlns:p="http://schemas.openxmlformats.org/presentationml/2006/main">
  <p:tag name="REFSHAPE" val="550077444"/>
</p:tagLst>
</file>

<file path=ppt/tags/tag42.xml><?xml version="1.0" encoding="utf-8"?>
<p:tagLst xmlns:p="http://schemas.openxmlformats.org/presentationml/2006/main">
  <p:tag name="REFSHAPE" val="550081388"/>
</p:tagLst>
</file>

<file path=ppt/tags/tag43.xml><?xml version="1.0" encoding="utf-8"?>
<p:tagLst xmlns:p="http://schemas.openxmlformats.org/presentationml/2006/main">
  <p:tag name="REFSHAPE" val="550078940"/>
</p:tagLst>
</file>

<file path=ppt/tags/tag44.xml><?xml version="1.0" encoding="utf-8"?>
<p:tagLst xmlns:p="http://schemas.openxmlformats.org/presentationml/2006/main">
  <p:tag name="REFSHAPE" val="550077444"/>
</p:tagLst>
</file>

<file path=ppt/tags/tag45.xml><?xml version="1.0" encoding="utf-8"?>
<p:tagLst xmlns:p="http://schemas.openxmlformats.org/presentationml/2006/main">
  <p:tag name="REFSHAPE" val="550081388"/>
</p:tagLst>
</file>

<file path=ppt/tags/tag46.xml><?xml version="1.0" encoding="utf-8"?>
<p:tagLst xmlns:p="http://schemas.openxmlformats.org/presentationml/2006/main">
  <p:tag name="REFSHAPE" val="550078940"/>
</p:tagLst>
</file>

<file path=ppt/tags/tag47.xml><?xml version="1.0" encoding="utf-8"?>
<p:tagLst xmlns:p="http://schemas.openxmlformats.org/presentationml/2006/main">
  <p:tag name="REFSHAPE" val="550077444"/>
</p:tagLst>
</file>

<file path=ppt/tags/tag48.xml><?xml version="1.0" encoding="utf-8"?>
<p:tagLst xmlns:p="http://schemas.openxmlformats.org/presentationml/2006/main">
  <p:tag name="REFSHAPE" val="550081388"/>
</p:tagLst>
</file>

<file path=ppt/tags/tag49.xml><?xml version="1.0" encoding="utf-8"?>
<p:tagLst xmlns:p="http://schemas.openxmlformats.org/presentationml/2006/main">
  <p:tag name="REFSHAPE" val="550078940"/>
</p:tagLst>
</file>

<file path=ppt/tags/tag5.xml><?xml version="1.0" encoding="utf-8"?>
<p:tagLst xmlns:p="http://schemas.openxmlformats.org/presentationml/2006/main">
  <p:tag name="REFSHAPE" val="550077444"/>
</p:tagLst>
</file>

<file path=ppt/tags/tag50.xml><?xml version="1.0" encoding="utf-8"?>
<p:tagLst xmlns:p="http://schemas.openxmlformats.org/presentationml/2006/main">
  <p:tag name="REFSHAPE" val="550077444"/>
</p:tagLst>
</file>

<file path=ppt/tags/tag51.xml><?xml version="1.0" encoding="utf-8"?>
<p:tagLst xmlns:p="http://schemas.openxmlformats.org/presentationml/2006/main">
  <p:tag name="REFSHAPE" val="550081388"/>
</p:tagLst>
</file>

<file path=ppt/tags/tag52.xml><?xml version="1.0" encoding="utf-8"?>
<p:tagLst xmlns:p="http://schemas.openxmlformats.org/presentationml/2006/main">
  <p:tag name="REFSHAPE" val="550078940"/>
</p:tagLst>
</file>

<file path=ppt/tags/tag53.xml><?xml version="1.0" encoding="utf-8"?>
<p:tagLst xmlns:p="http://schemas.openxmlformats.org/presentationml/2006/main">
  <p:tag name="REFSHAPE" val="550077444"/>
</p:tagLst>
</file>

<file path=ppt/tags/tag54.xml><?xml version="1.0" encoding="utf-8"?>
<p:tagLst xmlns:p="http://schemas.openxmlformats.org/presentationml/2006/main">
  <p:tag name="REFSHAPE" val="550081388"/>
</p:tagLst>
</file>

<file path=ppt/tags/tag55.xml><?xml version="1.0" encoding="utf-8"?>
<p:tagLst xmlns:p="http://schemas.openxmlformats.org/presentationml/2006/main">
  <p:tag name="REFSHAPE" val="550078940"/>
</p:tagLst>
</file>

<file path=ppt/tags/tag56.xml><?xml version="1.0" encoding="utf-8"?>
<p:tagLst xmlns:p="http://schemas.openxmlformats.org/presentationml/2006/main">
  <p:tag name="REFSHAPE" val="550077444"/>
</p:tagLst>
</file>

<file path=ppt/tags/tag57.xml><?xml version="1.0" encoding="utf-8"?>
<p:tagLst xmlns:p="http://schemas.openxmlformats.org/presentationml/2006/main">
  <p:tag name="REFSHAPE" val="550081388"/>
</p:tagLst>
</file>

<file path=ppt/tags/tag58.xml><?xml version="1.0" encoding="utf-8"?>
<p:tagLst xmlns:p="http://schemas.openxmlformats.org/presentationml/2006/main">
  <p:tag name="REFSHAPE" val="550078940"/>
</p:tagLst>
</file>

<file path=ppt/tags/tag59.xml><?xml version="1.0" encoding="utf-8"?>
<p:tagLst xmlns:p="http://schemas.openxmlformats.org/presentationml/2006/main">
  <p:tag name="REFSHAPE" val="550077444"/>
</p:tagLst>
</file>

<file path=ppt/tags/tag6.xml><?xml version="1.0" encoding="utf-8"?>
<p:tagLst xmlns:p="http://schemas.openxmlformats.org/presentationml/2006/main">
  <p:tag name="REFSHAPE" val="550081388"/>
</p:tagLst>
</file>

<file path=ppt/tags/tag60.xml><?xml version="1.0" encoding="utf-8"?>
<p:tagLst xmlns:p="http://schemas.openxmlformats.org/presentationml/2006/main">
  <p:tag name="REFSHAPE" val="550081388"/>
</p:tagLst>
</file>

<file path=ppt/tags/tag61.xml><?xml version="1.0" encoding="utf-8"?>
<p:tagLst xmlns:p="http://schemas.openxmlformats.org/presentationml/2006/main">
  <p:tag name="REFSHAPE" val="550077444"/>
</p:tagLst>
</file>

<file path=ppt/tags/tag62.xml><?xml version="1.0" encoding="utf-8"?>
<p:tagLst xmlns:p="http://schemas.openxmlformats.org/presentationml/2006/main">
  <p:tag name="REFSHAPE" val="550078940"/>
</p:tagLst>
</file>

<file path=ppt/tags/tag63.xml><?xml version="1.0" encoding="utf-8"?>
<p:tagLst xmlns:p="http://schemas.openxmlformats.org/presentationml/2006/main">
  <p:tag name="REFSHAPE" val="550077444"/>
</p:tagLst>
</file>

<file path=ppt/tags/tag64.xml><?xml version="1.0" encoding="utf-8"?>
<p:tagLst xmlns:p="http://schemas.openxmlformats.org/presentationml/2006/main">
  <p:tag name="REFSHAPE" val="550081388"/>
</p:tagLst>
</file>

<file path=ppt/tags/tag65.xml><?xml version="1.0" encoding="utf-8"?>
<p:tagLst xmlns:p="http://schemas.openxmlformats.org/presentationml/2006/main">
  <p:tag name="REFSHAPE" val="550077444"/>
</p:tagLst>
</file>

<file path=ppt/tags/tag66.xml><?xml version="1.0" encoding="utf-8"?>
<p:tagLst xmlns:p="http://schemas.openxmlformats.org/presentationml/2006/main">
  <p:tag name="REFSHAPE" val="550078940"/>
</p:tagLst>
</file>

<file path=ppt/tags/tag67.xml><?xml version="1.0" encoding="utf-8"?>
<p:tagLst xmlns:p="http://schemas.openxmlformats.org/presentationml/2006/main">
  <p:tag name="REFSHAPE" val="550077444"/>
</p:tagLst>
</file>

<file path=ppt/tags/tag68.xml><?xml version="1.0" encoding="utf-8"?>
<p:tagLst xmlns:p="http://schemas.openxmlformats.org/presentationml/2006/main">
  <p:tag name="REFSHAPE" val="550081388"/>
</p:tagLst>
</file>

<file path=ppt/tags/tag69.xml><?xml version="1.0" encoding="utf-8"?>
<p:tagLst xmlns:p="http://schemas.openxmlformats.org/presentationml/2006/main">
  <p:tag name="REFSHAPE" val="550077444"/>
</p:tagLst>
</file>

<file path=ppt/tags/tag7.xml><?xml version="1.0" encoding="utf-8"?>
<p:tagLst xmlns:p="http://schemas.openxmlformats.org/presentationml/2006/main">
  <p:tag name="REFSHAPE" val="550078940"/>
</p:tagLst>
</file>

<file path=ppt/tags/tag70.xml><?xml version="1.0" encoding="utf-8"?>
<p:tagLst xmlns:p="http://schemas.openxmlformats.org/presentationml/2006/main">
  <p:tag name="REFSHAPE" val="550078940"/>
</p:tagLst>
</file>

<file path=ppt/tags/tag71.xml><?xml version="1.0" encoding="utf-8"?>
<p:tagLst xmlns:p="http://schemas.openxmlformats.org/presentationml/2006/main">
  <p:tag name="REFSHAPE" val="550077444"/>
</p:tagLst>
</file>

<file path=ppt/tags/tag72.xml><?xml version="1.0" encoding="utf-8"?>
<p:tagLst xmlns:p="http://schemas.openxmlformats.org/presentationml/2006/main">
  <p:tag name="REFSHAPE" val="550081388"/>
</p:tagLst>
</file>

<file path=ppt/tags/tag73.xml><?xml version="1.0" encoding="utf-8"?>
<p:tagLst xmlns:p="http://schemas.openxmlformats.org/presentationml/2006/main">
  <p:tag name="REFSHAPE" val="550077444"/>
</p:tagLst>
</file>

<file path=ppt/tags/tag74.xml><?xml version="1.0" encoding="utf-8"?>
<p:tagLst xmlns:p="http://schemas.openxmlformats.org/presentationml/2006/main">
  <p:tag name="REFSHAPE" val="550078940"/>
</p:tagLst>
</file>

<file path=ppt/tags/tag75.xml><?xml version="1.0" encoding="utf-8"?>
<p:tagLst xmlns:p="http://schemas.openxmlformats.org/presentationml/2006/main">
  <p:tag name="REFSHAPE" val="550077444"/>
</p:tagLst>
</file>

<file path=ppt/tags/tag76.xml><?xml version="1.0" encoding="utf-8"?>
<p:tagLst xmlns:p="http://schemas.openxmlformats.org/presentationml/2006/main">
  <p:tag name="REFSHAPE" val="550081388"/>
</p:tagLst>
</file>

<file path=ppt/tags/tag77.xml><?xml version="1.0" encoding="utf-8"?>
<p:tagLst xmlns:p="http://schemas.openxmlformats.org/presentationml/2006/main">
  <p:tag name="REFSHAPE" val="550077444"/>
</p:tagLst>
</file>

<file path=ppt/tags/tag78.xml><?xml version="1.0" encoding="utf-8"?>
<p:tagLst xmlns:p="http://schemas.openxmlformats.org/presentationml/2006/main">
  <p:tag name="REFSHAPE" val="550078940"/>
</p:tagLst>
</file>

<file path=ppt/tags/tag79.xml><?xml version="1.0" encoding="utf-8"?>
<p:tagLst xmlns:p="http://schemas.openxmlformats.org/presentationml/2006/main">
  <p:tag name="REFSHAPE" val="550077444"/>
</p:tagLst>
</file>

<file path=ppt/tags/tag8.xml><?xml version="1.0" encoding="utf-8"?>
<p:tagLst xmlns:p="http://schemas.openxmlformats.org/presentationml/2006/main">
  <p:tag name="REFSHAPE" val="550077444"/>
</p:tagLst>
</file>

<file path=ppt/tags/tag80.xml><?xml version="1.0" encoding="utf-8"?>
<p:tagLst xmlns:p="http://schemas.openxmlformats.org/presentationml/2006/main">
  <p:tag name="REFSHAPE" val="550081388"/>
</p:tagLst>
</file>

<file path=ppt/tags/tag81.xml><?xml version="1.0" encoding="utf-8"?>
<p:tagLst xmlns:p="http://schemas.openxmlformats.org/presentationml/2006/main">
  <p:tag name="REFSHAPE" val="550077444"/>
</p:tagLst>
</file>

<file path=ppt/tags/tag82.xml><?xml version="1.0" encoding="utf-8"?>
<p:tagLst xmlns:p="http://schemas.openxmlformats.org/presentationml/2006/main">
  <p:tag name="REFSHAPE" val="550078940"/>
</p:tagLst>
</file>

<file path=ppt/tags/tag83.xml><?xml version="1.0" encoding="utf-8"?>
<p:tagLst xmlns:p="http://schemas.openxmlformats.org/presentationml/2006/main">
  <p:tag name="REFSHAPE" val="550077444"/>
</p:tagLst>
</file>

<file path=ppt/tags/tag84.xml><?xml version="1.0" encoding="utf-8"?>
<p:tagLst xmlns:p="http://schemas.openxmlformats.org/presentationml/2006/main">
  <p:tag name="REFSHAPE" val="550081388"/>
</p:tagLst>
</file>

<file path=ppt/tags/tag85.xml><?xml version="1.0" encoding="utf-8"?>
<p:tagLst xmlns:p="http://schemas.openxmlformats.org/presentationml/2006/main">
  <p:tag name="REFSHAPE" val="550077444"/>
</p:tagLst>
</file>

<file path=ppt/tags/tag86.xml><?xml version="1.0" encoding="utf-8"?>
<p:tagLst xmlns:p="http://schemas.openxmlformats.org/presentationml/2006/main">
  <p:tag name="REFSHAPE" val="550078940"/>
</p:tagLst>
</file>

<file path=ppt/tags/tag87.xml><?xml version="1.0" encoding="utf-8"?>
<p:tagLst xmlns:p="http://schemas.openxmlformats.org/presentationml/2006/main">
  <p:tag name="REFSHAPE" val="550077444"/>
</p:tagLst>
</file>

<file path=ppt/tags/tag88.xml><?xml version="1.0" encoding="utf-8"?>
<p:tagLst xmlns:p="http://schemas.openxmlformats.org/presentationml/2006/main">
  <p:tag name="REFSHAPE" val="550081388"/>
</p:tagLst>
</file>

<file path=ppt/tags/tag89.xml><?xml version="1.0" encoding="utf-8"?>
<p:tagLst xmlns:p="http://schemas.openxmlformats.org/presentationml/2006/main">
  <p:tag name="REFSHAPE" val="550077444"/>
</p:tagLst>
</file>

<file path=ppt/tags/tag9.xml><?xml version="1.0" encoding="utf-8"?>
<p:tagLst xmlns:p="http://schemas.openxmlformats.org/presentationml/2006/main">
  <p:tag name="REFSHAPE" val="55008138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6635</Words>
  <Application>WPS 演示</Application>
  <PresentationFormat>宽屏</PresentationFormat>
  <Paragraphs>593</Paragraphs>
  <Slides>48</Slides>
  <Notes>0</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24</vt:i4>
      </vt:variant>
      <vt:variant>
        <vt:lpstr>幻灯片标题</vt:lpstr>
      </vt:variant>
      <vt:variant>
        <vt:i4>48</vt:i4>
      </vt:variant>
    </vt:vector>
  </HeadingPairs>
  <TitlesOfParts>
    <vt:vector size="84" baseType="lpstr">
      <vt:lpstr>Arial</vt:lpstr>
      <vt:lpstr>宋体</vt:lpstr>
      <vt:lpstr>Wingdings</vt:lpstr>
      <vt:lpstr>微软雅黑</vt:lpstr>
      <vt:lpstr>方正清刻本悦宋简体</vt:lpstr>
      <vt:lpstr>方正宋刻本秀楷简体</vt:lpstr>
      <vt:lpstr>Agency FB</vt:lpstr>
      <vt:lpstr>仿宋_GB2312</vt:lpstr>
      <vt:lpstr>Calibri</vt:lpstr>
      <vt:lpstr>Arial Unicode MS</vt:lpstr>
      <vt:lpstr>仿宋</vt:lpstr>
      <vt:lpstr>Office 主题</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dell</dc:creator>
  <cp:lastModifiedBy>为大胜</cp:lastModifiedBy>
  <cp:revision>12</cp:revision>
  <dcterms:created xsi:type="dcterms:W3CDTF">2020-11-22T06:22:00Z</dcterms:created>
  <dcterms:modified xsi:type="dcterms:W3CDTF">2020-12-03T11:47:55Z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2052-11.1.0.9175</vt:lpwstr>
  </property>
</Properties>
</file>